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70" r:id="rId9"/>
    <p:sldId id="266" r:id="rId10"/>
    <p:sldId id="264" r:id="rId11"/>
    <p:sldId id="267" r:id="rId12"/>
    <p:sldId id="268" r:id="rId13"/>
    <p:sldId id="269" r:id="rId14"/>
    <p:sldId id="27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3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6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540A-2955-4857-A7D9-E277304D39C8}" type="datetimeFigureOut">
              <a:rPr lang="de-AT" smtClean="0"/>
              <a:t>13.05.2019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EFB41-8B0C-4DD5-847F-2F2B11F122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929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FB41-8B0C-4DD5-847F-2F2B11F12226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166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FB41-8B0C-4DD5-847F-2F2B11F12226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055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FB41-8B0C-4DD5-847F-2F2B11F12226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875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FB41-8B0C-4DD5-847F-2F2B11F12226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844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FB41-8B0C-4DD5-847F-2F2B11F12226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188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FB41-8B0C-4DD5-847F-2F2B11F12226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809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FB41-8B0C-4DD5-847F-2F2B11F12226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815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F0D8-3AC7-4FF9-93C1-45A6A9C77928}" type="datetimeFigureOut">
              <a:rPr lang="de-AT" smtClean="0"/>
              <a:t>13.05.2019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8161-102E-410A-BCC2-6769F584A2F1}" type="slidenum">
              <a:rPr lang="de-AT" smtClean="0"/>
              <a:t>‹Nr.›</a:t>
            </a:fld>
            <a:endParaRPr lang="de-AT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7113813-9473-4AA6-8D13-01D36957719A}"/>
              </a:ext>
            </a:extLst>
          </p:cNvPr>
          <p:cNvGrpSpPr/>
          <p:nvPr userDrawn="1"/>
        </p:nvGrpSpPr>
        <p:grpSpPr>
          <a:xfrm>
            <a:off x="0" y="1"/>
            <a:ext cx="9144000" cy="889001"/>
            <a:chOff x="535940" y="2984500"/>
            <a:chExt cx="12192000" cy="889001"/>
          </a:xfrm>
        </p:grpSpPr>
        <p:sp>
          <p:nvSpPr>
            <p:cNvPr id="8" name="Rechtwinkliges Dreieck 7">
              <a:extLst>
                <a:ext uri="{FF2B5EF4-FFF2-40B4-BE49-F238E27FC236}">
                  <a16:creationId xmlns:a16="http://schemas.microsoft.com/office/drawing/2014/main" id="{432B31C4-C012-4CC1-9FE9-1AA839F5A2D4}"/>
                </a:ext>
              </a:extLst>
            </p:cNvPr>
            <p:cNvSpPr>
              <a:spLocks/>
            </p:cNvSpPr>
            <p:nvPr userDrawn="1"/>
          </p:nvSpPr>
          <p:spPr bwMode="auto">
            <a:xfrm rot="10800000">
              <a:off x="535940" y="2984500"/>
              <a:ext cx="12192000" cy="889000"/>
            </a:xfrm>
            <a:prstGeom prst="rtTriangle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de-AT" sz="1800"/>
            </a:p>
          </p:txBody>
        </p:sp>
        <p:cxnSp>
          <p:nvCxnSpPr>
            <p:cNvPr id="9" name="AutoShape 6">
              <a:extLst>
                <a:ext uri="{FF2B5EF4-FFF2-40B4-BE49-F238E27FC236}">
                  <a16:creationId xmlns:a16="http://schemas.microsoft.com/office/drawing/2014/main" id="{EDDCE08E-EC3C-46ED-9D43-2D4DC3EBCBC4}"/>
                </a:ext>
              </a:extLst>
            </p:cNvPr>
            <p:cNvCxnSpPr>
              <a:cxnSpLocks noChangeShapeType="1"/>
              <a:endCxn id="9" idx="0"/>
            </p:cNvCxnSpPr>
            <p:nvPr userDrawn="1"/>
          </p:nvCxnSpPr>
          <p:spPr bwMode="auto">
            <a:xfrm flipV="1">
              <a:off x="535940" y="3873500"/>
              <a:ext cx="12192000" cy="1"/>
            </a:xfrm>
            <a:prstGeom prst="straightConnector1">
              <a:avLst/>
            </a:prstGeom>
            <a:noFill/>
            <a:ln w="28575" cmpd="sng">
              <a:solidFill>
                <a:srgbClr val="7030A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3117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F0D8-3AC7-4FF9-93C1-45A6A9C77928}" type="datetimeFigureOut">
              <a:rPr lang="de-AT" smtClean="0"/>
              <a:t>13.05.2019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8161-102E-410A-BCC2-6769F584A2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109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F0D8-3AC7-4FF9-93C1-45A6A9C77928}" type="datetimeFigureOut">
              <a:rPr lang="de-AT" smtClean="0"/>
              <a:t>13.05.2019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8161-102E-410A-BCC2-6769F584A2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316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F0D8-3AC7-4FF9-93C1-45A6A9C77928}" type="datetimeFigureOut">
              <a:rPr lang="de-AT" smtClean="0"/>
              <a:t>13.05.2019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8161-102E-410A-BCC2-6769F584A2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079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F0D8-3AC7-4FF9-93C1-45A6A9C77928}" type="datetimeFigureOut">
              <a:rPr lang="de-AT" smtClean="0"/>
              <a:t>13.05.2019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8161-102E-410A-BCC2-6769F584A2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333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F0D8-3AC7-4FF9-93C1-45A6A9C77928}" type="datetimeFigureOut">
              <a:rPr lang="de-AT" smtClean="0"/>
              <a:t>13.05.2019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8161-102E-410A-BCC2-6769F584A2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479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F0D8-3AC7-4FF9-93C1-45A6A9C77928}" type="datetimeFigureOut">
              <a:rPr lang="de-AT" smtClean="0"/>
              <a:t>13.05.2019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8161-102E-410A-BCC2-6769F584A2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965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F0D8-3AC7-4FF9-93C1-45A6A9C77928}" type="datetimeFigureOut">
              <a:rPr lang="de-AT" smtClean="0"/>
              <a:t>13.05.2019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8161-102E-410A-BCC2-6769F584A2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495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F0D8-3AC7-4FF9-93C1-45A6A9C77928}" type="datetimeFigureOut">
              <a:rPr lang="de-AT" smtClean="0"/>
              <a:t>13.05.2019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8161-102E-410A-BCC2-6769F584A2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855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F0D8-3AC7-4FF9-93C1-45A6A9C77928}" type="datetimeFigureOut">
              <a:rPr lang="de-AT" smtClean="0"/>
              <a:t>13.05.2019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8161-102E-410A-BCC2-6769F584A2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412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F0D8-3AC7-4FF9-93C1-45A6A9C77928}" type="datetimeFigureOut">
              <a:rPr lang="de-AT" smtClean="0"/>
              <a:t>13.05.2019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8161-102E-410A-BCC2-6769F584A2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648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19737"/>
            <a:ext cx="7886700" cy="903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F0D8-3AC7-4FF9-93C1-45A6A9C77928}" type="datetimeFigureOut">
              <a:rPr lang="de-AT" smtClean="0"/>
              <a:t>13.05.2019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98161-102E-410A-BCC2-6769F584A2F1}" type="slidenum">
              <a:rPr lang="de-AT" smtClean="0"/>
              <a:t>‹Nr.›</a:t>
            </a:fld>
            <a:endParaRPr lang="de-AT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9CAF278-0E78-4730-903E-DF1A78EEE81B}"/>
              </a:ext>
            </a:extLst>
          </p:cNvPr>
          <p:cNvGrpSpPr/>
          <p:nvPr userDrawn="1"/>
        </p:nvGrpSpPr>
        <p:grpSpPr>
          <a:xfrm>
            <a:off x="0" y="1"/>
            <a:ext cx="9144000" cy="889001"/>
            <a:chOff x="535940" y="2984500"/>
            <a:chExt cx="12192000" cy="889001"/>
          </a:xfrm>
        </p:grpSpPr>
        <p:sp>
          <p:nvSpPr>
            <p:cNvPr id="8" name="Rechtwinkliges Dreieck 7">
              <a:extLst>
                <a:ext uri="{FF2B5EF4-FFF2-40B4-BE49-F238E27FC236}">
                  <a16:creationId xmlns:a16="http://schemas.microsoft.com/office/drawing/2014/main" id="{3D9C133F-2802-4E46-8D11-245598E8B4C3}"/>
                </a:ext>
              </a:extLst>
            </p:cNvPr>
            <p:cNvSpPr>
              <a:spLocks/>
            </p:cNvSpPr>
            <p:nvPr userDrawn="1"/>
          </p:nvSpPr>
          <p:spPr bwMode="auto">
            <a:xfrm rot="10800000">
              <a:off x="535940" y="2984500"/>
              <a:ext cx="12192000" cy="889000"/>
            </a:xfrm>
            <a:prstGeom prst="rtTriangle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de-AT" sz="1800"/>
            </a:p>
          </p:txBody>
        </p:sp>
        <p:cxnSp>
          <p:nvCxnSpPr>
            <p:cNvPr id="9" name="AutoShape 6">
              <a:extLst>
                <a:ext uri="{FF2B5EF4-FFF2-40B4-BE49-F238E27FC236}">
                  <a16:creationId xmlns:a16="http://schemas.microsoft.com/office/drawing/2014/main" id="{E5F99F3C-3F90-4387-B58E-961F2A7FD73E}"/>
                </a:ext>
              </a:extLst>
            </p:cNvPr>
            <p:cNvCxnSpPr>
              <a:cxnSpLocks noChangeShapeType="1"/>
              <a:endCxn id="9" idx="0"/>
            </p:cNvCxnSpPr>
            <p:nvPr userDrawn="1"/>
          </p:nvCxnSpPr>
          <p:spPr bwMode="auto">
            <a:xfrm flipV="1">
              <a:off x="535940" y="3873500"/>
              <a:ext cx="12192000" cy="1"/>
            </a:xfrm>
            <a:prstGeom prst="straightConnector1">
              <a:avLst/>
            </a:prstGeom>
            <a:noFill/>
            <a:ln w="28575" cmpd="sng">
              <a:solidFill>
                <a:srgbClr val="7030A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3" name="Bild 1">
            <a:extLst>
              <a:ext uri="{FF2B5EF4-FFF2-40B4-BE49-F238E27FC236}">
                <a16:creationId xmlns:a16="http://schemas.microsoft.com/office/drawing/2014/main" id="{DB80DF0F-AD11-48EA-B1CE-8851983AF2A4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31" y="6305944"/>
            <a:ext cx="696898" cy="489303"/>
          </a:xfrm>
          <a:prstGeom prst="rect">
            <a:avLst/>
          </a:prstGeom>
        </p:spPr>
      </p:pic>
      <p:pic>
        <p:nvPicPr>
          <p:cNvPr id="14" name="Bild 5">
            <a:extLst>
              <a:ext uri="{FF2B5EF4-FFF2-40B4-BE49-F238E27FC236}">
                <a16:creationId xmlns:a16="http://schemas.microsoft.com/office/drawing/2014/main" id="{349F28C7-9156-4BDF-96A5-4CF87D792590}"/>
              </a:ext>
            </a:extLst>
          </p:cNvPr>
          <p:cNvPicPr/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879"/>
          <a:stretch/>
        </p:blipFill>
        <p:spPr bwMode="auto">
          <a:xfrm>
            <a:off x="2418395" y="6325616"/>
            <a:ext cx="424049" cy="471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6" y="6312942"/>
            <a:ext cx="688875" cy="43666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" y="6322815"/>
            <a:ext cx="970196" cy="47243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9" y="87314"/>
            <a:ext cx="1285430" cy="7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0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156"/>
            <a:ext cx="7772400" cy="2387600"/>
          </a:xfrm>
        </p:spPr>
        <p:txBody>
          <a:bodyPr>
            <a:normAutofit/>
          </a:bodyPr>
          <a:lstStyle/>
          <a:p>
            <a:r>
              <a:rPr lang="de-AT" dirty="0"/>
              <a:t>Verschlüsselung im Einsatz</a:t>
            </a:r>
          </a:p>
        </p:txBody>
      </p:sp>
    </p:spTree>
    <p:extLst>
      <p:ext uri="{BB962C8B-B14F-4D97-AF65-F5344CB8AC3E}">
        <p14:creationId xmlns:p14="http://schemas.microsoft.com/office/powerpoint/2010/main" val="205142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Asymmetrische Verschlüsselung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4922" y="1825625"/>
            <a:ext cx="53141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2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Asymmetrische Verschlüsselung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AT" dirty="0"/>
              <a:t>RSA-Verfahren zur asymmetrischen Verschlüsselung</a:t>
            </a:r>
          </a:p>
          <a:p>
            <a:pPr>
              <a:buNone/>
            </a:pPr>
            <a:r>
              <a:rPr lang="de-AT" dirty="0"/>
              <a:t>	Benannt nach </a:t>
            </a:r>
            <a:r>
              <a:rPr lang="de-AT" b="1" dirty="0" err="1"/>
              <a:t>R</a:t>
            </a:r>
            <a:r>
              <a:rPr lang="de-AT" dirty="0" err="1"/>
              <a:t>ivest</a:t>
            </a:r>
            <a:r>
              <a:rPr lang="de-AT" dirty="0"/>
              <a:t>, </a:t>
            </a:r>
            <a:r>
              <a:rPr lang="de-AT" b="1" dirty="0" err="1"/>
              <a:t>S</a:t>
            </a:r>
            <a:r>
              <a:rPr lang="de-AT" dirty="0" err="1"/>
              <a:t>hamir</a:t>
            </a:r>
            <a:r>
              <a:rPr lang="de-AT" dirty="0"/>
              <a:t> und </a:t>
            </a:r>
            <a:r>
              <a:rPr lang="de-AT" b="1" dirty="0" err="1"/>
              <a:t>A</a:t>
            </a:r>
            <a:r>
              <a:rPr lang="de-AT" dirty="0" err="1"/>
              <a:t>dleman</a:t>
            </a: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r>
              <a:rPr lang="de-AT" dirty="0"/>
              <a:t>Verschlüsselung mit öffentlichem Schlüssel des Empfängers</a:t>
            </a:r>
          </a:p>
          <a:p>
            <a:pPr>
              <a:buNone/>
            </a:pPr>
            <a:r>
              <a:rPr lang="de-AT" dirty="0"/>
              <a:t>Entschlüsselung mit privatem Schlüssel des Empfängers</a:t>
            </a:r>
          </a:p>
          <a:p>
            <a:pPr>
              <a:buNone/>
            </a:pPr>
            <a:endParaRPr lang="de-AT" dirty="0"/>
          </a:p>
          <a:p>
            <a:pPr>
              <a:buNone/>
            </a:pPr>
            <a:r>
              <a:rPr lang="de-AT" dirty="0"/>
              <a:t>Aus öffentlichem Schlüssel ist privater nur schwer errechenbar (Falltürfunktion)</a:t>
            </a:r>
          </a:p>
          <a:p>
            <a:pPr>
              <a:buNone/>
            </a:pPr>
            <a:r>
              <a:rPr lang="de-AT" dirty="0"/>
              <a:t>	Bei RSA - Problem der Faktorisierung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808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RSA Schlüsselpaare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AT" dirty="0"/>
              <a:t>Zwei Primzahlen, </a:t>
            </a:r>
            <a:r>
              <a:rPr lang="de-AT" dirty="0" err="1"/>
              <a:t>zB</a:t>
            </a:r>
            <a:r>
              <a:rPr lang="de-AT" dirty="0"/>
              <a:t>: </a:t>
            </a:r>
            <a:r>
              <a:rPr lang="de-AT" b="1" dirty="0"/>
              <a:t>7</a:t>
            </a:r>
            <a:r>
              <a:rPr lang="de-AT" dirty="0"/>
              <a:t>	</a:t>
            </a:r>
            <a:r>
              <a:rPr lang="de-AT" b="1" dirty="0"/>
              <a:t>13</a:t>
            </a:r>
          </a:p>
          <a:p>
            <a:pPr>
              <a:buNone/>
            </a:pPr>
            <a:endParaRPr lang="de-AT" b="1" dirty="0"/>
          </a:p>
          <a:p>
            <a:pPr>
              <a:buNone/>
            </a:pPr>
            <a:r>
              <a:rPr lang="de-AT" dirty="0"/>
              <a:t>Errechnen des Moduls: 7 x 13 = </a:t>
            </a:r>
            <a:r>
              <a:rPr lang="de-AT" b="1" dirty="0"/>
              <a:t>91</a:t>
            </a:r>
          </a:p>
          <a:p>
            <a:pPr>
              <a:buNone/>
            </a:pPr>
            <a:r>
              <a:rPr lang="de-AT" dirty="0"/>
              <a:t>Errechnen von Phi: (7-1) x (13-1) = </a:t>
            </a:r>
            <a:r>
              <a:rPr lang="de-AT" b="1" dirty="0"/>
              <a:t>72</a:t>
            </a:r>
          </a:p>
          <a:p>
            <a:pPr>
              <a:buNone/>
            </a:pPr>
            <a:endParaRPr lang="de-AT" b="1" dirty="0"/>
          </a:p>
          <a:p>
            <a:pPr>
              <a:buNone/>
            </a:pPr>
            <a:r>
              <a:rPr lang="de-AT" dirty="0"/>
              <a:t>Wählen einer teilerfremden Zahl zu Phi, </a:t>
            </a:r>
            <a:r>
              <a:rPr lang="de-AT" dirty="0" err="1"/>
              <a:t>zB</a:t>
            </a:r>
            <a:r>
              <a:rPr lang="de-AT" dirty="0"/>
              <a:t> </a:t>
            </a:r>
            <a:r>
              <a:rPr lang="de-AT" b="1" dirty="0"/>
              <a:t>5</a:t>
            </a:r>
          </a:p>
          <a:p>
            <a:pPr>
              <a:buNone/>
            </a:pPr>
            <a:r>
              <a:rPr lang="de-AT" dirty="0"/>
              <a:t>Finden des Inversen zur teilerfremden Zahl 5:</a:t>
            </a:r>
          </a:p>
          <a:p>
            <a:pPr>
              <a:buNone/>
            </a:pPr>
            <a:r>
              <a:rPr lang="de-AT" dirty="0"/>
              <a:t>	 5 x d = 1 (</a:t>
            </a:r>
            <a:r>
              <a:rPr lang="de-AT" dirty="0" err="1"/>
              <a:t>mod</a:t>
            </a:r>
            <a:r>
              <a:rPr lang="de-AT" dirty="0"/>
              <a:t> 72)</a:t>
            </a:r>
          </a:p>
          <a:p>
            <a:pPr>
              <a:buNone/>
            </a:pPr>
            <a:r>
              <a:rPr lang="de-AT" dirty="0"/>
              <a:t>	 d = </a:t>
            </a:r>
            <a:r>
              <a:rPr lang="de-AT" b="1" dirty="0"/>
              <a:t>29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89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RSA Schlüsselpaare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de-AT" sz="2400" dirty="0"/>
                  <a:t>Öffentlicher Schlüssel: 	Modul 91	 Exponent 5</a:t>
                </a:r>
              </a:p>
              <a:p>
                <a:pPr>
                  <a:buNone/>
                </a:pPr>
                <a:r>
                  <a:rPr lang="de-AT" sz="2400" dirty="0"/>
                  <a:t>Privater Schlüssel: 		Modul 91	 Exponent 29 </a:t>
                </a:r>
                <a:endParaRPr lang="de-DE" sz="2400" dirty="0"/>
              </a:p>
              <a:p>
                <a:pPr>
                  <a:buNone/>
                </a:pPr>
                <a:endParaRPr lang="de-AT" sz="2400" dirty="0"/>
              </a:p>
              <a:p>
                <a:pPr>
                  <a:buNone/>
                </a:pPr>
                <a:r>
                  <a:rPr lang="de-AT" sz="2400" dirty="0"/>
                  <a:t>Verschlüsselung:</a:t>
                </a:r>
              </a:p>
              <a:p>
                <a:pPr>
                  <a:buNone/>
                </a:pPr>
                <a:r>
                  <a:rPr lang="de-AT" sz="2400" dirty="0"/>
                  <a:t>	</a:t>
                </a:r>
                <a:r>
                  <a:rPr lang="de-AT" sz="2000" dirty="0"/>
                  <a:t>Allgemeine Formel:	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de-AT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de-AT" sz="2000" dirty="0"/>
              </a:p>
              <a:p>
                <a:pPr>
                  <a:buNone/>
                </a:pPr>
                <a:r>
                  <a:rPr lang="de-AT" sz="2400" dirty="0"/>
                  <a:t>	(Nachricht)</a:t>
                </a:r>
                <a:r>
                  <a:rPr lang="de-AT" sz="2400" baseline="30000" dirty="0"/>
                  <a:t>5</a:t>
                </a:r>
                <a:r>
                  <a:rPr lang="de-AT" sz="2400" dirty="0"/>
                  <a:t> </a:t>
                </a:r>
                <a:r>
                  <a:rPr lang="de-AT" sz="2400" dirty="0" err="1"/>
                  <a:t>mod</a:t>
                </a:r>
                <a:r>
                  <a:rPr lang="de-AT" sz="2400" dirty="0"/>
                  <a:t> 91 = </a:t>
                </a:r>
                <a:r>
                  <a:rPr lang="de-AT" sz="2400" dirty="0" err="1"/>
                  <a:t>V_Nachricht</a:t>
                </a:r>
                <a:endParaRPr lang="de-AT" sz="2400" dirty="0"/>
              </a:p>
              <a:p>
                <a:pPr>
                  <a:buNone/>
                </a:pPr>
                <a:endParaRPr lang="de-AT" sz="2400" dirty="0"/>
              </a:p>
              <a:p>
                <a:pPr>
                  <a:buNone/>
                </a:pPr>
                <a:r>
                  <a:rPr lang="de-AT" sz="2400" dirty="0"/>
                  <a:t>Entschlüsselung:</a:t>
                </a:r>
              </a:p>
              <a:p>
                <a:pPr>
                  <a:buNone/>
                </a:pPr>
                <a:r>
                  <a:rPr lang="de-AT" sz="2000" dirty="0"/>
                  <a:t>	Allgemeine Formel:	M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de-AT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de-AT" sz="2000" dirty="0"/>
              </a:p>
              <a:p>
                <a:pPr>
                  <a:buNone/>
                </a:pPr>
                <a:r>
                  <a:rPr lang="de-AT" sz="2400" dirty="0"/>
                  <a:t>	(</a:t>
                </a:r>
                <a:r>
                  <a:rPr lang="de-AT" sz="2400" dirty="0" err="1"/>
                  <a:t>V_Nachricht</a:t>
                </a:r>
                <a:r>
                  <a:rPr lang="de-AT" sz="2400" dirty="0"/>
                  <a:t>)</a:t>
                </a:r>
                <a:r>
                  <a:rPr lang="de-AT" sz="2400" baseline="30000" dirty="0"/>
                  <a:t>29</a:t>
                </a:r>
                <a:r>
                  <a:rPr lang="de-AT" sz="2400" dirty="0"/>
                  <a:t> </a:t>
                </a:r>
                <a:r>
                  <a:rPr lang="de-AT" sz="2400" dirty="0" err="1"/>
                  <a:t>mod</a:t>
                </a:r>
                <a:r>
                  <a:rPr lang="de-AT" sz="2400" dirty="0"/>
                  <a:t> 91 = Nachricht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26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6488583" y="4699635"/>
            <a:ext cx="2443276" cy="14773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Legende:</a:t>
            </a:r>
          </a:p>
          <a:p>
            <a:r>
              <a:rPr lang="de-DE" dirty="0"/>
              <a:t>C … </a:t>
            </a:r>
            <a:r>
              <a:rPr lang="de-DE" dirty="0" err="1"/>
              <a:t>V_Nachricht</a:t>
            </a:r>
            <a:endParaRPr lang="de-DE" dirty="0"/>
          </a:p>
          <a:p>
            <a:r>
              <a:rPr lang="de-DE" dirty="0"/>
              <a:t>M … Nachricht</a:t>
            </a:r>
          </a:p>
          <a:p>
            <a:r>
              <a:rPr lang="de-DE" dirty="0"/>
              <a:t>N … 91</a:t>
            </a:r>
          </a:p>
          <a:p>
            <a:r>
              <a:rPr lang="de-DE" dirty="0" err="1"/>
              <a:t>e,d</a:t>
            </a:r>
            <a:r>
              <a:rPr lang="de-DE" dirty="0"/>
              <a:t> … Exponenten</a:t>
            </a:r>
          </a:p>
        </p:txBody>
      </p:sp>
    </p:spTree>
    <p:extLst>
      <p:ext uri="{BB962C8B-B14F-4D97-AF65-F5344CB8AC3E}">
        <p14:creationId xmlns:p14="http://schemas.microsoft.com/office/powerpoint/2010/main" val="71754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RSA - 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267752"/>
            <a:ext cx="7886700" cy="2897100"/>
          </a:xfrm>
        </p:spPr>
        <p:txBody>
          <a:bodyPr/>
          <a:lstStyle/>
          <a:p>
            <a:r>
              <a:rPr lang="de-DE" dirty="0"/>
              <a:t>Arbeitsphase 1</a:t>
            </a:r>
          </a:p>
          <a:p>
            <a:endParaRPr lang="de-DE" dirty="0"/>
          </a:p>
          <a:p>
            <a:r>
              <a:rPr lang="de-DE" dirty="0"/>
              <a:t>Arbeitsphase 2</a:t>
            </a:r>
          </a:p>
          <a:p>
            <a:endParaRPr lang="de-DE" dirty="0"/>
          </a:p>
          <a:p>
            <a:r>
              <a:rPr lang="de-DE" dirty="0"/>
              <a:t>Arbeitsphase 3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Ende zu Ende Verschlüsselung</a:t>
            </a:r>
          </a:p>
        </p:txBody>
      </p:sp>
      <p:pic>
        <p:nvPicPr>
          <p:cNvPr id="4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2500" y="2191544"/>
            <a:ext cx="7239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1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578E9-0F12-40EC-9334-EBA8DD34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06" y="1064015"/>
            <a:ext cx="7886700" cy="951208"/>
          </a:xfrm>
        </p:spPr>
        <p:txBody>
          <a:bodyPr>
            <a:normAutofit fontScale="90000"/>
          </a:bodyPr>
          <a:lstStyle/>
          <a:p>
            <a:r>
              <a:rPr lang="de-DE" dirty="0"/>
              <a:t>Wo im Alltag versteckt sich Verschlüsselung?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628650" y="2242590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Wir benutzen Verschlüsselung täglich:</a:t>
            </a:r>
          </a:p>
          <a:p>
            <a:r>
              <a:rPr lang="de-DE"/>
              <a:t>W-LAN Anmeldung</a:t>
            </a:r>
          </a:p>
          <a:p>
            <a:r>
              <a:rPr lang="de-DE"/>
              <a:t>Bezahlen mit der Bankomatkarte</a:t>
            </a:r>
          </a:p>
          <a:p>
            <a:r>
              <a:rPr lang="de-DE"/>
              <a:t>E-Mails schreiben</a:t>
            </a:r>
          </a:p>
          <a:p>
            <a:r>
              <a:rPr lang="de-DE"/>
              <a:t>Onlinebanking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/>
          </a:p>
          <a:p>
            <a:endParaRPr lang="de-DE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2160308"/>
            <a:ext cx="4000500" cy="3000375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 rot="10800000" flipH="1" flipV="1">
            <a:off x="4847167" y="5307990"/>
            <a:ext cx="3668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https://www.experten.de/2017/04/14/online-banking-wird-immer-beliebter/</a:t>
            </a:r>
          </a:p>
        </p:txBody>
      </p:sp>
    </p:spTree>
    <p:extLst>
      <p:ext uri="{BB962C8B-B14F-4D97-AF65-F5344CB8AC3E}">
        <p14:creationId xmlns:p14="http://schemas.microsoft.com/office/powerpoint/2010/main" val="208593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Sicheres Internet?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Normale Kommunikation im Internet</a:t>
            </a:r>
          </a:p>
          <a:p>
            <a:pPr lvl="1"/>
            <a:r>
              <a:rPr lang="de-DE" dirty="0"/>
              <a:t>Transportprotokoll HTTP</a:t>
            </a:r>
          </a:p>
          <a:p>
            <a:pPr marL="228600" lvl="1">
              <a:spcBef>
                <a:spcPts val="1000"/>
              </a:spcBef>
            </a:pPr>
            <a:r>
              <a:rPr lang="de-DE" sz="2800" dirty="0"/>
              <a:t>Anfragen und Antworten im Klartext</a:t>
            </a:r>
          </a:p>
          <a:p>
            <a:pPr marL="228600" lvl="1">
              <a:spcBef>
                <a:spcPts val="1000"/>
              </a:spcBef>
            </a:pPr>
            <a:r>
              <a:rPr lang="de-DE" sz="2800" dirty="0"/>
              <a:t>Unbefugte können Kommunikation mitverfolgen und verändern</a:t>
            </a:r>
          </a:p>
          <a:p>
            <a:pPr marL="228600" lvl="1">
              <a:spcBef>
                <a:spcPts val="1000"/>
              </a:spcBef>
            </a:pPr>
            <a:endParaRPr lang="de-DE" sz="2800" dirty="0"/>
          </a:p>
          <a:p>
            <a:pPr marL="228600" lvl="1">
              <a:spcBef>
                <a:spcPts val="1000"/>
              </a:spcBef>
            </a:pPr>
            <a:r>
              <a:rPr lang="de-DE" sz="2800" dirty="0"/>
              <a:t>Ungesicherte Verbindungen zeigen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de-DE" sz="2800" dirty="0"/>
              <a:t>  Klartext</a:t>
            </a:r>
          </a:p>
          <a:p>
            <a:pPr marL="228600" lvl="1">
              <a:spcBef>
                <a:spcPts val="1000"/>
              </a:spcBef>
            </a:pPr>
            <a:endParaRPr lang="de-DE" sz="2800" dirty="0"/>
          </a:p>
          <a:p>
            <a:pPr lvl="1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76" y="5328105"/>
            <a:ext cx="2144676" cy="133317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67" y="3671403"/>
            <a:ext cx="2869945" cy="31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8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Sicheres Internet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Sichere Kommunikationskanäle</a:t>
            </a:r>
          </a:p>
          <a:p>
            <a:pPr lvl="1"/>
            <a:r>
              <a:rPr lang="de-AT" dirty="0"/>
              <a:t>Transportprotokoll HTTPS</a:t>
            </a:r>
          </a:p>
          <a:p>
            <a:pPr marL="457200" lvl="1" indent="0">
              <a:buNone/>
            </a:pPr>
            <a:endParaRPr lang="de-AT" dirty="0"/>
          </a:p>
          <a:p>
            <a:r>
              <a:rPr lang="de-AT" dirty="0"/>
              <a:t>Verschlüsselung der Verbindung Client – Server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Unbefugte können Kommunikation nicht einfach mitverfolgen oder verändern</a:t>
            </a:r>
          </a:p>
          <a:p>
            <a:endParaRPr lang="de-AT" dirty="0"/>
          </a:p>
          <a:p>
            <a:endParaRPr lang="de-A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796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Sicheres Internet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0415" y="1823378"/>
            <a:ext cx="7886700" cy="4351338"/>
          </a:xfrm>
        </p:spPr>
        <p:txBody>
          <a:bodyPr/>
          <a:lstStyle/>
          <a:p>
            <a:r>
              <a:rPr lang="de-AT" dirty="0"/>
              <a:t>Gesicherte Verbindungen sind verschlüsselt, nur Berechtigte können mitlesen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Die Sicherheit der Verbindung kann überprüft werden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99" y="2778893"/>
            <a:ext cx="6905933" cy="1222401"/>
          </a:xfrm>
          <a:prstGeom prst="rect">
            <a:avLst/>
          </a:prstGeom>
        </p:spPr>
      </p:pic>
      <p:pic>
        <p:nvPicPr>
          <p:cNvPr id="5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8" b="79958"/>
          <a:stretch/>
        </p:blipFill>
        <p:spPr>
          <a:xfrm>
            <a:off x="2251108" y="4956809"/>
            <a:ext cx="4832563" cy="10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3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Symmetrische Verschlüsselung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20" y="2275027"/>
            <a:ext cx="7331752" cy="280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0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Symmetrische Verschlüsselung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AT" sz="2800" dirty="0"/>
              <a:t>Caesar-Verschlüsselung: </a:t>
            </a:r>
          </a:p>
          <a:p>
            <a:pPr marL="1371600" lvl="2" indent="-457200">
              <a:buFont typeface="Symbol" panose="05050102010706020507" pitchFamily="18" charset="2"/>
              <a:buChar char="-"/>
            </a:pPr>
            <a:r>
              <a:rPr lang="de-AT" sz="2800" dirty="0"/>
              <a:t>Verschiebung des Alphabets um Schlüssel</a:t>
            </a:r>
          </a:p>
          <a:p>
            <a:endParaRPr lang="de-AT" sz="2800" dirty="0"/>
          </a:p>
          <a:p>
            <a:pPr marL="0" indent="0">
              <a:buNone/>
            </a:pPr>
            <a:r>
              <a:rPr lang="de-AT" dirty="0"/>
              <a:t>   	</a:t>
            </a:r>
            <a:r>
              <a:rPr lang="de-AT" sz="2800" dirty="0"/>
              <a:t>Schlüssel 3: </a:t>
            </a:r>
          </a:p>
          <a:p>
            <a:endParaRPr lang="de-AT" sz="2800" dirty="0"/>
          </a:p>
          <a:p>
            <a:endParaRPr lang="de-AT" sz="2800" dirty="0"/>
          </a:p>
        </p:txBody>
      </p:sp>
      <p:pic>
        <p:nvPicPr>
          <p:cNvPr id="5" name="Picture 2" descr="http://www.kleingebloggt.de/wp-content/uploads/2014/01/caesar-verschluessung-ja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14" y="2877125"/>
            <a:ext cx="38100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28" y="4944084"/>
            <a:ext cx="8736672" cy="77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3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Caesar Verschlüsselung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  <a:p>
            <a:r>
              <a:rPr lang="de-DE"/>
              <a:t>Arbeitsphase </a:t>
            </a:r>
            <a:r>
              <a:rPr lang="de-DE" dirty="0"/>
              <a:t>1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Arbeitsphase 2</a:t>
            </a:r>
          </a:p>
        </p:txBody>
      </p:sp>
    </p:spTree>
    <p:extLst>
      <p:ext uri="{BB962C8B-B14F-4D97-AF65-F5344CB8AC3E}">
        <p14:creationId xmlns:p14="http://schemas.microsoft.com/office/powerpoint/2010/main" val="394128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dirty="0"/>
              <a:t>Symmetrische Verschlüsselung ist anfällig gegenüber Angriffe</a:t>
            </a:r>
          </a:p>
          <a:p>
            <a:pPr lvl="1">
              <a:buFont typeface="Symbol" pitchFamily="18" charset="2"/>
              <a:buChar char="-"/>
            </a:pPr>
            <a:r>
              <a:rPr lang="de-AT" sz="2800" dirty="0"/>
              <a:t>   etwa durch Abfangen des Schlüssels</a:t>
            </a:r>
          </a:p>
          <a:p>
            <a:pPr>
              <a:buNone/>
            </a:pPr>
            <a:endParaRPr lang="de-AT" dirty="0"/>
          </a:p>
          <a:p>
            <a:pPr>
              <a:buNone/>
            </a:pPr>
            <a:r>
              <a:rPr lang="de-AT" dirty="0"/>
              <a:t>Asymmetrische Verfahren verwenden Schlüsselpaare</a:t>
            </a:r>
          </a:p>
          <a:p>
            <a:pPr lvl="1">
              <a:buFont typeface="Symbol" pitchFamily="18" charset="2"/>
              <a:buChar char="-"/>
            </a:pPr>
            <a:r>
              <a:rPr lang="de-AT" sz="2800" dirty="0"/>
              <a:t> öffentlicher Schlüssel</a:t>
            </a:r>
          </a:p>
          <a:p>
            <a:pPr lvl="1">
              <a:buFont typeface="Symbol" pitchFamily="18" charset="2"/>
              <a:buChar char="-"/>
            </a:pPr>
            <a:r>
              <a:rPr lang="de-AT" sz="2800" dirty="0"/>
              <a:t> privater Schlüssel</a:t>
            </a:r>
            <a:endParaRPr lang="de-AT" dirty="0"/>
          </a:p>
          <a:p>
            <a:pPr>
              <a:buNone/>
            </a:pPr>
            <a:r>
              <a:rPr lang="de-AT" dirty="0"/>
              <a:t>Sicherheit durch mathematische Falltürfunktionen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97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203</Words>
  <Application>Microsoft Office PowerPoint</Application>
  <PresentationFormat>Bildschirmpräsentation (4:3)</PresentationFormat>
  <Paragraphs>101</Paragraphs>
  <Slides>15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Symbol</vt:lpstr>
      <vt:lpstr>Office</vt:lpstr>
      <vt:lpstr>Verschlüsselung im Einsatz</vt:lpstr>
      <vt:lpstr>Wo im Alltag versteckt sich Verschlüsselung?</vt:lpstr>
      <vt:lpstr>Sicheres Internet?</vt:lpstr>
      <vt:lpstr>Sicheres Internet</vt:lpstr>
      <vt:lpstr>Sicheres Internet</vt:lpstr>
      <vt:lpstr>Symmetrische Verschlüsselung</vt:lpstr>
      <vt:lpstr>Symmetrische Verschlüsselung</vt:lpstr>
      <vt:lpstr>Caesar Verschlüsselung</vt:lpstr>
      <vt:lpstr>Vergleich</vt:lpstr>
      <vt:lpstr>Asymmetrische Verschlüsselung</vt:lpstr>
      <vt:lpstr>Asymmetrische Verschlüsselung</vt:lpstr>
      <vt:lpstr>RSA Schlüsselpaare</vt:lpstr>
      <vt:lpstr>RSA Schlüsselpaare</vt:lpstr>
      <vt:lpstr>RSA - Verfahren</vt:lpstr>
      <vt:lpstr>Ende zu Ende Verschlüsselung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Beverly</dc:creator>
  <cp:lastModifiedBy>Marianne ROHRER</cp:lastModifiedBy>
  <cp:revision>27</cp:revision>
  <dcterms:created xsi:type="dcterms:W3CDTF">2016-12-15T21:14:21Z</dcterms:created>
  <dcterms:modified xsi:type="dcterms:W3CDTF">2019-05-13T08:06:04Z</dcterms:modified>
</cp:coreProperties>
</file>