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9" r:id="rId2"/>
    <p:sldId id="257" r:id="rId3"/>
    <p:sldId id="262" r:id="rId4"/>
    <p:sldId id="263" r:id="rId5"/>
    <p:sldId id="264" r:id="rId6"/>
    <p:sldId id="265" r:id="rId7"/>
    <p:sldId id="26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14995" autoAdjust="0"/>
    <p:restoredTop sz="93506" autoAdjust="0"/>
  </p:normalViewPr>
  <p:slideViewPr>
    <p:cSldViewPr snapToGrid="0" showGuides="1">
      <p:cViewPr>
        <p:scale>
          <a:sx n="80" d="100"/>
          <a:sy n="80" d="100"/>
        </p:scale>
        <p:origin x="-1110" y="168"/>
      </p:cViewPr>
      <p:guideLst>
        <p:guide orient="horz" pos="2160"/>
        <p:guide pos="2880"/>
      </p:guideLst>
    </p:cSldViewPr>
  </p:slideViewPr>
  <p:notesTextViewPr>
    <p:cViewPr>
      <p:scale>
        <a:sx n="1" d="1"/>
        <a:sy n="1" d="1"/>
      </p:scale>
      <p:origin x="0" y="0"/>
    </p:cViewPr>
  </p:notesTextViewPr>
  <p:notesViewPr>
    <p:cSldViewPr snapToGrid="0">
      <p:cViewPr>
        <p:scale>
          <a:sx n="80" d="100"/>
          <a:sy n="80" d="100"/>
        </p:scale>
        <p:origin x="-231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B2540A-2955-4857-A7D9-E277304D39C8}" type="datetimeFigureOut">
              <a:rPr lang="de-AT" smtClean="0"/>
              <a:pPr/>
              <a:t>21.09.2021</a:t>
            </a:fld>
            <a:endParaRPr lang="de-AT"/>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DEFB41-8B0C-4DD5-847F-2F2B11F12226}" type="slidenum">
              <a:rPr lang="de-AT" smtClean="0"/>
              <a:pPr/>
              <a:t>‹Nr.›</a:t>
            </a:fld>
            <a:endParaRPr lang="de-AT"/>
          </a:p>
        </p:txBody>
      </p:sp>
    </p:spTree>
    <p:extLst>
      <p:ext uri="{BB962C8B-B14F-4D97-AF65-F5344CB8AC3E}">
        <p14:creationId xmlns:p14="http://schemas.microsoft.com/office/powerpoint/2010/main" xmlns="" val="1209290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AT" dirty="0"/>
          </a:p>
        </p:txBody>
      </p:sp>
      <p:sp>
        <p:nvSpPr>
          <p:cNvPr id="4" name="Foliennummernplatzhalter 3"/>
          <p:cNvSpPr>
            <a:spLocks noGrp="1"/>
          </p:cNvSpPr>
          <p:nvPr>
            <p:ph type="sldNum" sz="quarter" idx="10"/>
          </p:nvPr>
        </p:nvSpPr>
        <p:spPr/>
        <p:txBody>
          <a:bodyPr/>
          <a:lstStyle/>
          <a:p>
            <a:fld id="{C5788C5D-A323-4041-BCC4-1EF25083A26D}" type="slidenum">
              <a:rPr lang="de-AT" smtClean="0"/>
              <a:pPr/>
              <a:t>1</a:t>
            </a:fld>
            <a:endParaRPr lang="de-A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AT" dirty="0"/>
              <a:t>Textvorschlag</a:t>
            </a:r>
            <a:r>
              <a:rPr lang="de-AT" dirty="0" smtClean="0"/>
              <a:t>:</a:t>
            </a:r>
          </a:p>
          <a:p>
            <a:endParaRPr lang="de-AT" dirty="0"/>
          </a:p>
          <a:p>
            <a:r>
              <a:rPr lang="de-AT" dirty="0"/>
              <a:t>Im </a:t>
            </a:r>
            <a:r>
              <a:rPr lang="de-AT" sz="1200" b="1" dirty="0">
                <a:solidFill>
                  <a:srgbClr val="538135"/>
                </a:solidFill>
                <a:effectLst/>
                <a:latin typeface="Courier New" panose="02070309020205020404" pitchFamily="49" charset="0"/>
                <a:ea typeface="SimSun" panose="02010600030101010101" pitchFamily="2" charset="-122"/>
              </a:rPr>
              <a:t>setup</a:t>
            </a:r>
            <a:r>
              <a:rPr lang="de-AT" sz="1200" dirty="0">
                <a:effectLst/>
                <a:latin typeface="Calibri" panose="020F0502020204030204" pitchFamily="34" charset="0"/>
                <a:ea typeface="SimSun" panose="02010600030101010101" pitchFamily="2" charset="-122"/>
              </a:rPr>
              <a:t>()–Programmteil werden die Anfangseinstellungen (z.B. für die Leuchtdioden) festgelegt. Dieser Programmteil wird einmal, gleich nach dem Programmstart ausgeführt</a:t>
            </a:r>
            <a:r>
              <a:rPr lang="de-AT" sz="1200" dirty="0" smtClean="0">
                <a:effectLst/>
                <a:latin typeface="Calibri" panose="020F0502020204030204" pitchFamily="34" charset="0"/>
                <a:ea typeface="SimSun" panose="02010600030101010101" pitchFamily="2" charset="-122"/>
              </a:rPr>
              <a:t>.</a:t>
            </a:r>
          </a:p>
          <a:p>
            <a:endParaRPr lang="de-AT" sz="1200" dirty="0">
              <a:effectLst/>
              <a:latin typeface="Calibri" panose="020F0502020204030204" pitchFamily="34" charset="0"/>
              <a:ea typeface="SimSun" panose="02010600030101010101" pitchFamily="2" charset="-122"/>
            </a:endParaRPr>
          </a:p>
          <a:p>
            <a:r>
              <a:rPr lang="de-AT" sz="1200" dirty="0">
                <a:effectLst/>
                <a:latin typeface="Calibri" panose="020F0502020204030204" pitchFamily="34" charset="0"/>
                <a:ea typeface="SimSun" panose="02010600030101010101" pitchFamily="2" charset="-122"/>
              </a:rPr>
              <a:t>Im </a:t>
            </a:r>
            <a:r>
              <a:rPr lang="de-AT" sz="1200" b="1" dirty="0">
                <a:solidFill>
                  <a:srgbClr val="538135"/>
                </a:solidFill>
                <a:effectLst/>
                <a:latin typeface="Courier New" panose="02070309020205020404" pitchFamily="49" charset="0"/>
                <a:ea typeface="SimSun" panose="02010600030101010101" pitchFamily="2" charset="-122"/>
              </a:rPr>
              <a:t>loop</a:t>
            </a:r>
            <a:r>
              <a:rPr lang="de-AT" sz="1200" dirty="0">
                <a:effectLst/>
                <a:latin typeface="Calibri" panose="020F0502020204030204" pitchFamily="34" charset="0"/>
                <a:ea typeface="SimSun" panose="02010600030101010101" pitchFamily="2" charset="-122"/>
              </a:rPr>
              <a:t>()-Programmteil können die Einstellungen fortwährend geändert werden, solange das Arduino-Board mit Spannung versorgt wird. Beispielsweise können die Leuchtdioden ein- bzw. ausgeschaltet werden.</a:t>
            </a:r>
            <a:endParaRPr lang="de-AT" dirty="0"/>
          </a:p>
          <a:p>
            <a:endParaRPr lang="de-AT" dirty="0"/>
          </a:p>
          <a:p>
            <a:endParaRPr lang="de-AT" dirty="0"/>
          </a:p>
          <a:p>
            <a:endParaRPr lang="de-AT" dirty="0"/>
          </a:p>
          <a:p>
            <a:r>
              <a:rPr lang="de-AT" dirty="0"/>
              <a:t> </a:t>
            </a:r>
          </a:p>
        </p:txBody>
      </p:sp>
      <p:sp>
        <p:nvSpPr>
          <p:cNvPr id="4" name="Foliennummernplatzhalter 3"/>
          <p:cNvSpPr>
            <a:spLocks noGrp="1"/>
          </p:cNvSpPr>
          <p:nvPr>
            <p:ph type="sldNum" sz="quarter" idx="10"/>
          </p:nvPr>
        </p:nvSpPr>
        <p:spPr/>
        <p:txBody>
          <a:bodyPr/>
          <a:lstStyle/>
          <a:p>
            <a:fld id="{C5788C5D-A323-4041-BCC4-1EF25083A26D}" type="slidenum">
              <a:rPr lang="de-AT" smtClean="0"/>
              <a:pPr/>
              <a:t>2</a:t>
            </a:fld>
            <a:endParaRPr lang="de-A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Hinweis: </a:t>
            </a:r>
          </a:p>
          <a:p>
            <a:r>
              <a:rPr lang="de-AT" dirty="0"/>
              <a:t>Zur Wahrung der Übersichtlichkeit sind jeweils nur eine öffnende bzw. schließende geschwungene Klammer und ein Strichpunkt durch die eingezeichneten Pfeile hervorgehoben. Bei Präsentation dieser Folie sollten aber ALLE geschwungenen Klammern und Strichpunkte (z.B. mit Hilfe eines Lichtzeigers oder eines Zeigestabes) gezeigt werden!</a:t>
            </a:r>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3</a:t>
            </a:fld>
            <a:endParaRPr lang="de-AT"/>
          </a:p>
        </p:txBody>
      </p:sp>
    </p:spTree>
    <p:extLst>
      <p:ext uri="{BB962C8B-B14F-4D97-AF65-F5344CB8AC3E}">
        <p14:creationId xmlns:p14="http://schemas.microsoft.com/office/powerpoint/2010/main" xmlns="" val="3067923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85800" y="4400549"/>
            <a:ext cx="5486400" cy="3745923"/>
          </a:xfrm>
        </p:spPr>
        <p:txBody>
          <a:bodyPr/>
          <a:lstStyle/>
          <a:p>
            <a:r>
              <a:rPr lang="de-AT" dirty="0"/>
              <a:t>Textvorschlag:</a:t>
            </a:r>
          </a:p>
          <a:p>
            <a:r>
              <a:rPr lang="de-AT" dirty="0"/>
              <a:t>Mit dem Befehl</a:t>
            </a:r>
          </a:p>
          <a:p>
            <a:endParaRPr lang="de-AT" dirty="0"/>
          </a:p>
          <a:p>
            <a:r>
              <a:rPr lang="de-AT" dirty="0"/>
              <a:t> </a:t>
            </a:r>
            <a:r>
              <a:rPr lang="de-AT" b="1" dirty="0"/>
              <a:t>pinMode</a:t>
            </a:r>
            <a:r>
              <a:rPr lang="de-AT" dirty="0"/>
              <a:t> wird festgelegt, ob über den Steckkontakt mit der angegebenen Nummer (hier: 5) Spannung zur Verfügung gestellt werden kann (Modus: </a:t>
            </a:r>
            <a:r>
              <a:rPr lang="de-AT" b="1" dirty="0"/>
              <a:t>OUTPUT</a:t>
            </a:r>
            <a:r>
              <a:rPr lang="de-AT" dirty="0"/>
              <a:t>), oder ob über diesen Steckkontakt Spannung gemessen werden kann (Modus: </a:t>
            </a:r>
            <a:r>
              <a:rPr lang="de-AT" b="1" dirty="0"/>
              <a:t>INPUT</a:t>
            </a:r>
            <a:r>
              <a:rPr lang="de-AT" dirty="0"/>
              <a:t>).</a:t>
            </a:r>
          </a:p>
          <a:p>
            <a:endParaRPr lang="de-AT" dirty="0"/>
          </a:p>
          <a:p>
            <a:r>
              <a:rPr lang="de-AT" b="1" dirty="0"/>
              <a:t>digitalWrite</a:t>
            </a:r>
            <a:r>
              <a:rPr lang="de-AT" dirty="0"/>
              <a:t> wird für einen im Modus </a:t>
            </a:r>
            <a:r>
              <a:rPr lang="de-AT" b="1" dirty="0"/>
              <a:t>OUTPUT</a:t>
            </a:r>
            <a:r>
              <a:rPr lang="de-AT" dirty="0"/>
              <a:t> betriebenen Steckkontakt mit der angegebenen Nummer (hier: 5) festgelegt, ob die Spannung 5 Volt (</a:t>
            </a:r>
            <a:r>
              <a:rPr lang="de-AT" b="1" dirty="0"/>
              <a:t>HIGH</a:t>
            </a:r>
            <a:r>
              <a:rPr lang="de-AT" dirty="0"/>
              <a:t>) oder die Spannung 0 Volt (</a:t>
            </a:r>
            <a:r>
              <a:rPr lang="de-AT" b="1" dirty="0"/>
              <a:t>LOW</a:t>
            </a:r>
            <a:r>
              <a:rPr lang="de-AT" dirty="0"/>
              <a:t>) über diesen Steckkontakt zur Verfügung gestellt wird.</a:t>
            </a:r>
          </a:p>
          <a:p>
            <a:r>
              <a:rPr lang="de-AT" dirty="0"/>
              <a:t>Mit anderen Worten: Der an diesem Steckkontakt angeschlossene Bauteil wird entweder eingeschaltet (</a:t>
            </a:r>
            <a:r>
              <a:rPr lang="de-AT" b="1" dirty="0"/>
              <a:t>HIGH</a:t>
            </a:r>
            <a:r>
              <a:rPr lang="de-AT" dirty="0"/>
              <a:t>) oder ausgeschaltet (</a:t>
            </a:r>
            <a:r>
              <a:rPr lang="de-AT" b="1" dirty="0"/>
              <a:t>LOW</a:t>
            </a:r>
            <a:r>
              <a:rPr lang="de-AT" dirty="0"/>
              <a:t>).</a:t>
            </a:r>
          </a:p>
          <a:p>
            <a:endParaRPr lang="de-AT" dirty="0"/>
          </a:p>
          <a:p>
            <a:r>
              <a:rPr lang="de-AT" b="1" dirty="0" err="1"/>
              <a:t>delay</a:t>
            </a:r>
            <a:r>
              <a:rPr lang="de-AT" dirty="0"/>
              <a:t> unterbricht die Programmausführung für die angegebene Anzahl von Millisekunden (2000 Millisekunden entsprechen zwei Sekunden)</a:t>
            </a:r>
          </a:p>
          <a:p>
            <a:endParaRPr lang="de-AT" dirty="0"/>
          </a:p>
          <a:p>
            <a:r>
              <a:rPr lang="de-AT" dirty="0"/>
              <a:t>(Tastendruck zum Einblenden der Variablendeklaration)</a:t>
            </a:r>
          </a:p>
          <a:p>
            <a:endParaRPr lang="de-AT" dirty="0"/>
          </a:p>
          <a:p>
            <a:r>
              <a:rPr lang="de-AT" dirty="0"/>
              <a:t>Für die Nummer des Steckkontakts kann auch eine </a:t>
            </a:r>
            <a:r>
              <a:rPr lang="de-AT" b="1" dirty="0"/>
              <a:t>Variable</a:t>
            </a:r>
            <a:r>
              <a:rPr lang="de-AT" dirty="0"/>
              <a:t> verwendet werden. Eine Variable vom Datentyp int kann eine ganze Zahl speichern. </a:t>
            </a:r>
          </a:p>
          <a:p>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4</a:t>
            </a:fld>
            <a:endParaRPr lang="de-AT"/>
          </a:p>
        </p:txBody>
      </p:sp>
    </p:spTree>
    <p:extLst>
      <p:ext uri="{BB962C8B-B14F-4D97-AF65-F5344CB8AC3E}">
        <p14:creationId xmlns:p14="http://schemas.microsoft.com/office/powerpoint/2010/main" xmlns="" val="785322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Textvorschlag:</a:t>
            </a:r>
          </a:p>
          <a:p>
            <a:r>
              <a:rPr lang="de-AT" dirty="0"/>
              <a:t>Bei der Vereinbarung einer Variablen wird ein Speicherbereich passender Größe (abhängig vom Datentyp der Variablen – hier: int) reserviert. In diesem Speicherbereich ist zunächst irgendein Wert gespeichert….</a:t>
            </a:r>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5</a:t>
            </a:fld>
            <a:endParaRPr lang="de-AT"/>
          </a:p>
        </p:txBody>
      </p:sp>
    </p:spTree>
    <p:extLst>
      <p:ext uri="{BB962C8B-B14F-4D97-AF65-F5344CB8AC3E}">
        <p14:creationId xmlns:p14="http://schemas.microsoft.com/office/powerpoint/2010/main" xmlns="" val="1080879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Textvorschlag:</a:t>
            </a:r>
          </a:p>
          <a:p>
            <a:r>
              <a:rPr lang="de-DE" dirty="0"/>
              <a:t>Bei der Wertzuweisung an eine zuvor deklarierte Variable wird der zugewiesene Wert in die reservierte Speicherzelle geschrieben. Der Wert, der zuvor in dieser Speicherzelle gespeichert war, geht verloren!</a:t>
            </a:r>
          </a:p>
        </p:txBody>
      </p:sp>
      <p:sp>
        <p:nvSpPr>
          <p:cNvPr id="4" name="Foliennummernplatzhalter 3"/>
          <p:cNvSpPr>
            <a:spLocks noGrp="1"/>
          </p:cNvSpPr>
          <p:nvPr>
            <p:ph type="sldNum" sz="quarter" idx="5"/>
          </p:nvPr>
        </p:nvSpPr>
        <p:spPr/>
        <p:txBody>
          <a:bodyPr/>
          <a:lstStyle/>
          <a:p>
            <a:fld id="{ABDEFB41-8B0C-4DD5-847F-2F2B11F12226}" type="slidenum">
              <a:rPr lang="de-AT" smtClean="0"/>
              <a:pPr/>
              <a:t>6</a:t>
            </a:fld>
            <a:endParaRPr lang="de-AT"/>
          </a:p>
        </p:txBody>
      </p:sp>
    </p:spTree>
    <p:extLst>
      <p:ext uri="{BB962C8B-B14F-4D97-AF65-F5344CB8AC3E}">
        <p14:creationId xmlns:p14="http://schemas.microsoft.com/office/powerpoint/2010/main" xmlns="" val="1018696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AT" dirty="0"/>
              <a:t>Textvorschlag:</a:t>
            </a:r>
          </a:p>
          <a:p>
            <a:r>
              <a:rPr lang="de-AT" dirty="0"/>
              <a:t>Wenn die Variable verwendet wird, wird der in der reservierten Speicherzelle gespeicherte Wert gelesen. Dabei wird der gespeicherte Wert NICHT verändert!</a:t>
            </a:r>
            <a:endParaRPr lang="de-DE" dirty="0"/>
          </a:p>
        </p:txBody>
      </p:sp>
      <p:sp>
        <p:nvSpPr>
          <p:cNvPr id="4" name="Foliennummernplatzhalter 3"/>
          <p:cNvSpPr>
            <a:spLocks noGrp="1"/>
          </p:cNvSpPr>
          <p:nvPr>
            <p:ph type="sldNum" sz="quarter" idx="5"/>
          </p:nvPr>
        </p:nvSpPr>
        <p:spPr/>
        <p:txBody>
          <a:bodyPr/>
          <a:lstStyle/>
          <a:p>
            <a:fld id="{ABDEFB41-8B0C-4DD5-847F-2F2B11F12226}" type="slidenum">
              <a:rPr lang="de-AT" smtClean="0"/>
              <a:pPr/>
              <a:t>7</a:t>
            </a:fld>
            <a:endParaRPr lang="de-AT"/>
          </a:p>
        </p:txBody>
      </p:sp>
    </p:spTree>
    <p:extLst>
      <p:ext uri="{BB962C8B-B14F-4D97-AF65-F5344CB8AC3E}">
        <p14:creationId xmlns:p14="http://schemas.microsoft.com/office/powerpoint/2010/main" xmlns="" val="2206958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EE98161-102E-410A-BCC2-6769F584A2F1}" type="slidenum">
              <a:rPr lang="de-AT" smtClean="0"/>
              <a:pPr/>
              <a:t>‹Nr.›</a:t>
            </a:fld>
            <a:endParaRPr lang="de-AT"/>
          </a:p>
        </p:txBody>
      </p:sp>
      <p:grpSp>
        <p:nvGrpSpPr>
          <p:cNvPr id="7" name="Gruppieren 6">
            <a:extLst>
              <a:ext uri="{FF2B5EF4-FFF2-40B4-BE49-F238E27FC236}">
                <a16:creationId xmlns:a16="http://schemas.microsoft.com/office/drawing/2014/main" xmlns="" id="{87113813-9473-4AA6-8D13-01D36957719A}"/>
              </a:ext>
            </a:extLst>
          </p:cNvPr>
          <p:cNvGrpSpPr/>
          <p:nvPr userDrawn="1"/>
        </p:nvGrpSpPr>
        <p:grpSpPr>
          <a:xfrm>
            <a:off x="0" y="1"/>
            <a:ext cx="9144000" cy="889001"/>
            <a:chOff x="535940" y="2984500"/>
            <a:chExt cx="12192000" cy="889001"/>
          </a:xfrm>
        </p:grpSpPr>
        <p:sp>
          <p:nvSpPr>
            <p:cNvPr id="8" name="Rechtwinkliges Dreieck 7">
              <a:extLst>
                <a:ext uri="{FF2B5EF4-FFF2-40B4-BE49-F238E27FC236}">
                  <a16:creationId xmlns:a16="http://schemas.microsoft.com/office/drawing/2014/main" xmlns="" id="{432B31C4-C012-4CC1-9FE9-1AA839F5A2D4}"/>
                </a:ext>
              </a:extLst>
            </p:cNvPr>
            <p:cNvSpPr>
              <a:spLocks/>
            </p:cNvSpPr>
            <p:nvPr userDrawn="1"/>
          </p:nvSpPr>
          <p:spPr bwMode="auto">
            <a:xfrm rot="10800000">
              <a:off x="535940" y="2984500"/>
              <a:ext cx="12192000" cy="889000"/>
            </a:xfrm>
            <a:prstGeom prst="rtTriangle">
              <a:avLst/>
            </a:prstGeom>
            <a:solidFill>
              <a:srgbClr val="7030A0"/>
            </a:solidFill>
            <a:ln>
              <a:noFill/>
            </a:ln>
            <a:extLst>
              <a:ext uri="{91240B29-F687-4F45-9708-019B960494DF}">
                <a14:hiddenLine xmlns:a14="http://schemas.microsoft.com/office/drawing/2010/main" xmlns="" w="12700" cap="flat" cmpd="sng" algn="ctr">
                  <a:solidFill>
                    <a:srgbClr val="000000"/>
                  </a:solidFill>
                  <a:prstDash val="solid"/>
                  <a:miter lim="800000"/>
                  <a:headEnd/>
                  <a:tailEnd/>
                </a14:hiddenLine>
              </a:ext>
            </a:extLst>
          </p:spPr>
          <p:txBody>
            <a:bodyPr rot="0" vert="horz" wrap="square" lIns="91440" tIns="45720" rIns="91440" bIns="45720" anchor="ctr" anchorCtr="0" upright="1">
              <a:noAutofit/>
            </a:bodyPr>
            <a:lstStyle/>
            <a:p>
              <a:endParaRPr lang="de-AT" sz="1800"/>
            </a:p>
          </p:txBody>
        </p:sp>
        <p:cxnSp>
          <p:nvCxnSpPr>
            <p:cNvPr id="9" name="AutoShape 6">
              <a:extLst>
                <a:ext uri="{FF2B5EF4-FFF2-40B4-BE49-F238E27FC236}">
                  <a16:creationId xmlns:a16="http://schemas.microsoft.com/office/drawing/2014/main" xmlns="" id="{EDDCE08E-EC3C-46ED-9D43-2D4DC3EBCBC4}"/>
                </a:ext>
              </a:extLst>
            </p:cNvPr>
            <p:cNvCxnSpPr>
              <a:cxnSpLocks noChangeShapeType="1"/>
              <a:endCxn id="9" idx="0"/>
            </p:cNvCxnSpPr>
            <p:nvPr userDrawn="1"/>
          </p:nvCxnSpPr>
          <p:spPr bwMode="auto">
            <a:xfrm flipV="1">
              <a:off x="535940" y="3873500"/>
              <a:ext cx="12192000" cy="1"/>
            </a:xfrm>
            <a:prstGeom prst="straightConnector1">
              <a:avLst/>
            </a:prstGeom>
            <a:noFill/>
            <a:ln w="28575" cmpd="sng">
              <a:solidFill>
                <a:srgbClr val="7030A0"/>
              </a:solidFill>
              <a:round/>
              <a:headEnd type="none" w="med" len="med"/>
              <a:tailEnd type="none" w="med" len="med"/>
            </a:ln>
            <a:extLst>
              <a:ext uri="{909E8E84-426E-40DD-AFC4-6F175D3DCCD1}">
                <a14:hiddenFill xmlns:a14="http://schemas.microsoft.com/office/drawing/2010/main" xmlns="">
                  <a:noFill/>
                </a14:hiddenFill>
              </a:ext>
            </a:extLst>
          </p:spPr>
        </p:cxnSp>
      </p:grpSp>
    </p:spTree>
    <p:extLst>
      <p:ext uri="{BB962C8B-B14F-4D97-AF65-F5344CB8AC3E}">
        <p14:creationId xmlns:p14="http://schemas.microsoft.com/office/powerpoint/2010/main" xmlns="" val="3531173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xmlns="" val="1861092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xmlns="" val="354316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xmlns="" val="640798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xmlns="" val="210333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xmlns="" val="804794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xmlns="" val="103965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xmlns="" val="110495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xmlns="" val="1978556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xmlns="" val="79412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5B55F0D8-3AC7-4FF9-93C1-45A6A9C77928}" type="datetimeFigureOut">
              <a:rPr lang="de-AT" smtClean="0"/>
              <a:pPr/>
              <a:t>21.09.2021</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EE98161-102E-410A-BCC2-6769F584A2F1}" type="slidenum">
              <a:rPr lang="de-AT" smtClean="0"/>
              <a:pPr/>
              <a:t>‹Nr.›</a:t>
            </a:fld>
            <a:endParaRPr lang="de-AT"/>
          </a:p>
        </p:txBody>
      </p:sp>
    </p:spTree>
    <p:extLst>
      <p:ext uri="{BB962C8B-B14F-4D97-AF65-F5344CB8AC3E}">
        <p14:creationId xmlns:p14="http://schemas.microsoft.com/office/powerpoint/2010/main" xmlns="" val="312648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19737"/>
            <a:ext cx="7886700" cy="903641"/>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5F0D8-3AC7-4FF9-93C1-45A6A9C77928}" type="datetimeFigureOut">
              <a:rPr lang="de-AT" smtClean="0"/>
              <a:pPr/>
              <a:t>21.09.2021</a:t>
            </a:fld>
            <a:endParaRPr lang="de-A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98161-102E-410A-BCC2-6769F584A2F1}" type="slidenum">
              <a:rPr lang="de-AT" smtClean="0"/>
              <a:pPr/>
              <a:t>‹Nr.›</a:t>
            </a:fld>
            <a:endParaRPr lang="de-AT"/>
          </a:p>
        </p:txBody>
      </p:sp>
      <p:grpSp>
        <p:nvGrpSpPr>
          <p:cNvPr id="7" name="Gruppieren 6">
            <a:extLst>
              <a:ext uri="{FF2B5EF4-FFF2-40B4-BE49-F238E27FC236}">
                <a16:creationId xmlns:a16="http://schemas.microsoft.com/office/drawing/2014/main" xmlns="" id="{C9CAF278-0E78-4730-903E-DF1A78EEE81B}"/>
              </a:ext>
            </a:extLst>
          </p:cNvPr>
          <p:cNvGrpSpPr/>
          <p:nvPr userDrawn="1"/>
        </p:nvGrpSpPr>
        <p:grpSpPr>
          <a:xfrm>
            <a:off x="0" y="1"/>
            <a:ext cx="9144000" cy="889001"/>
            <a:chOff x="535940" y="2984500"/>
            <a:chExt cx="12192000" cy="889001"/>
          </a:xfrm>
        </p:grpSpPr>
        <p:sp>
          <p:nvSpPr>
            <p:cNvPr id="8" name="Rechtwinkliges Dreieck 7">
              <a:extLst>
                <a:ext uri="{FF2B5EF4-FFF2-40B4-BE49-F238E27FC236}">
                  <a16:creationId xmlns:a16="http://schemas.microsoft.com/office/drawing/2014/main" xmlns="" id="{3D9C133F-2802-4E46-8D11-245598E8B4C3}"/>
                </a:ext>
              </a:extLst>
            </p:cNvPr>
            <p:cNvSpPr>
              <a:spLocks/>
            </p:cNvSpPr>
            <p:nvPr userDrawn="1"/>
          </p:nvSpPr>
          <p:spPr bwMode="auto">
            <a:xfrm rot="10800000">
              <a:off x="535940" y="2984500"/>
              <a:ext cx="12192000" cy="889000"/>
            </a:xfrm>
            <a:prstGeom prst="rtTriangle">
              <a:avLst/>
            </a:prstGeom>
            <a:solidFill>
              <a:srgbClr val="7030A0"/>
            </a:solidFill>
            <a:ln>
              <a:noFill/>
            </a:ln>
            <a:extLst>
              <a:ext uri="{91240B29-F687-4F45-9708-019B960494DF}">
                <a14:hiddenLine xmlns:a14="http://schemas.microsoft.com/office/drawing/2010/main" xmlns="" w="12700" cap="flat" cmpd="sng" algn="ctr">
                  <a:solidFill>
                    <a:srgbClr val="000000"/>
                  </a:solidFill>
                  <a:prstDash val="solid"/>
                  <a:miter lim="800000"/>
                  <a:headEnd/>
                  <a:tailEnd/>
                </a14:hiddenLine>
              </a:ext>
            </a:extLst>
          </p:spPr>
          <p:txBody>
            <a:bodyPr rot="0" vert="horz" wrap="square" lIns="91440" tIns="45720" rIns="91440" bIns="45720" anchor="ctr" anchorCtr="0" upright="1">
              <a:noAutofit/>
            </a:bodyPr>
            <a:lstStyle/>
            <a:p>
              <a:endParaRPr lang="de-AT" sz="1800"/>
            </a:p>
          </p:txBody>
        </p:sp>
        <p:cxnSp>
          <p:nvCxnSpPr>
            <p:cNvPr id="9" name="AutoShape 6">
              <a:extLst>
                <a:ext uri="{FF2B5EF4-FFF2-40B4-BE49-F238E27FC236}">
                  <a16:creationId xmlns:a16="http://schemas.microsoft.com/office/drawing/2014/main" xmlns="" id="{E5F99F3C-3F90-4387-B58E-961F2A7FD73E}"/>
                </a:ext>
              </a:extLst>
            </p:cNvPr>
            <p:cNvCxnSpPr>
              <a:cxnSpLocks noChangeShapeType="1"/>
              <a:endCxn id="9" idx="0"/>
            </p:cNvCxnSpPr>
            <p:nvPr userDrawn="1"/>
          </p:nvCxnSpPr>
          <p:spPr bwMode="auto">
            <a:xfrm flipV="1">
              <a:off x="535940" y="3873500"/>
              <a:ext cx="12192000" cy="1"/>
            </a:xfrm>
            <a:prstGeom prst="straightConnector1">
              <a:avLst/>
            </a:prstGeom>
            <a:noFill/>
            <a:ln w="28575" cmpd="sng">
              <a:solidFill>
                <a:srgbClr val="7030A0"/>
              </a:solidFill>
              <a:round/>
              <a:headEnd type="none" w="med" len="med"/>
              <a:tailEnd type="none" w="med" len="med"/>
            </a:ln>
            <a:extLst>
              <a:ext uri="{909E8E84-426E-40DD-AFC4-6F175D3DCCD1}">
                <a14:hiddenFill xmlns:a14="http://schemas.microsoft.com/office/drawing/2010/main" xmlns="">
                  <a:noFill/>
                </a14:hiddenFill>
              </a:ext>
            </a:extLst>
          </p:spPr>
        </p:cxnSp>
      </p:grpSp>
      <p:pic>
        <p:nvPicPr>
          <p:cNvPr id="13" name="Bild 1">
            <a:extLst>
              <a:ext uri="{FF2B5EF4-FFF2-40B4-BE49-F238E27FC236}">
                <a16:creationId xmlns:a16="http://schemas.microsoft.com/office/drawing/2014/main" xmlns="" id="{DB80DF0F-AD11-48EA-B1CE-8851983AF2A4}"/>
              </a:ext>
            </a:extLst>
          </p:cNvPr>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960452" y="6294261"/>
            <a:ext cx="696898" cy="489303"/>
          </a:xfrm>
          <a:prstGeom prst="rect">
            <a:avLst/>
          </a:prstGeom>
        </p:spPr>
      </p:pic>
      <p:pic>
        <p:nvPicPr>
          <p:cNvPr id="14" name="Bild 5">
            <a:extLst>
              <a:ext uri="{FF2B5EF4-FFF2-40B4-BE49-F238E27FC236}">
                <a16:creationId xmlns:a16="http://schemas.microsoft.com/office/drawing/2014/main" xmlns="" id="{349F28C7-9156-4BDF-96A5-4CF87D792590}"/>
              </a:ext>
            </a:extLst>
          </p:cNvPr>
          <p:cNvPicPr/>
          <p:nvPr userDrawn="1"/>
        </p:nvPicPr>
        <p:blipFill rotWithShape="1">
          <a:blip r:embed="rId14" cstate="print">
            <a:extLst>
              <a:ext uri="{28A0092B-C50C-407E-A947-70E740481C1C}">
                <a14:useLocalDpi xmlns:a14="http://schemas.microsoft.com/office/drawing/2010/main" xmlns="" val="0"/>
              </a:ext>
            </a:extLst>
          </a:blip>
          <a:srcRect b="-10879"/>
          <a:stretch/>
        </p:blipFill>
        <p:spPr bwMode="auto">
          <a:xfrm>
            <a:off x="1649327" y="6311686"/>
            <a:ext cx="424049" cy="471878"/>
          </a:xfrm>
          <a:prstGeom prst="rect">
            <a:avLst/>
          </a:prstGeom>
          <a:ln>
            <a:noFill/>
          </a:ln>
          <a:extLst>
            <a:ext uri="{53640926-AAD7-44D8-BBD7-CCE9431645EC}">
              <a14:shadowObscured xmlns:a14="http://schemas.microsoft.com/office/drawing/2010/main" xmlns=""/>
            </a:ext>
          </a:extLst>
        </p:spPr>
      </p:pic>
      <p:pic>
        <p:nvPicPr>
          <p:cNvPr id="15" name="Grafik 14"/>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284212" y="6305944"/>
            <a:ext cx="688875" cy="436664"/>
          </a:xfrm>
          <a:prstGeom prst="rect">
            <a:avLst/>
          </a:prstGeom>
        </p:spPr>
      </p:pic>
      <p:pic>
        <p:nvPicPr>
          <p:cNvPr id="10" name="Grafik 9"/>
          <p:cNvPicPr>
            <a:picLocks noChangeAspect="1"/>
          </p:cNvPicPr>
          <p:nvPr userDrawn="1"/>
        </p:nvPicPr>
        <p:blipFill>
          <a:blip r:embed="rId16">
            <a:extLst>
              <a:ext uri="{28A0092B-C50C-407E-A947-70E740481C1C}">
                <a14:useLocalDpi xmlns:a14="http://schemas.microsoft.com/office/drawing/2010/main" xmlns="" val="0"/>
              </a:ext>
            </a:extLst>
          </a:blip>
          <a:stretch>
            <a:fillRect/>
          </a:stretch>
        </p:blipFill>
        <p:spPr>
          <a:xfrm>
            <a:off x="203609" y="87314"/>
            <a:ext cx="1285430" cy="760975"/>
          </a:xfrm>
          <a:prstGeom prst="rect">
            <a:avLst/>
          </a:prstGeom>
        </p:spPr>
      </p:pic>
    </p:spTree>
    <p:extLst>
      <p:ext uri="{BB962C8B-B14F-4D97-AF65-F5344CB8AC3E}">
        <p14:creationId xmlns:p14="http://schemas.microsoft.com/office/powerpoint/2010/main" xmlns="" val="1549900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AT" dirty="0"/>
              <a:t>Foliensatz</a:t>
            </a:r>
          </a:p>
        </p:txBody>
      </p:sp>
      <p:sp>
        <p:nvSpPr>
          <p:cNvPr id="3" name="Untertitel 2"/>
          <p:cNvSpPr>
            <a:spLocks noGrp="1"/>
          </p:cNvSpPr>
          <p:nvPr>
            <p:ph type="subTitle" idx="1"/>
          </p:nvPr>
        </p:nvSpPr>
        <p:spPr/>
        <p:txBody>
          <a:bodyPr/>
          <a:lstStyle/>
          <a:p>
            <a:r>
              <a:rPr lang="de-AT" dirty="0"/>
              <a:t>Arduino-Programmierumgebung</a:t>
            </a:r>
          </a:p>
        </p:txBody>
      </p:sp>
    </p:spTree>
    <p:extLst>
      <p:ext uri="{BB962C8B-B14F-4D97-AF65-F5344CB8AC3E}">
        <p14:creationId xmlns:p14="http://schemas.microsoft.com/office/powerpoint/2010/main" xmlns="" val="75003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 1">
            <a:extLst>
              <a:ext uri="{FF2B5EF4-FFF2-40B4-BE49-F238E27FC236}">
                <a16:creationId xmlns:a16="http://schemas.microsoft.com/office/drawing/2014/main" xmlns="" id="{2ADE2CF4-78A6-4614-A896-975B2FB22C7F}"/>
              </a:ext>
            </a:extLst>
          </p:cNvPr>
          <p:cNvPicPr/>
          <p:nvPr/>
        </p:nvPicPr>
        <p:blipFill rotWithShape="1">
          <a:blip r:embed="rId3" cstate="print">
            <a:extLst>
              <a:ext uri="{28A0092B-C50C-407E-A947-70E740481C1C}">
                <a14:useLocalDpi xmlns:a14="http://schemas.microsoft.com/office/drawing/2010/main" xmlns="" val="0"/>
              </a:ext>
            </a:extLst>
          </a:blip>
          <a:srcRect l="18016" t="33288" r="67591" b="34782"/>
          <a:stretch/>
        </p:blipFill>
        <p:spPr bwMode="auto">
          <a:xfrm>
            <a:off x="2457957" y="1658465"/>
            <a:ext cx="3948287" cy="4926958"/>
          </a:xfrm>
          <a:prstGeom prst="rect">
            <a:avLst/>
          </a:prstGeom>
          <a:ln w="12700" cap="flat" cmpd="sng" algn="ctr">
            <a:solidFill>
              <a:sysClr val="windowText" lastClr="000000"/>
            </a:solidFill>
            <a:prstDash val="solid"/>
            <a:round/>
            <a:headEnd type="none" w="med" len="med"/>
            <a:tailEnd type="none" w="med" len="med"/>
            <a:extLst>
              <a:ext uri="{C807C97D-BFC1-408E-A445-0C87EB9F89A2}">
                <ask:lineSketchStyleProps xmlns:ask="http://schemas.microsoft.com/office/drawing/2018/sketchyshapes" xmlns="" sd="0">
                  <a:custGeom>
                    <a:avLst/>
                    <a:gdLst/>
                    <a:ahLst/>
                    <a:cxnLst/>
                    <a:rect l="0" t="0" r="0" b="0"/>
                    <a:pathLst/>
                  </a:custGeom>
                  <ask:type/>
                </ask:lineSketchStyleProps>
              </a:ext>
            </a:extLst>
          </a:ln>
          <a:extLst>
            <a:ext uri="{53640926-AAD7-44D8-BBD7-CCE9431645EC}">
              <a14:shadowObscured xmlns:a14="http://schemas.microsoft.com/office/drawing/2010/main" xmlns=""/>
            </a:ext>
          </a:extLst>
        </p:spPr>
      </p:pic>
      <p:sp>
        <p:nvSpPr>
          <p:cNvPr id="7" name="Textfeld 6"/>
          <p:cNvSpPr txBox="1"/>
          <p:nvPr/>
        </p:nvSpPr>
        <p:spPr>
          <a:xfrm>
            <a:off x="6579508" y="1420586"/>
            <a:ext cx="2018392" cy="1138773"/>
          </a:xfrm>
          <a:prstGeom prst="rect">
            <a:avLst/>
          </a:prstGeom>
          <a:noFill/>
        </p:spPr>
        <p:txBody>
          <a:bodyPr wrap="square" rtlCol="0">
            <a:spAutoFit/>
          </a:bodyPr>
          <a:lstStyle/>
          <a:p>
            <a:r>
              <a:rPr lang="de-AT" sz="1600" dirty="0"/>
              <a:t>…mindestens</a:t>
            </a:r>
          </a:p>
          <a:p>
            <a:r>
              <a:rPr lang="de-AT" sz="1600" b="1" dirty="0"/>
              <a:t>ZWEI </a:t>
            </a:r>
            <a:r>
              <a:rPr lang="de-AT" sz="1600" dirty="0"/>
              <a:t>Programmteile (namens </a:t>
            </a:r>
            <a:r>
              <a:rPr lang="de-AT" sz="1800" b="1" dirty="0">
                <a:solidFill>
                  <a:srgbClr val="538135"/>
                </a:solidFill>
                <a:effectLst/>
                <a:latin typeface="Courier New" panose="02070309020205020404" pitchFamily="49" charset="0"/>
                <a:ea typeface="SimSun" panose="02010600030101010101" pitchFamily="2" charset="-122"/>
              </a:rPr>
              <a:t>setup</a:t>
            </a:r>
            <a:r>
              <a:rPr lang="de-AT" sz="1800" dirty="0">
                <a:effectLst/>
                <a:latin typeface="Calibri" panose="020F0502020204030204" pitchFamily="34" charset="0"/>
                <a:ea typeface="SimSun" panose="02010600030101010101" pitchFamily="2" charset="-122"/>
              </a:rPr>
              <a:t>() und </a:t>
            </a:r>
            <a:r>
              <a:rPr lang="de-AT" sz="1800" b="1" dirty="0">
                <a:solidFill>
                  <a:srgbClr val="538135"/>
                </a:solidFill>
                <a:effectLst/>
                <a:latin typeface="Courier New" panose="02070309020205020404" pitchFamily="49" charset="0"/>
                <a:ea typeface="SimSun" panose="02010600030101010101" pitchFamily="2" charset="-122"/>
              </a:rPr>
              <a:t>loop</a:t>
            </a:r>
            <a:r>
              <a:rPr lang="de-AT" sz="1800" dirty="0">
                <a:effectLst/>
                <a:latin typeface="Calibri" panose="020F0502020204030204" pitchFamily="34" charset="0"/>
                <a:ea typeface="SimSun" panose="02010600030101010101" pitchFamily="2" charset="-122"/>
              </a:rPr>
              <a:t>()</a:t>
            </a:r>
            <a:endParaRPr lang="de-AT" sz="1600" dirty="0"/>
          </a:p>
        </p:txBody>
      </p:sp>
      <p:sp>
        <p:nvSpPr>
          <p:cNvPr id="9" name="Textfeld 8"/>
          <p:cNvSpPr txBox="1"/>
          <p:nvPr/>
        </p:nvSpPr>
        <p:spPr>
          <a:xfrm>
            <a:off x="290835" y="1128198"/>
            <a:ext cx="1839997" cy="584775"/>
          </a:xfrm>
          <a:prstGeom prst="rect">
            <a:avLst/>
          </a:prstGeom>
          <a:noFill/>
        </p:spPr>
        <p:txBody>
          <a:bodyPr wrap="square" rtlCol="0">
            <a:spAutoFit/>
          </a:bodyPr>
          <a:lstStyle/>
          <a:p>
            <a:r>
              <a:rPr lang="de-AT" sz="1600" b="1" dirty="0"/>
              <a:t>EIN </a:t>
            </a:r>
            <a:r>
              <a:rPr lang="de-AT" sz="1600" dirty="0"/>
              <a:t>Arduino-</a:t>
            </a:r>
          </a:p>
          <a:p>
            <a:r>
              <a:rPr lang="de-AT" sz="1600" dirty="0"/>
              <a:t>Programm(-projekt)</a:t>
            </a:r>
          </a:p>
        </p:txBody>
      </p:sp>
      <p:cxnSp>
        <p:nvCxnSpPr>
          <p:cNvPr id="11" name="Gerade Verbindung mit Pfeil 10"/>
          <p:cNvCxnSpPr>
            <a:cxnSpLocks/>
          </p:cNvCxnSpPr>
          <p:nvPr/>
        </p:nvCxnSpPr>
        <p:spPr>
          <a:xfrm flipH="1">
            <a:off x="5857460" y="2205386"/>
            <a:ext cx="800223" cy="35397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a:cxnSpLocks/>
          </p:cNvCxnSpPr>
          <p:nvPr/>
        </p:nvCxnSpPr>
        <p:spPr>
          <a:xfrm>
            <a:off x="2130832" y="1486809"/>
            <a:ext cx="433661" cy="71857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xmlns="" id="{B58F628E-EF24-49ED-9311-E678F93B5535}"/>
              </a:ext>
            </a:extLst>
          </p:cNvPr>
          <p:cNvCxnSpPr>
            <a:cxnSpLocks/>
          </p:cNvCxnSpPr>
          <p:nvPr/>
        </p:nvCxnSpPr>
        <p:spPr>
          <a:xfrm flipH="1">
            <a:off x="5857461" y="2205386"/>
            <a:ext cx="800223" cy="222746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Rechteck 18">
            <a:extLst>
              <a:ext uri="{FF2B5EF4-FFF2-40B4-BE49-F238E27FC236}">
                <a16:creationId xmlns:a16="http://schemas.microsoft.com/office/drawing/2014/main" xmlns="" id="{46054D71-3346-4A6A-9569-6BE0707A4CA9}"/>
              </a:ext>
            </a:extLst>
          </p:cNvPr>
          <p:cNvSpPr/>
          <p:nvPr/>
        </p:nvSpPr>
        <p:spPr>
          <a:xfrm>
            <a:off x="2517913" y="2425148"/>
            <a:ext cx="3803374" cy="1368183"/>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xmlns="" id="{6B90181A-A408-4DF4-9A53-9F1E9C21ADE7}"/>
              </a:ext>
            </a:extLst>
          </p:cNvPr>
          <p:cNvSpPr/>
          <p:nvPr/>
        </p:nvSpPr>
        <p:spPr>
          <a:xfrm>
            <a:off x="2524539" y="4101548"/>
            <a:ext cx="3803374" cy="240526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1486722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 1">
            <a:extLst>
              <a:ext uri="{FF2B5EF4-FFF2-40B4-BE49-F238E27FC236}">
                <a16:creationId xmlns:a16="http://schemas.microsoft.com/office/drawing/2014/main" xmlns="" id="{BE2D3F19-AD87-46BC-947B-B9124DB8C21A}"/>
              </a:ext>
            </a:extLst>
          </p:cNvPr>
          <p:cNvPicPr/>
          <p:nvPr/>
        </p:nvPicPr>
        <p:blipFill rotWithShape="1">
          <a:blip r:embed="rId3" cstate="print">
            <a:extLst>
              <a:ext uri="{28A0092B-C50C-407E-A947-70E740481C1C}">
                <a14:useLocalDpi xmlns:a14="http://schemas.microsoft.com/office/drawing/2010/main" xmlns="" val="0"/>
              </a:ext>
            </a:extLst>
          </a:blip>
          <a:srcRect l="18016" t="33288" r="67591" b="34782"/>
          <a:stretch/>
        </p:blipFill>
        <p:spPr bwMode="auto">
          <a:xfrm>
            <a:off x="2528295" y="1630219"/>
            <a:ext cx="3948287" cy="4926958"/>
          </a:xfrm>
          <a:prstGeom prst="rect">
            <a:avLst/>
          </a:prstGeom>
          <a:ln w="12700" cap="flat" cmpd="sng" algn="ctr">
            <a:solidFill>
              <a:sysClr val="windowText" lastClr="000000"/>
            </a:solidFill>
            <a:prstDash val="solid"/>
            <a:round/>
            <a:headEnd type="none" w="med" len="med"/>
            <a:tailEnd type="none" w="med" len="med"/>
            <a:extLst>
              <a:ext uri="{C807C97D-BFC1-408E-A445-0C87EB9F89A2}">
                <ask:lineSketchStyleProps xmlns:ask="http://schemas.microsoft.com/office/drawing/2018/sketchyshapes" xmlns="" sd="0">
                  <a:custGeom>
                    <a:avLst/>
                    <a:gdLst/>
                    <a:ahLst/>
                    <a:cxnLst/>
                    <a:rect l="0" t="0" r="0" b="0"/>
                    <a:pathLst/>
                  </a:custGeom>
                  <ask:type/>
                </ask:lineSketchStyleProps>
              </a:ext>
            </a:extLst>
          </a:ln>
          <a:extLst>
            <a:ext uri="{53640926-AAD7-44D8-BBD7-CCE9431645EC}">
              <a14:shadowObscured xmlns:a14="http://schemas.microsoft.com/office/drawing/2010/main" xmlns=""/>
            </a:ext>
          </a:extLst>
        </p:spPr>
      </p:pic>
      <p:sp>
        <p:nvSpPr>
          <p:cNvPr id="3" name="Textfeld 2">
            <a:extLst>
              <a:ext uri="{FF2B5EF4-FFF2-40B4-BE49-F238E27FC236}">
                <a16:creationId xmlns:a16="http://schemas.microsoft.com/office/drawing/2014/main" xmlns="" id="{F664A66F-F1C4-471E-98ED-113E4857036D}"/>
              </a:ext>
            </a:extLst>
          </p:cNvPr>
          <p:cNvSpPr txBox="1"/>
          <p:nvPr/>
        </p:nvSpPr>
        <p:spPr>
          <a:xfrm>
            <a:off x="290835" y="1128198"/>
            <a:ext cx="1988131" cy="3662541"/>
          </a:xfrm>
          <a:prstGeom prst="rect">
            <a:avLst/>
          </a:prstGeom>
          <a:noFill/>
        </p:spPr>
        <p:txBody>
          <a:bodyPr wrap="square" rtlCol="0">
            <a:spAutoFit/>
          </a:bodyPr>
          <a:lstStyle/>
          <a:p>
            <a:r>
              <a:rPr lang="de-AT" sz="1600" dirty="0"/>
              <a:t>…jeder Programmteil</a:t>
            </a:r>
          </a:p>
          <a:p>
            <a:r>
              <a:rPr lang="de-AT" sz="1600" dirty="0"/>
              <a:t>stellt einen Programmblock dar.</a:t>
            </a:r>
          </a:p>
          <a:p>
            <a:endParaRPr lang="de-AT" sz="1600" dirty="0"/>
          </a:p>
          <a:p>
            <a:r>
              <a:rPr lang="de-AT" sz="1600" dirty="0"/>
              <a:t>…jeder </a:t>
            </a:r>
            <a:r>
              <a:rPr lang="de-AT" sz="1600" b="1" dirty="0"/>
              <a:t>Programmblock</a:t>
            </a:r>
            <a:r>
              <a:rPr lang="de-AT" sz="1600" dirty="0"/>
              <a:t> wird durch eine öffnende geschwungene </a:t>
            </a:r>
            <a:r>
              <a:rPr lang="de-AT" sz="1600" dirty="0" err="1"/>
              <a:t>Klam-mer</a:t>
            </a:r>
            <a:r>
              <a:rPr lang="de-AT" sz="1600" dirty="0"/>
              <a:t>, </a:t>
            </a:r>
            <a:r>
              <a:rPr lang="de-AT" sz="2000" b="1" dirty="0"/>
              <a:t>{</a:t>
            </a:r>
            <a:r>
              <a:rPr lang="de-AT" sz="1600" dirty="0"/>
              <a:t>, zu Beginn</a:t>
            </a:r>
          </a:p>
          <a:p>
            <a:endParaRPr lang="de-AT" sz="1600" dirty="0"/>
          </a:p>
          <a:p>
            <a:r>
              <a:rPr lang="de-AT" sz="1600" dirty="0"/>
              <a:t>und eine schließende geschwungene </a:t>
            </a:r>
            <a:r>
              <a:rPr lang="de-AT" sz="1600" dirty="0" err="1"/>
              <a:t>Klam-mer</a:t>
            </a:r>
            <a:r>
              <a:rPr lang="de-AT" sz="1600" dirty="0"/>
              <a:t>, </a:t>
            </a:r>
            <a:r>
              <a:rPr lang="de-AT" sz="2000" b="1" dirty="0"/>
              <a:t>}</a:t>
            </a:r>
            <a:r>
              <a:rPr lang="de-AT" sz="1600" dirty="0"/>
              <a:t>, am Ende begrenzt…</a:t>
            </a:r>
          </a:p>
        </p:txBody>
      </p:sp>
      <p:sp>
        <p:nvSpPr>
          <p:cNvPr id="4" name="Textfeld 3">
            <a:extLst>
              <a:ext uri="{FF2B5EF4-FFF2-40B4-BE49-F238E27FC236}">
                <a16:creationId xmlns:a16="http://schemas.microsoft.com/office/drawing/2014/main" xmlns="" id="{5278BADE-20F9-46B3-8BC0-B6FE0938F84B}"/>
              </a:ext>
            </a:extLst>
          </p:cNvPr>
          <p:cNvSpPr txBox="1"/>
          <p:nvPr/>
        </p:nvSpPr>
        <p:spPr>
          <a:xfrm>
            <a:off x="6725912" y="2390081"/>
            <a:ext cx="1988131" cy="1138773"/>
          </a:xfrm>
          <a:prstGeom prst="rect">
            <a:avLst/>
          </a:prstGeom>
          <a:noFill/>
        </p:spPr>
        <p:txBody>
          <a:bodyPr wrap="square" rtlCol="0">
            <a:spAutoFit/>
          </a:bodyPr>
          <a:lstStyle/>
          <a:p>
            <a:r>
              <a:rPr lang="de-AT" sz="1600" dirty="0"/>
              <a:t>…jede </a:t>
            </a:r>
            <a:r>
              <a:rPr lang="de-AT" sz="1600" b="1" dirty="0"/>
              <a:t>Befehlszeile</a:t>
            </a:r>
            <a:r>
              <a:rPr lang="de-AT" sz="1600" dirty="0"/>
              <a:t> wird durch einen Strichpunkt, </a:t>
            </a:r>
            <a:r>
              <a:rPr lang="de-AT" sz="2000" b="1" dirty="0"/>
              <a:t>;</a:t>
            </a:r>
            <a:r>
              <a:rPr lang="de-AT" sz="1600" dirty="0"/>
              <a:t>, abgeschlossen…</a:t>
            </a:r>
          </a:p>
        </p:txBody>
      </p:sp>
      <p:cxnSp>
        <p:nvCxnSpPr>
          <p:cNvPr id="6" name="Gerader Verbinder 5">
            <a:extLst>
              <a:ext uri="{FF2B5EF4-FFF2-40B4-BE49-F238E27FC236}">
                <a16:creationId xmlns:a16="http://schemas.microsoft.com/office/drawing/2014/main" xmlns="" id="{2B4930A1-7215-4E09-8CE3-9EE231F5529F}"/>
              </a:ext>
            </a:extLst>
          </p:cNvPr>
          <p:cNvCxnSpPr>
            <a:cxnSpLocks/>
          </p:cNvCxnSpPr>
          <p:nvPr/>
        </p:nvCxnSpPr>
        <p:spPr>
          <a:xfrm>
            <a:off x="858129" y="3516923"/>
            <a:ext cx="3277773" cy="43609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Gerade Verbindung mit Pfeil 7">
            <a:extLst>
              <a:ext uri="{FF2B5EF4-FFF2-40B4-BE49-F238E27FC236}">
                <a16:creationId xmlns:a16="http://schemas.microsoft.com/office/drawing/2014/main" xmlns="" id="{8B394C20-80F3-41E2-B53F-B5B296C03FD2}"/>
              </a:ext>
            </a:extLst>
          </p:cNvPr>
          <p:cNvCxnSpPr>
            <a:cxnSpLocks/>
          </p:cNvCxnSpPr>
          <p:nvPr/>
        </p:nvCxnSpPr>
        <p:spPr>
          <a:xfrm>
            <a:off x="4135902" y="3953022"/>
            <a:ext cx="112541" cy="14067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xmlns="" id="{55EB2D30-B2EC-4F72-9183-513974317559}"/>
              </a:ext>
            </a:extLst>
          </p:cNvPr>
          <p:cNvCxnSpPr>
            <a:cxnSpLocks/>
          </p:cNvCxnSpPr>
          <p:nvPr/>
        </p:nvCxnSpPr>
        <p:spPr>
          <a:xfrm>
            <a:off x="1617785" y="4515729"/>
            <a:ext cx="984738" cy="161778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xmlns="" id="{53F43D8D-6CD9-4BD9-806C-CFCA0DDBD79F}"/>
              </a:ext>
            </a:extLst>
          </p:cNvPr>
          <p:cNvCxnSpPr/>
          <p:nvPr/>
        </p:nvCxnSpPr>
        <p:spPr>
          <a:xfrm flipH="1">
            <a:off x="6372665" y="3137095"/>
            <a:ext cx="353247" cy="112542"/>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56580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xmlns="" id="{707B91AF-3F0A-4C59-8A34-71D50B4D9B52}"/>
              </a:ext>
            </a:extLst>
          </p:cNvPr>
          <p:cNvSpPr txBox="1"/>
          <p:nvPr/>
        </p:nvSpPr>
        <p:spPr>
          <a:xfrm>
            <a:off x="337625" y="1153551"/>
            <a:ext cx="3221501" cy="369332"/>
          </a:xfrm>
          <a:prstGeom prst="rect">
            <a:avLst/>
          </a:prstGeom>
          <a:noFill/>
        </p:spPr>
        <p:txBody>
          <a:bodyPr wrap="square" rtlCol="0">
            <a:spAutoFit/>
          </a:bodyPr>
          <a:lstStyle/>
          <a:p>
            <a:r>
              <a:rPr lang="de-AT" dirty="0"/>
              <a:t>…erste Programmierbefehle:</a:t>
            </a:r>
            <a:endParaRPr lang="de-DE" dirty="0"/>
          </a:p>
        </p:txBody>
      </p:sp>
      <p:pic>
        <p:nvPicPr>
          <p:cNvPr id="4" name="Grafik 3">
            <a:extLst>
              <a:ext uri="{FF2B5EF4-FFF2-40B4-BE49-F238E27FC236}">
                <a16:creationId xmlns:a16="http://schemas.microsoft.com/office/drawing/2014/main" xmlns="" id="{2F17CB3B-C069-443A-82AF-D323D5FCD389}"/>
              </a:ext>
            </a:extLst>
          </p:cNvPr>
          <p:cNvPicPr>
            <a:picLocks noChangeAspect="1"/>
          </p:cNvPicPr>
          <p:nvPr/>
        </p:nvPicPr>
        <p:blipFill rotWithShape="1">
          <a:blip r:embed="rId3">
            <a:extLst>
              <a:ext uri="{28A0092B-C50C-407E-A947-70E740481C1C}">
                <a14:useLocalDpi xmlns:a14="http://schemas.microsoft.com/office/drawing/2010/main" xmlns="" val="0"/>
              </a:ext>
            </a:extLst>
          </a:blip>
          <a:srcRect t="16849" r="88337" b="81019"/>
          <a:stretch/>
        </p:blipFill>
        <p:spPr bwMode="auto">
          <a:xfrm>
            <a:off x="1535480" y="2336315"/>
            <a:ext cx="2666162" cy="274149"/>
          </a:xfrm>
          <a:prstGeom prst="rect">
            <a:avLst/>
          </a:prstGeom>
          <a:ln w="12700" cap="flat" cmpd="sng" algn="ctr">
            <a:noFill/>
            <a:prstDash val="solid"/>
            <a:round/>
            <a:headEnd type="none" w="med" len="med"/>
            <a:tailEnd type="none" w="med" len="med"/>
            <a:extLst>
              <a:ext uri="{C807C97D-BFC1-408E-A445-0C87EB9F89A2}">
                <ask:lineSketchStyleProps xmlns:ask="http://schemas.microsoft.com/office/drawing/2018/sketchyshapes" xmlns="" sd="0">
                  <a:custGeom>
                    <a:avLst/>
                    <a:gdLst/>
                    <a:ahLst/>
                    <a:cxnLst/>
                    <a:rect l="0" t="0" r="0" b="0"/>
                    <a:pathLst/>
                  </a:custGeom>
                  <ask:type/>
                </ask:lineSketchStyleProps>
              </a:ext>
            </a:extLst>
          </a:ln>
          <a:extLst>
            <a:ext uri="{53640926-AAD7-44D8-BBD7-CCE9431645EC}">
              <a14:shadowObscured xmlns:a14="http://schemas.microsoft.com/office/drawing/2010/main" xmlns=""/>
            </a:ext>
          </a:extLst>
        </p:spPr>
      </p:pic>
      <p:pic>
        <p:nvPicPr>
          <p:cNvPr id="5" name="Grafik 4">
            <a:extLst>
              <a:ext uri="{FF2B5EF4-FFF2-40B4-BE49-F238E27FC236}">
                <a16:creationId xmlns:a16="http://schemas.microsoft.com/office/drawing/2014/main" xmlns="" id="{D872E068-B8CB-4BF7-AC28-27F1234EF83E}"/>
              </a:ext>
            </a:extLst>
          </p:cNvPr>
          <p:cNvPicPr>
            <a:picLocks noChangeAspect="1"/>
          </p:cNvPicPr>
          <p:nvPr/>
        </p:nvPicPr>
        <p:blipFill rotWithShape="1">
          <a:blip r:embed="rId3">
            <a:extLst>
              <a:ext uri="{28A0092B-C50C-407E-A947-70E740481C1C}">
                <a14:useLocalDpi xmlns:a14="http://schemas.microsoft.com/office/drawing/2010/main" xmlns="" val="0"/>
              </a:ext>
            </a:extLst>
          </a:blip>
          <a:srcRect t="28023" r="92343" b="69780"/>
          <a:stretch/>
        </p:blipFill>
        <p:spPr bwMode="auto">
          <a:xfrm>
            <a:off x="1535480" y="2927787"/>
            <a:ext cx="1750391" cy="282507"/>
          </a:xfrm>
          <a:prstGeom prst="rect">
            <a:avLst/>
          </a:prstGeom>
          <a:ln w="12700" cap="flat" cmpd="sng" algn="ctr">
            <a:noFill/>
            <a:prstDash val="solid"/>
            <a:round/>
            <a:headEnd type="none" w="med" len="med"/>
            <a:tailEnd type="none" w="med" len="med"/>
            <a:extLst>
              <a:ext uri="{C807C97D-BFC1-408E-A445-0C87EB9F89A2}">
                <ask:lineSketchStyleProps xmlns:ask="http://schemas.microsoft.com/office/drawing/2018/sketchyshapes" xmlns="" sd="0">
                  <a:custGeom>
                    <a:avLst/>
                    <a:gdLst/>
                    <a:ahLst/>
                    <a:cxnLst/>
                    <a:rect l="0" t="0" r="0" b="0"/>
                    <a:pathLst/>
                  </a:custGeom>
                  <ask:type/>
                </ask:lineSketchStyleProps>
              </a:ext>
            </a:extLst>
          </a:ln>
          <a:extLst>
            <a:ext uri="{53640926-AAD7-44D8-BBD7-CCE9431645EC}">
              <a14:shadowObscured xmlns:a14="http://schemas.microsoft.com/office/drawing/2010/main" xmlns=""/>
            </a:ext>
          </a:extLst>
        </p:spPr>
      </p:pic>
      <p:pic>
        <p:nvPicPr>
          <p:cNvPr id="6" name="Grafik 5">
            <a:extLst>
              <a:ext uri="{FF2B5EF4-FFF2-40B4-BE49-F238E27FC236}">
                <a16:creationId xmlns:a16="http://schemas.microsoft.com/office/drawing/2014/main" xmlns="" id="{D9F170F3-C35D-4281-A371-E45B9394FF03}"/>
              </a:ext>
            </a:extLst>
          </p:cNvPr>
          <p:cNvPicPr>
            <a:picLocks noChangeAspect="1"/>
          </p:cNvPicPr>
          <p:nvPr/>
        </p:nvPicPr>
        <p:blipFill rotWithShape="1">
          <a:blip r:embed="rId3">
            <a:extLst>
              <a:ext uri="{28A0092B-C50C-407E-A947-70E740481C1C}">
                <a14:useLocalDpi xmlns:a14="http://schemas.microsoft.com/office/drawing/2010/main" xmlns="" val="0"/>
              </a:ext>
            </a:extLst>
          </a:blip>
          <a:srcRect t="14646" r="89354" b="82908"/>
          <a:stretch/>
        </p:blipFill>
        <p:spPr bwMode="auto">
          <a:xfrm>
            <a:off x="1535481" y="1803789"/>
            <a:ext cx="2433675" cy="314525"/>
          </a:xfrm>
          <a:prstGeom prst="rect">
            <a:avLst/>
          </a:prstGeom>
          <a:ln w="12700" cap="flat" cmpd="sng" algn="ctr">
            <a:noFill/>
            <a:prstDash val="solid"/>
            <a:round/>
            <a:headEnd type="none" w="med" len="med"/>
            <a:tailEnd type="none" w="med" len="med"/>
            <a:extLst>
              <a:ext uri="{C807C97D-BFC1-408E-A445-0C87EB9F89A2}">
                <ask:lineSketchStyleProps xmlns:ask="http://schemas.microsoft.com/office/drawing/2018/sketchyshapes" xmlns="" sd="0">
                  <a:custGeom>
                    <a:avLst/>
                    <a:gdLst/>
                    <a:ahLst/>
                    <a:cxnLst/>
                    <a:rect l="0" t="0" r="0" b="0"/>
                    <a:pathLst/>
                  </a:custGeom>
                  <ask:type/>
                </ask:lineSketchStyleProps>
              </a:ext>
            </a:extLst>
          </a:ln>
          <a:extLst>
            <a:ext uri="{53640926-AAD7-44D8-BBD7-CCE9431645EC}">
              <a14:shadowObscured xmlns:a14="http://schemas.microsoft.com/office/drawing/2010/main" xmlns=""/>
            </a:ext>
          </a:extLst>
        </p:spPr>
      </p:pic>
      <p:grpSp>
        <p:nvGrpSpPr>
          <p:cNvPr id="11" name="Gruppieren 10">
            <a:extLst>
              <a:ext uri="{FF2B5EF4-FFF2-40B4-BE49-F238E27FC236}">
                <a16:creationId xmlns:a16="http://schemas.microsoft.com/office/drawing/2014/main" xmlns="" id="{79D96A5D-0EAB-46A1-8A72-D561BAC49BFC}"/>
              </a:ext>
            </a:extLst>
          </p:cNvPr>
          <p:cNvGrpSpPr/>
          <p:nvPr/>
        </p:nvGrpSpPr>
        <p:grpSpPr>
          <a:xfrm>
            <a:off x="1849234" y="4173213"/>
            <a:ext cx="6013006" cy="383810"/>
            <a:chOff x="1849234" y="4173213"/>
            <a:chExt cx="6013006" cy="383810"/>
          </a:xfrm>
        </p:grpSpPr>
        <p:pic>
          <p:nvPicPr>
            <p:cNvPr id="7" name="Bild 1">
              <a:extLst>
                <a:ext uri="{FF2B5EF4-FFF2-40B4-BE49-F238E27FC236}">
                  <a16:creationId xmlns:a16="http://schemas.microsoft.com/office/drawing/2014/main" xmlns="" id="{3B90A1A9-8437-488A-9FEE-D4C9C3976DD2}"/>
                </a:ext>
              </a:extLst>
            </p:cNvPr>
            <p:cNvPicPr>
              <a:picLocks noChangeAspect="1"/>
            </p:cNvPicPr>
            <p:nvPr/>
          </p:nvPicPr>
          <p:blipFill rotWithShape="1">
            <a:blip r:embed="rId4" cstate="print">
              <a:extLst>
                <a:ext uri="{28A0092B-C50C-407E-A947-70E740481C1C}">
                  <a14:useLocalDpi xmlns:a14="http://schemas.microsoft.com/office/drawing/2010/main" xmlns="" val="0"/>
                </a:ext>
              </a:extLst>
            </a:blip>
            <a:srcRect l="17942" t="33328" r="74157" b="64161"/>
            <a:stretch/>
          </p:blipFill>
          <p:spPr bwMode="auto">
            <a:xfrm>
              <a:off x="1849234" y="4196437"/>
              <a:ext cx="1806168" cy="322883"/>
            </a:xfrm>
            <a:prstGeom prst="rect">
              <a:avLst/>
            </a:prstGeom>
            <a:ln w="12700" cap="flat" cmpd="sng" algn="ctr">
              <a:noFill/>
              <a:prstDash val="solid"/>
              <a:round/>
              <a:headEnd type="none" w="med" len="med"/>
              <a:tailEnd type="none" w="med" len="med"/>
              <a:extLst>
                <a:ext uri="{C807C97D-BFC1-408E-A445-0C87EB9F89A2}">
                  <ask:lineSketchStyleProps xmlns:ask="http://schemas.microsoft.com/office/drawing/2018/sketchyshapes" xmlns="" sd="0">
                    <a:custGeom>
                      <a:avLst/>
                      <a:gdLst/>
                      <a:ahLst/>
                      <a:cxnLst/>
                      <a:rect l="0" t="0" r="0" b="0"/>
                      <a:pathLst/>
                    </a:custGeom>
                    <ask:type/>
                  </ask:lineSketchStyleProps>
                </a:ext>
              </a:extLst>
            </a:ln>
            <a:extLst>
              <a:ext uri="{53640926-AAD7-44D8-BBD7-CCE9431645EC}">
                <a14:shadowObscured xmlns:a14="http://schemas.microsoft.com/office/drawing/2010/main" xmlns=""/>
              </a:ext>
            </a:extLst>
          </p:spPr>
        </p:pic>
        <p:pic>
          <p:nvPicPr>
            <p:cNvPr id="8" name="Bild 1">
              <a:extLst>
                <a:ext uri="{FF2B5EF4-FFF2-40B4-BE49-F238E27FC236}">
                  <a16:creationId xmlns:a16="http://schemas.microsoft.com/office/drawing/2014/main" xmlns="" id="{95FA030F-B8E7-4AF9-AA8A-FEFA9A372757}"/>
                </a:ext>
              </a:extLst>
            </p:cNvPr>
            <p:cNvPicPr>
              <a:picLocks noChangeAspect="1"/>
            </p:cNvPicPr>
            <p:nvPr/>
          </p:nvPicPr>
          <p:blipFill rotWithShape="1">
            <a:blip r:embed="rId4" cstate="print">
              <a:extLst>
                <a:ext uri="{28A0092B-C50C-407E-A947-70E740481C1C}">
                  <a14:useLocalDpi xmlns:a14="http://schemas.microsoft.com/office/drawing/2010/main" xmlns="" val="0"/>
                </a:ext>
              </a:extLst>
            </a:blip>
            <a:srcRect l="18016" t="55597" r="67591" b="41732"/>
            <a:stretch/>
          </p:blipFill>
          <p:spPr bwMode="auto">
            <a:xfrm>
              <a:off x="4572000" y="4213566"/>
              <a:ext cx="3290240" cy="343457"/>
            </a:xfrm>
            <a:prstGeom prst="rect">
              <a:avLst/>
            </a:prstGeom>
            <a:ln w="12700" cap="flat" cmpd="sng" algn="ctr">
              <a:noFill/>
              <a:prstDash val="solid"/>
              <a:round/>
              <a:headEnd type="none" w="med" len="med"/>
              <a:tailEnd type="none" w="med" len="med"/>
              <a:extLst>
                <a:ext uri="{C807C97D-BFC1-408E-A445-0C87EB9F89A2}">
                  <ask:lineSketchStyleProps xmlns:ask="http://schemas.microsoft.com/office/drawing/2018/sketchyshapes" xmlns="" sd="0">
                    <a:custGeom>
                      <a:avLst/>
                      <a:gdLst/>
                      <a:ahLst/>
                      <a:cxnLst/>
                      <a:rect l="0" t="0" r="0" b="0"/>
                      <a:pathLst/>
                    </a:custGeom>
                    <ask:type/>
                  </ask:lineSketchStyleProps>
                </a:ext>
              </a:extLst>
            </a:ln>
            <a:extLst>
              <a:ext uri="{53640926-AAD7-44D8-BBD7-CCE9431645EC}">
                <a14:shadowObscured xmlns:a14="http://schemas.microsoft.com/office/drawing/2010/main" xmlns=""/>
              </a:ext>
            </a:extLst>
          </p:spPr>
        </p:pic>
        <p:sp>
          <p:nvSpPr>
            <p:cNvPr id="9" name="Textfeld 8">
              <a:extLst>
                <a:ext uri="{FF2B5EF4-FFF2-40B4-BE49-F238E27FC236}">
                  <a16:creationId xmlns:a16="http://schemas.microsoft.com/office/drawing/2014/main" xmlns="" id="{03A6E1A1-7AC4-433D-B3DC-93D39C1D3148}"/>
                </a:ext>
              </a:extLst>
            </p:cNvPr>
            <p:cNvSpPr txBox="1"/>
            <p:nvPr/>
          </p:nvSpPr>
          <p:spPr>
            <a:xfrm>
              <a:off x="3778141" y="4173213"/>
              <a:ext cx="847001" cy="369332"/>
            </a:xfrm>
            <a:prstGeom prst="rect">
              <a:avLst/>
            </a:prstGeom>
            <a:noFill/>
          </p:spPr>
          <p:txBody>
            <a:bodyPr wrap="square" rtlCol="0">
              <a:spAutoFit/>
            </a:bodyPr>
            <a:lstStyle/>
            <a:p>
              <a:pPr algn="ctr"/>
              <a:r>
                <a:rPr lang="de-DE" dirty="0">
                  <a:sym typeface="Symbol" panose="05050102010706020507" pitchFamily="18" charset="2"/>
                </a:rPr>
                <a:t></a:t>
              </a:r>
              <a:endParaRPr lang="de-DE" dirty="0"/>
            </a:p>
          </p:txBody>
        </p:sp>
      </p:grpSp>
    </p:spTree>
    <p:extLst>
      <p:ext uri="{BB962C8B-B14F-4D97-AF65-F5344CB8AC3E}">
        <p14:creationId xmlns:p14="http://schemas.microsoft.com/office/powerpoint/2010/main" xmlns="" val="154126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xmlns="" id="{4CED6DD3-475C-4CF7-983D-505813522753}"/>
              </a:ext>
            </a:extLst>
          </p:cNvPr>
          <p:cNvSpPr txBox="1"/>
          <p:nvPr/>
        </p:nvSpPr>
        <p:spPr>
          <a:xfrm>
            <a:off x="216568" y="1058779"/>
            <a:ext cx="3537285" cy="369332"/>
          </a:xfrm>
          <a:prstGeom prst="rect">
            <a:avLst/>
          </a:prstGeom>
          <a:noFill/>
        </p:spPr>
        <p:txBody>
          <a:bodyPr wrap="square" rtlCol="0">
            <a:spAutoFit/>
          </a:bodyPr>
          <a:lstStyle/>
          <a:p>
            <a:r>
              <a:rPr lang="de-AT" dirty="0"/>
              <a:t>Modellvorstellung zu Variablen (1):</a:t>
            </a:r>
            <a:endParaRPr lang="de-DE" dirty="0"/>
          </a:p>
        </p:txBody>
      </p:sp>
      <p:pic>
        <p:nvPicPr>
          <p:cNvPr id="4" name="Grafik 3">
            <a:extLst>
              <a:ext uri="{FF2B5EF4-FFF2-40B4-BE49-F238E27FC236}">
                <a16:creationId xmlns:a16="http://schemas.microsoft.com/office/drawing/2014/main" xmlns="" id="{4687A624-75DC-4A77-B9F1-3869C56E0CC1}"/>
              </a:ext>
            </a:extLst>
          </p:cNvPr>
          <p:cNvPicPr>
            <a:picLocks noChangeAspect="1"/>
          </p:cNvPicPr>
          <p:nvPr/>
        </p:nvPicPr>
        <p:blipFill>
          <a:blip r:embed="rId3"/>
          <a:stretch>
            <a:fillRect/>
          </a:stretch>
        </p:blipFill>
        <p:spPr>
          <a:xfrm>
            <a:off x="313071" y="1652337"/>
            <a:ext cx="8590297" cy="2548049"/>
          </a:xfrm>
          <a:prstGeom prst="rect">
            <a:avLst/>
          </a:prstGeom>
        </p:spPr>
      </p:pic>
    </p:spTree>
    <p:extLst>
      <p:ext uri="{BB962C8B-B14F-4D97-AF65-F5344CB8AC3E}">
        <p14:creationId xmlns:p14="http://schemas.microsoft.com/office/powerpoint/2010/main" xmlns="" val="2007906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xmlns="" id="{EEBCAF4F-DBD3-4EE6-80A5-2ABC2FF03DA1}"/>
              </a:ext>
            </a:extLst>
          </p:cNvPr>
          <p:cNvSpPr txBox="1"/>
          <p:nvPr/>
        </p:nvSpPr>
        <p:spPr>
          <a:xfrm>
            <a:off x="216568" y="1058779"/>
            <a:ext cx="3537285" cy="369332"/>
          </a:xfrm>
          <a:prstGeom prst="rect">
            <a:avLst/>
          </a:prstGeom>
          <a:noFill/>
        </p:spPr>
        <p:txBody>
          <a:bodyPr wrap="square" rtlCol="0">
            <a:spAutoFit/>
          </a:bodyPr>
          <a:lstStyle/>
          <a:p>
            <a:r>
              <a:rPr lang="de-AT" dirty="0"/>
              <a:t>Modellvorstellung zu Variablen (2):</a:t>
            </a:r>
            <a:endParaRPr lang="de-DE" dirty="0"/>
          </a:p>
        </p:txBody>
      </p:sp>
      <p:pic>
        <p:nvPicPr>
          <p:cNvPr id="4" name="Grafik 3">
            <a:extLst>
              <a:ext uri="{FF2B5EF4-FFF2-40B4-BE49-F238E27FC236}">
                <a16:creationId xmlns:a16="http://schemas.microsoft.com/office/drawing/2014/main" xmlns="" id="{E2E98D15-7391-4AEC-A923-77392B2F2DAA}"/>
              </a:ext>
            </a:extLst>
          </p:cNvPr>
          <p:cNvPicPr>
            <a:picLocks noChangeAspect="1"/>
          </p:cNvPicPr>
          <p:nvPr/>
        </p:nvPicPr>
        <p:blipFill>
          <a:blip r:embed="rId3"/>
          <a:stretch>
            <a:fillRect/>
          </a:stretch>
        </p:blipFill>
        <p:spPr>
          <a:xfrm>
            <a:off x="370472" y="1575385"/>
            <a:ext cx="7979443" cy="2527132"/>
          </a:xfrm>
          <a:prstGeom prst="rect">
            <a:avLst/>
          </a:prstGeom>
        </p:spPr>
      </p:pic>
    </p:spTree>
    <p:extLst>
      <p:ext uri="{BB962C8B-B14F-4D97-AF65-F5344CB8AC3E}">
        <p14:creationId xmlns:p14="http://schemas.microsoft.com/office/powerpoint/2010/main" xmlns="" val="2928505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xmlns="" id="{0C0D4B24-D48F-4407-97FC-BA48651963B1}"/>
              </a:ext>
            </a:extLst>
          </p:cNvPr>
          <p:cNvSpPr txBox="1"/>
          <p:nvPr/>
        </p:nvSpPr>
        <p:spPr>
          <a:xfrm>
            <a:off x="216568" y="1058779"/>
            <a:ext cx="3537285" cy="369332"/>
          </a:xfrm>
          <a:prstGeom prst="rect">
            <a:avLst/>
          </a:prstGeom>
          <a:noFill/>
        </p:spPr>
        <p:txBody>
          <a:bodyPr wrap="square" rtlCol="0">
            <a:spAutoFit/>
          </a:bodyPr>
          <a:lstStyle/>
          <a:p>
            <a:r>
              <a:rPr lang="de-AT" dirty="0"/>
              <a:t>Modellvorstellung zu Variablen (3):</a:t>
            </a:r>
            <a:endParaRPr lang="de-DE" dirty="0"/>
          </a:p>
        </p:txBody>
      </p:sp>
      <p:pic>
        <p:nvPicPr>
          <p:cNvPr id="4" name="Grafik 3">
            <a:extLst>
              <a:ext uri="{FF2B5EF4-FFF2-40B4-BE49-F238E27FC236}">
                <a16:creationId xmlns:a16="http://schemas.microsoft.com/office/drawing/2014/main" xmlns="" id="{65C069C3-831F-466F-BC1D-17773290BE17}"/>
              </a:ext>
            </a:extLst>
          </p:cNvPr>
          <p:cNvPicPr>
            <a:picLocks noChangeAspect="1"/>
          </p:cNvPicPr>
          <p:nvPr/>
        </p:nvPicPr>
        <p:blipFill>
          <a:blip r:embed="rId3"/>
          <a:stretch>
            <a:fillRect/>
          </a:stretch>
        </p:blipFill>
        <p:spPr>
          <a:xfrm>
            <a:off x="320215" y="1645068"/>
            <a:ext cx="8503570" cy="2507582"/>
          </a:xfrm>
          <a:prstGeom prst="rect">
            <a:avLst/>
          </a:prstGeom>
        </p:spPr>
      </p:pic>
    </p:spTree>
    <p:extLst>
      <p:ext uri="{BB962C8B-B14F-4D97-AF65-F5344CB8AC3E}">
        <p14:creationId xmlns:p14="http://schemas.microsoft.com/office/powerpoint/2010/main" xmlns="" val="1200740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455</Words>
  <Application>Microsoft Office PowerPoint</Application>
  <PresentationFormat>Bildschirmpräsentation (4:3)</PresentationFormat>
  <Paragraphs>55</Paragraphs>
  <Slides>7</Slides>
  <Notes>7</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Office</vt:lpstr>
      <vt:lpstr>Foliensatz</vt:lpstr>
      <vt:lpstr>Folie 2</vt:lpstr>
      <vt:lpstr>Folie 3</vt:lpstr>
      <vt:lpstr>Folie 4</vt:lpstr>
      <vt:lpstr>Folie 5</vt:lpstr>
      <vt:lpstr>Folie 6</vt:lpstr>
      <vt:lpstr>Folie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Beverly</dc:creator>
  <cp:lastModifiedBy>Peter</cp:lastModifiedBy>
  <cp:revision>24</cp:revision>
  <dcterms:created xsi:type="dcterms:W3CDTF">2016-12-15T21:14:21Z</dcterms:created>
  <dcterms:modified xsi:type="dcterms:W3CDTF">2021-09-21T16:33:41Z</dcterms:modified>
</cp:coreProperties>
</file>