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9" r:id="rId2"/>
    <p:sldId id="272" r:id="rId3"/>
    <p:sldId id="273" r:id="rId4"/>
    <p:sldId id="274" r:id="rId5"/>
    <p:sldId id="275" r:id="rId6"/>
    <p:sldId id="276" r:id="rId7"/>
    <p:sldId id="284" r:id="rId8"/>
    <p:sldId id="277" r:id="rId9"/>
    <p:sldId id="278" r:id="rId10"/>
    <p:sldId id="286" r:id="rId11"/>
    <p:sldId id="279" r:id="rId12"/>
    <p:sldId id="280" r:id="rId13"/>
    <p:sldId id="287" r:id="rId14"/>
    <p:sldId id="281" r:id="rId15"/>
    <p:sldId id="282" r:id="rId16"/>
    <p:sldId id="267" r:id="rId17"/>
    <p:sldId id="268" r:id="rId18"/>
    <p:sldId id="269" r:id="rId19"/>
    <p:sldId id="270" r:id="rId20"/>
    <p:sldId id="27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506" autoAdjust="0"/>
  </p:normalViewPr>
  <p:slideViewPr>
    <p:cSldViewPr snapToGrid="0" showGuides="1">
      <p:cViewPr varScale="1">
        <p:scale>
          <a:sx n="67" d="100"/>
          <a:sy n="67" d="100"/>
        </p:scale>
        <p:origin x="1500" y="72"/>
      </p:cViewPr>
      <p:guideLst>
        <p:guide orient="horz" pos="2160"/>
        <p:guide pos="2880"/>
      </p:guideLst>
    </p:cSldViewPr>
  </p:slideViewPr>
  <p:notesTextViewPr>
    <p:cViewPr>
      <p:scale>
        <a:sx n="1" d="1"/>
        <a:sy n="1" d="1"/>
      </p:scale>
      <p:origin x="0" y="0"/>
    </p:cViewPr>
  </p:notesTextViewPr>
  <p:notesViewPr>
    <p:cSldViewPr snapToGrid="0">
      <p:cViewPr>
        <p:scale>
          <a:sx n="90" d="100"/>
          <a:sy n="90" d="100"/>
        </p:scale>
        <p:origin x="2112" y="-108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B2540A-2955-4857-A7D9-E277304D39C8}" type="datetimeFigureOut">
              <a:rPr lang="de-AT" smtClean="0"/>
              <a:pPr/>
              <a:t>01.10.2021</a:t>
            </a:fld>
            <a:endParaRPr lang="de-AT"/>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EFB41-8B0C-4DD5-847F-2F2B11F12226}" type="slidenum">
              <a:rPr lang="de-AT" smtClean="0"/>
              <a:pPr/>
              <a:t>‹Nr.›</a:t>
            </a:fld>
            <a:endParaRPr lang="de-AT"/>
          </a:p>
        </p:txBody>
      </p:sp>
    </p:spTree>
    <p:extLst>
      <p:ext uri="{BB962C8B-B14F-4D97-AF65-F5344CB8AC3E}">
        <p14:creationId xmlns:p14="http://schemas.microsoft.com/office/powerpoint/2010/main" val="1209290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C5788C5D-A323-4041-BCC4-1EF25083A26D}" type="slidenum">
              <a:rPr lang="de-AT" smtClean="0"/>
              <a:pPr/>
              <a:t>1</a:t>
            </a:fld>
            <a:endParaRPr lang="de-A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Textvorschlag:</a:t>
            </a:r>
          </a:p>
          <a:p>
            <a:r>
              <a:rPr lang="de-AT" dirty="0"/>
              <a:t>Wenn die Parameterliste nicht leer ist, sind beim Codieren eines neuen Befehls sämtliche Parameter mit ihrem Datentyp (hier: </a:t>
            </a:r>
            <a:r>
              <a:rPr lang="de-AT" b="1" dirty="0"/>
              <a:t>int</a:t>
            </a:r>
            <a:r>
              <a:rPr lang="de-AT" dirty="0"/>
              <a:t>) und ihrem Namen (in dieser Reihenfolge) in der durch die runden Klammern begrenzten Parameterliste anzugeben und durch Beistrich voneinander zu trennen.</a:t>
            </a:r>
          </a:p>
          <a:p>
            <a:r>
              <a:rPr lang="de-AT" dirty="0"/>
              <a:t>Der Datentyp </a:t>
            </a:r>
            <a:r>
              <a:rPr lang="de-AT" b="1" dirty="0"/>
              <a:t>int</a:t>
            </a:r>
            <a:r>
              <a:rPr lang="de-AT" dirty="0"/>
              <a:t> zeigt an, dass ein Parameter eine ganze Zahl repräsentiert (speichert).</a:t>
            </a:r>
          </a:p>
          <a:p>
            <a:r>
              <a:rPr lang="de-AT" dirty="0"/>
              <a:t>Die Liste der Parameter im Befehlscode ähnelt sehr der Deklaration von Variablen – die Namen der Parameter können im Codeblock des neuen Befehl auch wie Variable verwendet werden.</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19</a:t>
            </a:fld>
            <a:endParaRPr lang="de-AT"/>
          </a:p>
        </p:txBody>
      </p:sp>
    </p:spTree>
    <p:extLst>
      <p:ext uri="{BB962C8B-B14F-4D97-AF65-F5344CB8AC3E}">
        <p14:creationId xmlns:p14="http://schemas.microsoft.com/office/powerpoint/2010/main" val="4227062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Textvorschlag:</a:t>
            </a:r>
          </a:p>
          <a:p>
            <a:r>
              <a:rPr lang="de-AT" dirty="0"/>
              <a:t>Beim Aufruf eines selbst codierten Befehls müssen für die Parameter Werte des passenden Datentyps (hier: </a:t>
            </a:r>
            <a:r>
              <a:rPr lang="de-AT" b="1" dirty="0"/>
              <a:t>int</a:t>
            </a:r>
            <a:r>
              <a:rPr lang="de-AT" dirty="0"/>
              <a:t> – ganze Zahlen) in die durch die runden Klammern begrenzte Parameterliste geschrieben werden. Dabei kann der ganzzahlige Parameterwert entweder direkt als ganze Zahl oder als Variable vom Datentyp </a:t>
            </a:r>
            <a:r>
              <a:rPr lang="de-AT" b="1" dirty="0"/>
              <a:t>int</a:t>
            </a:r>
            <a:r>
              <a:rPr lang="de-AT" dirty="0"/>
              <a:t> angegeben werden.</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20</a:t>
            </a:fld>
            <a:endParaRPr lang="de-AT"/>
          </a:p>
        </p:txBody>
      </p:sp>
    </p:spTree>
    <p:extLst>
      <p:ext uri="{BB962C8B-B14F-4D97-AF65-F5344CB8AC3E}">
        <p14:creationId xmlns:p14="http://schemas.microsoft.com/office/powerpoint/2010/main" val="4231244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Hinweis:</a:t>
            </a:r>
          </a:p>
          <a:p>
            <a:r>
              <a:rPr lang="de-AT" dirty="0"/>
              <a:t>Diese Folie zeigt die allgemeinen Charakteristika der kopfgesteuerten Schleife – es empfiehlt sich, die mit Pfeilen beigefügten Erläuterungen zu besprechen, damit grundlegende Begrifflichkeiten eingeprägt werden.</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2</a:t>
            </a:fld>
            <a:endParaRPr lang="de-AT"/>
          </a:p>
        </p:txBody>
      </p:sp>
    </p:spTree>
    <p:extLst>
      <p:ext uri="{BB962C8B-B14F-4D97-AF65-F5344CB8AC3E}">
        <p14:creationId xmlns:p14="http://schemas.microsoft.com/office/powerpoint/2010/main" val="670675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Hinweis:</a:t>
            </a:r>
          </a:p>
          <a:p>
            <a:r>
              <a:rPr lang="de-AT" dirty="0"/>
              <a:t>Zunächst wird die kopfgesteuerte Schleife als Zählschleife formuliert – auch diese Folie sollte besprochen werden, damit die betreffenden Begrifflichkeiten bekannt werden</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3</a:t>
            </a:fld>
            <a:endParaRPr lang="de-AT"/>
          </a:p>
        </p:txBody>
      </p:sp>
    </p:spTree>
    <p:extLst>
      <p:ext uri="{BB962C8B-B14F-4D97-AF65-F5344CB8AC3E}">
        <p14:creationId xmlns:p14="http://schemas.microsoft.com/office/powerpoint/2010/main" val="954104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Hinweis:</a:t>
            </a:r>
          </a:p>
          <a:p>
            <a:r>
              <a:rPr lang="de-AT" dirty="0"/>
              <a:t>Diese und die folgenden Folien dienen dazu, den etwas abstrakten Prozess des Weiterzählens innerhalb einer Zählschleife zu visualisieren. Dazu eignet sich die Modellvorstellung von Variablen. Obwohl der Begleittext auf den Folien jeweils vermerkt ist, </a:t>
            </a:r>
            <a:r>
              <a:rPr lang="de-AT" dirty="0" err="1"/>
              <a:t>ollte</a:t>
            </a:r>
            <a:r>
              <a:rPr lang="de-AT" dirty="0"/>
              <a:t> er besprochen („vorgelesen“) werden. Dies meint insbesondere die wiederkehrenden gleichen Formulierungen, durch die die „Natur“ der Programmschleife sichtbar wird.</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4</a:t>
            </a:fld>
            <a:endParaRPr lang="de-AT"/>
          </a:p>
        </p:txBody>
      </p:sp>
    </p:spTree>
    <p:extLst>
      <p:ext uri="{BB962C8B-B14F-4D97-AF65-F5344CB8AC3E}">
        <p14:creationId xmlns:p14="http://schemas.microsoft.com/office/powerpoint/2010/main" val="2969576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ABDEFB41-8B0C-4DD5-847F-2F2B11F12226}" type="slidenum">
              <a:rPr lang="de-AT" smtClean="0"/>
              <a:pPr/>
              <a:t>5</a:t>
            </a:fld>
            <a:endParaRPr lang="de-AT"/>
          </a:p>
        </p:txBody>
      </p:sp>
    </p:spTree>
    <p:extLst>
      <p:ext uri="{BB962C8B-B14F-4D97-AF65-F5344CB8AC3E}">
        <p14:creationId xmlns:p14="http://schemas.microsoft.com/office/powerpoint/2010/main" val="3131064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15</a:t>
            </a:fld>
            <a:endParaRPr lang="de-AT"/>
          </a:p>
        </p:txBody>
      </p:sp>
    </p:spTree>
    <p:extLst>
      <p:ext uri="{BB962C8B-B14F-4D97-AF65-F5344CB8AC3E}">
        <p14:creationId xmlns:p14="http://schemas.microsoft.com/office/powerpoint/2010/main" val="379438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Hinweis: </a:t>
            </a:r>
          </a:p>
          <a:p>
            <a:r>
              <a:rPr lang="de-AT" dirty="0"/>
              <a:t>Die Einblendung der Textfelder erfolgt jeweils nach Drücken der &lt;Enter&gt;-Taste. Zusätzlich zur visuellen Repräsentation sollten die Bestandteile eines Programmteils sinnvollerweise auch beSPROCHEN werden</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16</a:t>
            </a:fld>
            <a:endParaRPr lang="de-AT"/>
          </a:p>
        </p:txBody>
      </p:sp>
    </p:spTree>
    <p:extLst>
      <p:ext uri="{BB962C8B-B14F-4D97-AF65-F5344CB8AC3E}">
        <p14:creationId xmlns:p14="http://schemas.microsoft.com/office/powerpoint/2010/main" val="2220032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Textvorschlag:</a:t>
            </a:r>
          </a:p>
          <a:p>
            <a:r>
              <a:rPr lang="de-DE" dirty="0"/>
              <a:t>Selbst codierte Programmteile sind gleich wie die bereits bekannten Programmteile </a:t>
            </a:r>
            <a:r>
              <a:rPr lang="de-DE" b="1" dirty="0"/>
              <a:t>setup</a:t>
            </a:r>
            <a:r>
              <a:rPr lang="de-DE" dirty="0"/>
              <a:t> und </a:t>
            </a:r>
            <a:r>
              <a:rPr lang="de-DE" b="1" dirty="0"/>
              <a:t>loop</a:t>
            </a:r>
            <a:r>
              <a:rPr lang="de-DE" dirty="0"/>
              <a:t> aufgebaut.</a:t>
            </a:r>
          </a:p>
          <a:p>
            <a:r>
              <a:rPr lang="de-DE" dirty="0"/>
              <a:t>Der Name eines selbst codierten Programmteils kann frei gewählt werden – es gehört zu guter Programmierpraxis, bei Verwendung eines zusammengesetzten Wortes als Programmname, ab dem zweiten Wortteil den Anfangsbuchstaben des jeweiligen Wortteils groß zu schreiben.</a:t>
            </a:r>
          </a:p>
          <a:p>
            <a:r>
              <a:rPr lang="de-DE" dirty="0"/>
              <a:t>Zu beachten ist auch die Einrückung des Programmcodes gegenüber der „Überschriftenzeile“ und der schließenden geschwungenen Klammer (dies evtl. auch auf der projizierten Folie zeigen) </a:t>
            </a:r>
          </a:p>
        </p:txBody>
      </p:sp>
      <p:sp>
        <p:nvSpPr>
          <p:cNvPr id="4" name="Foliennummernplatzhalter 3"/>
          <p:cNvSpPr>
            <a:spLocks noGrp="1"/>
          </p:cNvSpPr>
          <p:nvPr>
            <p:ph type="sldNum" sz="quarter" idx="5"/>
          </p:nvPr>
        </p:nvSpPr>
        <p:spPr/>
        <p:txBody>
          <a:bodyPr/>
          <a:lstStyle/>
          <a:p>
            <a:fld id="{ABDEFB41-8B0C-4DD5-847F-2F2B11F12226}" type="slidenum">
              <a:rPr lang="de-AT" smtClean="0"/>
              <a:pPr/>
              <a:t>17</a:t>
            </a:fld>
            <a:endParaRPr lang="de-AT"/>
          </a:p>
        </p:txBody>
      </p:sp>
    </p:spTree>
    <p:extLst>
      <p:ext uri="{BB962C8B-B14F-4D97-AF65-F5344CB8AC3E}">
        <p14:creationId xmlns:p14="http://schemas.microsoft.com/office/powerpoint/2010/main" val="4012545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Textvorschlag:</a:t>
            </a:r>
          </a:p>
          <a:p>
            <a:r>
              <a:rPr lang="de-AT" dirty="0"/>
              <a:t>Wie die vordefinierten Befehle werden auch selbst codierte Befehle durch Angabe ihres Namens und der Parameterliste aufgerufen (auf den Strichpunkt am Ende der Befehlszeile darf durchaus wieder verwiesen werden).</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18</a:t>
            </a:fld>
            <a:endParaRPr lang="de-AT"/>
          </a:p>
        </p:txBody>
      </p:sp>
    </p:spTree>
    <p:extLst>
      <p:ext uri="{BB962C8B-B14F-4D97-AF65-F5344CB8AC3E}">
        <p14:creationId xmlns:p14="http://schemas.microsoft.com/office/powerpoint/2010/main" val="3953934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grpSp>
        <p:nvGrpSpPr>
          <p:cNvPr id="7" name="Gruppieren 6">
            <a:extLst>
              <a:ext uri="{FF2B5EF4-FFF2-40B4-BE49-F238E27FC236}">
                <a16:creationId xmlns:a16="http://schemas.microsoft.com/office/drawing/2014/main" id="{87113813-9473-4AA6-8D13-01D36957719A}"/>
              </a:ext>
            </a:extLst>
          </p:cNvPr>
          <p:cNvGrpSpPr/>
          <p:nvPr userDrawn="1"/>
        </p:nvGrpSpPr>
        <p:grpSpPr>
          <a:xfrm>
            <a:off x="0" y="1"/>
            <a:ext cx="9144000" cy="889001"/>
            <a:chOff x="535940" y="2984500"/>
            <a:chExt cx="12192000" cy="889001"/>
          </a:xfrm>
        </p:grpSpPr>
        <p:sp>
          <p:nvSpPr>
            <p:cNvPr id="8" name="Rechtwinkliges Dreieck 7">
              <a:extLst>
                <a:ext uri="{FF2B5EF4-FFF2-40B4-BE49-F238E27FC236}">
                  <a16:creationId xmlns:a16="http://schemas.microsoft.com/office/drawing/2014/main" id="{432B31C4-C012-4CC1-9FE9-1AA839F5A2D4}"/>
                </a:ext>
              </a:extLst>
            </p:cNvPr>
            <p:cNvSpPr>
              <a:spLocks/>
            </p:cNvSpPr>
            <p:nvPr userDrawn="1"/>
          </p:nvSpPr>
          <p:spPr bwMode="auto">
            <a:xfrm rot="10800000">
              <a:off x="535940" y="2984500"/>
              <a:ext cx="12192000" cy="889000"/>
            </a:xfrm>
            <a:prstGeom prst="rtTriangle">
              <a:avLst/>
            </a:prstGeom>
            <a:solidFill>
              <a:srgbClr val="7030A0"/>
            </a:solidFill>
            <a:ln>
              <a:noFill/>
            </a:ln>
            <a:extLst>
              <a:ext uri="{91240B29-F687-4F45-9708-019B960494DF}">
                <a14:hiddenLine xmlns:a14="http://schemas.microsoft.com/office/drawing/2010/main" w="12700" cap="flat" cmpd="sng" algn="ctr">
                  <a:solidFill>
                    <a:srgbClr val="000000"/>
                  </a:solidFill>
                  <a:prstDash val="solid"/>
                  <a:miter lim="800000"/>
                  <a:headEnd/>
                  <a:tailEnd/>
                </a14:hiddenLine>
              </a:ext>
            </a:extLst>
          </p:spPr>
          <p:txBody>
            <a:bodyPr rot="0" vert="horz" wrap="square" lIns="91440" tIns="45720" rIns="91440" bIns="45720" anchor="ctr" anchorCtr="0" upright="1">
              <a:noAutofit/>
            </a:bodyPr>
            <a:lstStyle/>
            <a:p>
              <a:endParaRPr lang="de-AT" sz="1800"/>
            </a:p>
          </p:txBody>
        </p:sp>
        <p:cxnSp>
          <p:nvCxnSpPr>
            <p:cNvPr id="9" name="AutoShape 6">
              <a:extLst>
                <a:ext uri="{FF2B5EF4-FFF2-40B4-BE49-F238E27FC236}">
                  <a16:creationId xmlns:a16="http://schemas.microsoft.com/office/drawing/2014/main" id="{EDDCE08E-EC3C-46ED-9D43-2D4DC3EBCBC4}"/>
                </a:ext>
              </a:extLst>
            </p:cNvPr>
            <p:cNvCxnSpPr>
              <a:cxnSpLocks noChangeShapeType="1"/>
              <a:endCxn id="9" idx="0"/>
            </p:cNvCxnSpPr>
            <p:nvPr userDrawn="1"/>
          </p:nvCxnSpPr>
          <p:spPr bwMode="auto">
            <a:xfrm flipV="1">
              <a:off x="535940" y="3873500"/>
              <a:ext cx="12192000" cy="1"/>
            </a:xfrm>
            <a:prstGeom prst="straightConnector1">
              <a:avLst/>
            </a:prstGeom>
            <a:noFill/>
            <a:ln w="28575" cmpd="sng">
              <a:solidFill>
                <a:srgbClr val="7030A0"/>
              </a:solidFill>
              <a:round/>
              <a:headEnd type="none"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531173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1861092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354316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64079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210333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804794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103965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110495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197855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79412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5B55F0D8-3AC7-4FF9-93C1-45A6A9C77928}" type="datetimeFigureOut">
              <a:rPr lang="de-AT" smtClean="0"/>
              <a:pPr/>
              <a:t>01.10.2021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val="312648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19737"/>
            <a:ext cx="7886700" cy="903641"/>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5F0D8-3AC7-4FF9-93C1-45A6A9C77928}" type="datetimeFigureOut">
              <a:rPr lang="de-AT" smtClean="0"/>
              <a:pPr/>
              <a:t>01.10.2021</a:t>
            </a:fld>
            <a:endParaRPr lang="de-A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98161-102E-410A-BCC2-6769F584A2F1}" type="slidenum">
              <a:rPr lang="de-AT" smtClean="0"/>
              <a:pPr/>
              <a:t>‹Nr.›</a:t>
            </a:fld>
            <a:endParaRPr lang="de-AT"/>
          </a:p>
        </p:txBody>
      </p:sp>
      <p:grpSp>
        <p:nvGrpSpPr>
          <p:cNvPr id="7" name="Gruppieren 6">
            <a:extLst>
              <a:ext uri="{FF2B5EF4-FFF2-40B4-BE49-F238E27FC236}">
                <a16:creationId xmlns:a16="http://schemas.microsoft.com/office/drawing/2014/main" id="{C9CAF278-0E78-4730-903E-DF1A78EEE81B}"/>
              </a:ext>
            </a:extLst>
          </p:cNvPr>
          <p:cNvGrpSpPr/>
          <p:nvPr userDrawn="1"/>
        </p:nvGrpSpPr>
        <p:grpSpPr>
          <a:xfrm>
            <a:off x="0" y="1"/>
            <a:ext cx="9144000" cy="889001"/>
            <a:chOff x="535940" y="2984500"/>
            <a:chExt cx="12192000" cy="889001"/>
          </a:xfrm>
        </p:grpSpPr>
        <p:sp>
          <p:nvSpPr>
            <p:cNvPr id="8" name="Rechtwinkliges Dreieck 7">
              <a:extLst>
                <a:ext uri="{FF2B5EF4-FFF2-40B4-BE49-F238E27FC236}">
                  <a16:creationId xmlns:a16="http://schemas.microsoft.com/office/drawing/2014/main" id="{3D9C133F-2802-4E46-8D11-245598E8B4C3}"/>
                </a:ext>
              </a:extLst>
            </p:cNvPr>
            <p:cNvSpPr>
              <a:spLocks/>
            </p:cNvSpPr>
            <p:nvPr userDrawn="1"/>
          </p:nvSpPr>
          <p:spPr bwMode="auto">
            <a:xfrm rot="10800000">
              <a:off x="535940" y="2984500"/>
              <a:ext cx="12192000" cy="889000"/>
            </a:xfrm>
            <a:prstGeom prst="rtTriangle">
              <a:avLst/>
            </a:prstGeom>
            <a:solidFill>
              <a:srgbClr val="7030A0"/>
            </a:solidFill>
            <a:ln>
              <a:noFill/>
            </a:ln>
            <a:extLst>
              <a:ext uri="{91240B29-F687-4F45-9708-019B960494DF}">
                <a14:hiddenLine xmlns:a14="http://schemas.microsoft.com/office/drawing/2010/main" w="12700" cap="flat" cmpd="sng" algn="ctr">
                  <a:solidFill>
                    <a:srgbClr val="000000"/>
                  </a:solidFill>
                  <a:prstDash val="solid"/>
                  <a:miter lim="800000"/>
                  <a:headEnd/>
                  <a:tailEnd/>
                </a14:hiddenLine>
              </a:ext>
            </a:extLst>
          </p:spPr>
          <p:txBody>
            <a:bodyPr rot="0" vert="horz" wrap="square" lIns="91440" tIns="45720" rIns="91440" bIns="45720" anchor="ctr" anchorCtr="0" upright="1">
              <a:noAutofit/>
            </a:bodyPr>
            <a:lstStyle/>
            <a:p>
              <a:endParaRPr lang="de-AT" sz="1800"/>
            </a:p>
          </p:txBody>
        </p:sp>
        <p:cxnSp>
          <p:nvCxnSpPr>
            <p:cNvPr id="9" name="AutoShape 6">
              <a:extLst>
                <a:ext uri="{FF2B5EF4-FFF2-40B4-BE49-F238E27FC236}">
                  <a16:creationId xmlns:a16="http://schemas.microsoft.com/office/drawing/2014/main" id="{E5F99F3C-3F90-4387-B58E-961F2A7FD73E}"/>
                </a:ext>
              </a:extLst>
            </p:cNvPr>
            <p:cNvCxnSpPr>
              <a:cxnSpLocks noChangeShapeType="1"/>
              <a:endCxn id="9" idx="0"/>
            </p:cNvCxnSpPr>
            <p:nvPr userDrawn="1"/>
          </p:nvCxnSpPr>
          <p:spPr bwMode="auto">
            <a:xfrm flipV="1">
              <a:off x="535940" y="3873500"/>
              <a:ext cx="12192000" cy="1"/>
            </a:xfrm>
            <a:prstGeom prst="straightConnector1">
              <a:avLst/>
            </a:prstGeom>
            <a:noFill/>
            <a:ln w="28575" cmpd="sng">
              <a:solidFill>
                <a:srgbClr val="7030A0"/>
              </a:solidFill>
              <a:round/>
              <a:headEnd type="none" w="med" len="med"/>
              <a:tailEnd type="none" w="med" len="med"/>
            </a:ln>
            <a:extLst>
              <a:ext uri="{909E8E84-426E-40DD-AFC4-6F175D3DCCD1}">
                <a14:hiddenFill xmlns:a14="http://schemas.microsoft.com/office/drawing/2010/main">
                  <a:noFill/>
                </a14:hiddenFill>
              </a:ext>
            </a:extLst>
          </p:spPr>
        </p:cxnSp>
      </p:grpSp>
      <p:pic>
        <p:nvPicPr>
          <p:cNvPr id="13" name="Bild 1">
            <a:extLst>
              <a:ext uri="{FF2B5EF4-FFF2-40B4-BE49-F238E27FC236}">
                <a16:creationId xmlns:a16="http://schemas.microsoft.com/office/drawing/2014/main" id="{DB80DF0F-AD11-48EA-B1CE-8851983AF2A4}"/>
              </a:ext>
            </a:extLst>
          </p:cNvPr>
          <p:cNvPicPr/>
          <p:nvPr userDrawn="1"/>
        </p:nvPicPr>
        <p:blipFill>
          <a:blip r:embed="rId13" cstate="print">
            <a:extLst>
              <a:ext uri="{28A0092B-C50C-407E-A947-70E740481C1C}">
                <a14:useLocalDpi xmlns:a14="http://schemas.microsoft.com/office/drawing/2010/main" val="0"/>
              </a:ext>
            </a:extLst>
          </a:blip>
          <a:stretch>
            <a:fillRect/>
          </a:stretch>
        </p:blipFill>
        <p:spPr>
          <a:xfrm>
            <a:off x="960452" y="6294261"/>
            <a:ext cx="696898" cy="489303"/>
          </a:xfrm>
          <a:prstGeom prst="rect">
            <a:avLst/>
          </a:prstGeom>
        </p:spPr>
      </p:pic>
      <p:pic>
        <p:nvPicPr>
          <p:cNvPr id="14" name="Bild 5">
            <a:extLst>
              <a:ext uri="{FF2B5EF4-FFF2-40B4-BE49-F238E27FC236}">
                <a16:creationId xmlns:a16="http://schemas.microsoft.com/office/drawing/2014/main" id="{349F28C7-9156-4BDF-96A5-4CF87D792590}"/>
              </a:ext>
            </a:extLst>
          </p:cNvPr>
          <p:cNvPicPr/>
          <p:nvPr userDrawn="1"/>
        </p:nvPicPr>
        <p:blipFill rotWithShape="1">
          <a:blip r:embed="rId14" cstate="print">
            <a:extLst>
              <a:ext uri="{28A0092B-C50C-407E-A947-70E740481C1C}">
                <a14:useLocalDpi xmlns:a14="http://schemas.microsoft.com/office/drawing/2010/main" val="0"/>
              </a:ext>
            </a:extLst>
          </a:blip>
          <a:srcRect b="-10879"/>
          <a:stretch/>
        </p:blipFill>
        <p:spPr bwMode="auto">
          <a:xfrm>
            <a:off x="1649327" y="6311686"/>
            <a:ext cx="424049" cy="471878"/>
          </a:xfrm>
          <a:prstGeom prst="rect">
            <a:avLst/>
          </a:prstGeom>
          <a:ln>
            <a:noFill/>
          </a:ln>
          <a:extLst>
            <a:ext uri="{53640926-AAD7-44D8-BBD7-CCE9431645EC}">
              <a14:shadowObscured xmlns:a14="http://schemas.microsoft.com/office/drawing/2010/main"/>
            </a:ext>
          </a:extLst>
        </p:spPr>
      </p:pic>
      <p:pic>
        <p:nvPicPr>
          <p:cNvPr id="15" name="Grafik 1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84212" y="6305944"/>
            <a:ext cx="688875" cy="436664"/>
          </a:xfrm>
          <a:prstGeom prst="rect">
            <a:avLst/>
          </a:prstGeom>
        </p:spPr>
      </p:pic>
      <p:pic>
        <p:nvPicPr>
          <p:cNvPr id="10" name="Grafik 9"/>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03609" y="87314"/>
            <a:ext cx="1285430" cy="760975"/>
          </a:xfrm>
          <a:prstGeom prst="rect">
            <a:avLst/>
          </a:prstGeom>
        </p:spPr>
      </p:pic>
    </p:spTree>
    <p:extLst>
      <p:ext uri="{BB962C8B-B14F-4D97-AF65-F5344CB8AC3E}">
        <p14:creationId xmlns:p14="http://schemas.microsoft.com/office/powerpoint/2010/main" val="1549900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a:t>Foliensatz</a:t>
            </a:r>
          </a:p>
        </p:txBody>
      </p:sp>
      <p:sp>
        <p:nvSpPr>
          <p:cNvPr id="3" name="Untertitel 2"/>
          <p:cNvSpPr>
            <a:spLocks noGrp="1"/>
          </p:cNvSpPr>
          <p:nvPr>
            <p:ph type="subTitle" idx="1"/>
          </p:nvPr>
        </p:nvSpPr>
        <p:spPr/>
        <p:txBody>
          <a:bodyPr/>
          <a:lstStyle/>
          <a:p>
            <a:r>
              <a:rPr lang="de-AT" dirty="0"/>
              <a:t>Arduino-Wiederholungen</a:t>
            </a:r>
          </a:p>
        </p:txBody>
      </p:sp>
    </p:spTree>
    <p:extLst>
      <p:ext uri="{BB962C8B-B14F-4D97-AF65-F5344CB8AC3E}">
        <p14:creationId xmlns:p14="http://schemas.microsoft.com/office/powerpoint/2010/main" val="750030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2CA60190-B044-47C0-8B18-53B96F0B1C84}"/>
              </a:ext>
            </a:extLst>
          </p:cNvPr>
          <p:cNvPicPr>
            <a:picLocks noChangeAspect="1"/>
          </p:cNvPicPr>
          <p:nvPr/>
        </p:nvPicPr>
        <p:blipFill>
          <a:blip r:embed="rId2"/>
          <a:stretch>
            <a:fillRect/>
          </a:stretch>
        </p:blipFill>
        <p:spPr>
          <a:xfrm>
            <a:off x="880110" y="2745043"/>
            <a:ext cx="7383780" cy="1958340"/>
          </a:xfrm>
          <a:prstGeom prst="rect">
            <a:avLst/>
          </a:prstGeom>
        </p:spPr>
      </p:pic>
      <p:sp>
        <p:nvSpPr>
          <p:cNvPr id="4" name="Textfeld 3">
            <a:extLst>
              <a:ext uri="{FF2B5EF4-FFF2-40B4-BE49-F238E27FC236}">
                <a16:creationId xmlns:a16="http://schemas.microsoft.com/office/drawing/2014/main" id="{0598FF00-D3F1-4F1B-B90B-4E1A133EBF65}"/>
              </a:ext>
            </a:extLst>
          </p:cNvPr>
          <p:cNvSpPr txBox="1"/>
          <p:nvPr/>
        </p:nvSpPr>
        <p:spPr>
          <a:xfrm>
            <a:off x="312820" y="1745875"/>
            <a:ext cx="7947260" cy="369332"/>
          </a:xfrm>
          <a:prstGeom prst="rect">
            <a:avLst/>
          </a:prstGeom>
          <a:noFill/>
        </p:spPr>
        <p:txBody>
          <a:bodyPr wrap="square" rtlCol="0">
            <a:spAutoFit/>
          </a:bodyPr>
          <a:lstStyle/>
          <a:p>
            <a:r>
              <a:rPr lang="de-AT" b="1" dirty="0">
                <a:latin typeface="Courier New" panose="02070309020205020404" pitchFamily="49" charset="0"/>
                <a:cs typeface="Courier New" panose="02070309020205020404" pitchFamily="49" charset="0"/>
              </a:rPr>
              <a:t>counter = counter + 1;</a:t>
            </a:r>
            <a:endParaRPr lang="de-DE" b="1" dirty="0">
              <a:latin typeface="Courier New" panose="02070309020205020404" pitchFamily="49" charset="0"/>
              <a:cs typeface="Courier New" panose="02070309020205020404" pitchFamily="49" charset="0"/>
            </a:endParaRPr>
          </a:p>
        </p:txBody>
      </p:sp>
      <p:cxnSp>
        <p:nvCxnSpPr>
          <p:cNvPr id="5" name="Gerade Verbindung mit Pfeil 4">
            <a:extLst>
              <a:ext uri="{FF2B5EF4-FFF2-40B4-BE49-F238E27FC236}">
                <a16:creationId xmlns:a16="http://schemas.microsoft.com/office/drawing/2014/main" id="{F1308CD7-5DA1-406B-9CD7-CDE7CF3C47EC}"/>
              </a:ext>
            </a:extLst>
          </p:cNvPr>
          <p:cNvCxnSpPr>
            <a:cxnSpLocks/>
          </p:cNvCxnSpPr>
          <p:nvPr/>
        </p:nvCxnSpPr>
        <p:spPr>
          <a:xfrm>
            <a:off x="2271713" y="2071688"/>
            <a:ext cx="2355932" cy="1727301"/>
          </a:xfrm>
          <a:prstGeom prst="straightConnector1">
            <a:avLst/>
          </a:prstGeom>
          <a:ln w="19050">
            <a:solidFill>
              <a:schemeClr val="tx1"/>
            </a:solidFill>
            <a:headEnd type="triangle"/>
            <a:tailEnd type="none"/>
          </a:ln>
        </p:spPr>
        <p:style>
          <a:lnRef idx="1">
            <a:schemeClr val="dk1"/>
          </a:lnRef>
          <a:fillRef idx="0">
            <a:schemeClr val="dk1"/>
          </a:fillRef>
          <a:effectRef idx="0">
            <a:schemeClr val="dk1"/>
          </a:effectRef>
          <a:fontRef idx="minor">
            <a:schemeClr val="tx1"/>
          </a:fontRef>
        </p:style>
      </p:cxnSp>
      <p:sp>
        <p:nvSpPr>
          <p:cNvPr id="6" name="Textfeld 5">
            <a:extLst>
              <a:ext uri="{FF2B5EF4-FFF2-40B4-BE49-F238E27FC236}">
                <a16:creationId xmlns:a16="http://schemas.microsoft.com/office/drawing/2014/main" id="{2C1278A1-F45C-4729-AF75-345407F7E47D}"/>
              </a:ext>
            </a:extLst>
          </p:cNvPr>
          <p:cNvSpPr txBox="1"/>
          <p:nvPr/>
        </p:nvSpPr>
        <p:spPr>
          <a:xfrm>
            <a:off x="629051" y="4847033"/>
            <a:ext cx="8231105" cy="923330"/>
          </a:xfrm>
          <a:prstGeom prst="rect">
            <a:avLst/>
          </a:prstGeom>
          <a:noFill/>
        </p:spPr>
        <p:txBody>
          <a:bodyPr wrap="square" rtlCol="0">
            <a:spAutoFit/>
          </a:bodyPr>
          <a:lstStyle/>
          <a:p>
            <a:r>
              <a:rPr lang="de-AT" dirty="0"/>
              <a:t>…der Inhalt des reservierten Speicherbereichs wird im Speicherbereich gelesen und der Zählvariablen zugewiesen. Deren Wert wird sodann um 1 vergrößert, auf der „rechten Seite“ dieser Zuweisung steht nun 3</a:t>
            </a:r>
            <a:endParaRPr lang="de-DE" dirty="0"/>
          </a:p>
        </p:txBody>
      </p:sp>
      <p:sp>
        <p:nvSpPr>
          <p:cNvPr id="7" name="Textfeld 6">
            <a:extLst>
              <a:ext uri="{FF2B5EF4-FFF2-40B4-BE49-F238E27FC236}">
                <a16:creationId xmlns:a16="http://schemas.microsoft.com/office/drawing/2014/main" id="{A8329876-F66C-436B-954F-C61AFE735863}"/>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(7): </a:t>
            </a:r>
            <a:endParaRPr lang="de-DE" dirty="0"/>
          </a:p>
        </p:txBody>
      </p:sp>
    </p:spTree>
    <p:extLst>
      <p:ext uri="{BB962C8B-B14F-4D97-AF65-F5344CB8AC3E}">
        <p14:creationId xmlns:p14="http://schemas.microsoft.com/office/powerpoint/2010/main" val="127664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DFC65DD0-2B21-4C49-B01C-91C94AB58107}"/>
              </a:ext>
            </a:extLst>
          </p:cNvPr>
          <p:cNvPicPr>
            <a:picLocks noChangeAspect="1"/>
          </p:cNvPicPr>
          <p:nvPr/>
        </p:nvPicPr>
        <p:blipFill>
          <a:blip r:embed="rId2"/>
          <a:stretch>
            <a:fillRect/>
          </a:stretch>
        </p:blipFill>
        <p:spPr>
          <a:xfrm>
            <a:off x="883920" y="2710374"/>
            <a:ext cx="7376160" cy="1943100"/>
          </a:xfrm>
          <a:prstGeom prst="rect">
            <a:avLst/>
          </a:prstGeom>
        </p:spPr>
      </p:pic>
      <p:sp>
        <p:nvSpPr>
          <p:cNvPr id="4" name="Textfeld 3">
            <a:extLst>
              <a:ext uri="{FF2B5EF4-FFF2-40B4-BE49-F238E27FC236}">
                <a16:creationId xmlns:a16="http://schemas.microsoft.com/office/drawing/2014/main" id="{CE03B9AA-7199-46DF-A417-05C778722D10}"/>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(8): </a:t>
            </a:r>
            <a:endParaRPr lang="de-DE" dirty="0"/>
          </a:p>
        </p:txBody>
      </p:sp>
      <p:sp>
        <p:nvSpPr>
          <p:cNvPr id="5" name="Textfeld 4">
            <a:extLst>
              <a:ext uri="{FF2B5EF4-FFF2-40B4-BE49-F238E27FC236}">
                <a16:creationId xmlns:a16="http://schemas.microsoft.com/office/drawing/2014/main" id="{A2521B71-01FA-448E-BCA4-9DA7CC3AE1CE}"/>
              </a:ext>
            </a:extLst>
          </p:cNvPr>
          <p:cNvSpPr txBox="1"/>
          <p:nvPr/>
        </p:nvSpPr>
        <p:spPr>
          <a:xfrm>
            <a:off x="312820" y="1745875"/>
            <a:ext cx="7947260" cy="369332"/>
          </a:xfrm>
          <a:prstGeom prst="rect">
            <a:avLst/>
          </a:prstGeom>
          <a:noFill/>
        </p:spPr>
        <p:txBody>
          <a:bodyPr wrap="square" rtlCol="0">
            <a:spAutoFit/>
          </a:bodyPr>
          <a:lstStyle/>
          <a:p>
            <a:r>
              <a:rPr lang="de-AT" b="1" dirty="0">
                <a:latin typeface="Courier New" panose="02070309020205020404" pitchFamily="49" charset="0"/>
                <a:cs typeface="Courier New" panose="02070309020205020404" pitchFamily="49" charset="0"/>
              </a:rPr>
              <a:t>counter = counter + 1;</a:t>
            </a:r>
            <a:endParaRPr lang="de-DE" b="1" dirty="0">
              <a:latin typeface="Courier New" panose="02070309020205020404" pitchFamily="49" charset="0"/>
              <a:cs typeface="Courier New" panose="02070309020205020404" pitchFamily="49" charset="0"/>
            </a:endParaRPr>
          </a:p>
        </p:txBody>
      </p:sp>
      <p:cxnSp>
        <p:nvCxnSpPr>
          <p:cNvPr id="6" name="Gerade Verbindung mit Pfeil 5">
            <a:extLst>
              <a:ext uri="{FF2B5EF4-FFF2-40B4-BE49-F238E27FC236}">
                <a16:creationId xmlns:a16="http://schemas.microsoft.com/office/drawing/2014/main" id="{326C3028-4E26-4C9A-BFDC-F439E0373819}"/>
              </a:ext>
            </a:extLst>
          </p:cNvPr>
          <p:cNvCxnSpPr/>
          <p:nvPr/>
        </p:nvCxnSpPr>
        <p:spPr>
          <a:xfrm>
            <a:off x="912895" y="2066988"/>
            <a:ext cx="3714750" cy="17320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 name="Textfeld 6">
            <a:extLst>
              <a:ext uri="{FF2B5EF4-FFF2-40B4-BE49-F238E27FC236}">
                <a16:creationId xmlns:a16="http://schemas.microsoft.com/office/drawing/2014/main" id="{E4199EEA-405A-4D5B-B42E-88215EDCB91A}"/>
              </a:ext>
            </a:extLst>
          </p:cNvPr>
          <p:cNvSpPr txBox="1"/>
          <p:nvPr/>
        </p:nvSpPr>
        <p:spPr>
          <a:xfrm>
            <a:off x="629051" y="4847033"/>
            <a:ext cx="8231105" cy="646331"/>
          </a:xfrm>
          <a:prstGeom prst="rect">
            <a:avLst/>
          </a:prstGeom>
          <a:noFill/>
        </p:spPr>
        <p:txBody>
          <a:bodyPr wrap="square" rtlCol="0">
            <a:spAutoFit/>
          </a:bodyPr>
          <a:lstStyle/>
          <a:p>
            <a:r>
              <a:rPr lang="de-AT" dirty="0"/>
              <a:t>…der Wert 3 wird der Zählvariablen zugewiesen, d.h. im für diese Variable reservierten Speicherbereich abgelegt.</a:t>
            </a:r>
            <a:endParaRPr lang="de-DE" dirty="0"/>
          </a:p>
        </p:txBody>
      </p:sp>
    </p:spTree>
    <p:extLst>
      <p:ext uri="{BB962C8B-B14F-4D97-AF65-F5344CB8AC3E}">
        <p14:creationId xmlns:p14="http://schemas.microsoft.com/office/powerpoint/2010/main" val="3862306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BFF4ED10-C6F6-4F48-BA17-4002F84273EF}"/>
              </a:ext>
            </a:extLst>
          </p:cNvPr>
          <p:cNvPicPr>
            <a:picLocks noChangeAspect="1"/>
          </p:cNvPicPr>
          <p:nvPr/>
        </p:nvPicPr>
        <p:blipFill>
          <a:blip r:embed="rId2"/>
          <a:stretch>
            <a:fillRect/>
          </a:stretch>
        </p:blipFill>
        <p:spPr>
          <a:xfrm>
            <a:off x="883920" y="2715215"/>
            <a:ext cx="7376160" cy="1958340"/>
          </a:xfrm>
          <a:prstGeom prst="rect">
            <a:avLst/>
          </a:prstGeom>
        </p:spPr>
      </p:pic>
      <p:sp>
        <p:nvSpPr>
          <p:cNvPr id="4" name="Textfeld 3">
            <a:extLst>
              <a:ext uri="{FF2B5EF4-FFF2-40B4-BE49-F238E27FC236}">
                <a16:creationId xmlns:a16="http://schemas.microsoft.com/office/drawing/2014/main" id="{D13ACDD3-E07C-4D4E-BFE8-36982A2DCEE8}"/>
              </a:ext>
            </a:extLst>
          </p:cNvPr>
          <p:cNvSpPr txBox="1"/>
          <p:nvPr/>
        </p:nvSpPr>
        <p:spPr>
          <a:xfrm>
            <a:off x="312820" y="1745875"/>
            <a:ext cx="7947260" cy="369332"/>
          </a:xfrm>
          <a:prstGeom prst="rect">
            <a:avLst/>
          </a:prstGeom>
          <a:noFill/>
        </p:spPr>
        <p:txBody>
          <a:bodyPr wrap="square" rtlCol="0">
            <a:spAutoFit/>
          </a:bodyPr>
          <a:lstStyle/>
          <a:p>
            <a:r>
              <a:rPr lang="de-DE" sz="1800" b="1" dirty="0" err="1">
                <a:solidFill>
                  <a:srgbClr val="669900"/>
                </a:solidFill>
                <a:effectLst/>
                <a:latin typeface="Courier New" panose="02070309020205020404" pitchFamily="49" charset="0"/>
                <a:ea typeface="Calibri" panose="020F0502020204030204" pitchFamily="34" charset="0"/>
              </a:rPr>
              <a:t>while</a:t>
            </a:r>
            <a:r>
              <a:rPr lang="de-DE" sz="1800" b="1" dirty="0">
                <a:solidFill>
                  <a:srgbClr val="669900"/>
                </a:solidFill>
                <a:effectLst/>
                <a:latin typeface="Courier New" panose="02070309020205020404" pitchFamily="49" charset="0"/>
                <a:ea typeface="Calibri" panose="020F0502020204030204" pitchFamily="34" charset="0"/>
              </a:rPr>
              <a:t> (</a:t>
            </a:r>
            <a:r>
              <a:rPr lang="de-AT" b="1" dirty="0">
                <a:latin typeface="Courier New" panose="02070309020205020404" pitchFamily="49" charset="0"/>
                <a:cs typeface="Courier New" panose="02070309020205020404" pitchFamily="49" charset="0"/>
              </a:rPr>
              <a:t>counter &lt;= 3)</a:t>
            </a:r>
            <a:endParaRPr lang="de-DE" b="1" dirty="0">
              <a:latin typeface="Courier New" panose="02070309020205020404" pitchFamily="49" charset="0"/>
              <a:cs typeface="Courier New" panose="02070309020205020404" pitchFamily="49" charset="0"/>
            </a:endParaRPr>
          </a:p>
        </p:txBody>
      </p:sp>
      <p:cxnSp>
        <p:nvCxnSpPr>
          <p:cNvPr id="5" name="Gerade Verbindung mit Pfeil 4">
            <a:extLst>
              <a:ext uri="{FF2B5EF4-FFF2-40B4-BE49-F238E27FC236}">
                <a16:creationId xmlns:a16="http://schemas.microsoft.com/office/drawing/2014/main" id="{8FDC48C6-7976-4C0F-AB98-27AFF61386A2}"/>
              </a:ext>
            </a:extLst>
          </p:cNvPr>
          <p:cNvCxnSpPr>
            <a:cxnSpLocks/>
          </p:cNvCxnSpPr>
          <p:nvPr/>
        </p:nvCxnSpPr>
        <p:spPr>
          <a:xfrm>
            <a:off x="1971675" y="2115207"/>
            <a:ext cx="2655970" cy="1683782"/>
          </a:xfrm>
          <a:prstGeom prst="straightConnector1">
            <a:avLst/>
          </a:prstGeom>
          <a:ln w="19050">
            <a:solidFill>
              <a:schemeClr val="tx1"/>
            </a:solidFill>
            <a:headEnd type="triangle"/>
            <a:tailEnd type="none"/>
          </a:ln>
        </p:spPr>
        <p:style>
          <a:lnRef idx="1">
            <a:schemeClr val="dk1"/>
          </a:lnRef>
          <a:fillRef idx="0">
            <a:schemeClr val="dk1"/>
          </a:fillRef>
          <a:effectRef idx="0">
            <a:schemeClr val="dk1"/>
          </a:effectRef>
          <a:fontRef idx="minor">
            <a:schemeClr val="tx1"/>
          </a:fontRef>
        </p:style>
      </p:cxnSp>
      <p:sp>
        <p:nvSpPr>
          <p:cNvPr id="6" name="Textfeld 5">
            <a:extLst>
              <a:ext uri="{FF2B5EF4-FFF2-40B4-BE49-F238E27FC236}">
                <a16:creationId xmlns:a16="http://schemas.microsoft.com/office/drawing/2014/main" id="{4CE404BC-84F4-4E4A-872B-9FBB94F8DA85}"/>
              </a:ext>
            </a:extLst>
          </p:cNvPr>
          <p:cNvSpPr txBox="1"/>
          <p:nvPr/>
        </p:nvSpPr>
        <p:spPr>
          <a:xfrm>
            <a:off x="629051" y="4847033"/>
            <a:ext cx="8231105" cy="1200329"/>
          </a:xfrm>
          <a:prstGeom prst="rect">
            <a:avLst/>
          </a:prstGeom>
          <a:noFill/>
        </p:spPr>
        <p:txBody>
          <a:bodyPr wrap="square" rtlCol="0">
            <a:spAutoFit/>
          </a:bodyPr>
          <a:lstStyle/>
          <a:p>
            <a:r>
              <a:rPr lang="de-AT" dirty="0"/>
              <a:t>…der Inhalt des reservierten Speicherbereichs wird im Speicherbereich gelesen und der Zählvariablen zugewiesen. Diese hat sodann den Wert 3, der mit 3 verglichen wird. Da 3 kleiner oder gleich 3 ist, werden die Befehle des Schleifenblocks </a:t>
            </a:r>
            <a:r>
              <a:rPr lang="de-AT" b="1" dirty="0"/>
              <a:t>zum dritten Mal ausgeführt</a:t>
            </a:r>
            <a:endParaRPr lang="de-DE" b="1" dirty="0"/>
          </a:p>
        </p:txBody>
      </p:sp>
      <p:sp>
        <p:nvSpPr>
          <p:cNvPr id="7" name="Textfeld 6">
            <a:extLst>
              <a:ext uri="{FF2B5EF4-FFF2-40B4-BE49-F238E27FC236}">
                <a16:creationId xmlns:a16="http://schemas.microsoft.com/office/drawing/2014/main" id="{3D0083AD-AABB-4679-A80F-62060756D16F}"/>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(9): </a:t>
            </a:r>
            <a:endParaRPr lang="de-DE" dirty="0"/>
          </a:p>
        </p:txBody>
      </p:sp>
    </p:spTree>
    <p:extLst>
      <p:ext uri="{BB962C8B-B14F-4D97-AF65-F5344CB8AC3E}">
        <p14:creationId xmlns:p14="http://schemas.microsoft.com/office/powerpoint/2010/main" val="2653642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BFF4ED10-C6F6-4F48-BA17-4002F84273EF}"/>
              </a:ext>
            </a:extLst>
          </p:cNvPr>
          <p:cNvPicPr>
            <a:picLocks noChangeAspect="1"/>
          </p:cNvPicPr>
          <p:nvPr/>
        </p:nvPicPr>
        <p:blipFill>
          <a:blip r:embed="rId2"/>
          <a:stretch>
            <a:fillRect/>
          </a:stretch>
        </p:blipFill>
        <p:spPr>
          <a:xfrm>
            <a:off x="883920" y="2715215"/>
            <a:ext cx="7376160" cy="1958340"/>
          </a:xfrm>
          <a:prstGeom prst="rect">
            <a:avLst/>
          </a:prstGeom>
        </p:spPr>
      </p:pic>
      <p:sp>
        <p:nvSpPr>
          <p:cNvPr id="4" name="Textfeld 3">
            <a:extLst>
              <a:ext uri="{FF2B5EF4-FFF2-40B4-BE49-F238E27FC236}">
                <a16:creationId xmlns:a16="http://schemas.microsoft.com/office/drawing/2014/main" id="{5EFC2C96-4A01-4FA3-9EF0-4EDA784DCCF8}"/>
              </a:ext>
            </a:extLst>
          </p:cNvPr>
          <p:cNvSpPr txBox="1"/>
          <p:nvPr/>
        </p:nvSpPr>
        <p:spPr>
          <a:xfrm>
            <a:off x="312820" y="1745875"/>
            <a:ext cx="7947260" cy="369332"/>
          </a:xfrm>
          <a:prstGeom prst="rect">
            <a:avLst/>
          </a:prstGeom>
          <a:noFill/>
        </p:spPr>
        <p:txBody>
          <a:bodyPr wrap="square" rtlCol="0">
            <a:spAutoFit/>
          </a:bodyPr>
          <a:lstStyle/>
          <a:p>
            <a:r>
              <a:rPr lang="de-AT" b="1" dirty="0">
                <a:latin typeface="Courier New" panose="02070309020205020404" pitchFamily="49" charset="0"/>
                <a:cs typeface="Courier New" panose="02070309020205020404" pitchFamily="49" charset="0"/>
              </a:rPr>
              <a:t>counter = counter + 1;</a:t>
            </a:r>
            <a:endParaRPr lang="de-DE" b="1" dirty="0">
              <a:latin typeface="Courier New" panose="02070309020205020404" pitchFamily="49" charset="0"/>
              <a:cs typeface="Courier New" panose="02070309020205020404" pitchFamily="49" charset="0"/>
            </a:endParaRPr>
          </a:p>
        </p:txBody>
      </p:sp>
      <p:cxnSp>
        <p:nvCxnSpPr>
          <p:cNvPr id="5" name="Gerade Verbindung mit Pfeil 4">
            <a:extLst>
              <a:ext uri="{FF2B5EF4-FFF2-40B4-BE49-F238E27FC236}">
                <a16:creationId xmlns:a16="http://schemas.microsoft.com/office/drawing/2014/main" id="{70D145F7-D24C-4BC1-BC2D-33BE4011D6F1}"/>
              </a:ext>
            </a:extLst>
          </p:cNvPr>
          <p:cNvCxnSpPr>
            <a:cxnSpLocks/>
          </p:cNvCxnSpPr>
          <p:nvPr/>
        </p:nvCxnSpPr>
        <p:spPr>
          <a:xfrm>
            <a:off x="2271713" y="2071688"/>
            <a:ext cx="2355932" cy="1727301"/>
          </a:xfrm>
          <a:prstGeom prst="straightConnector1">
            <a:avLst/>
          </a:prstGeom>
          <a:ln w="19050">
            <a:solidFill>
              <a:schemeClr val="tx1"/>
            </a:solidFill>
            <a:headEnd type="triangle"/>
            <a:tailEnd type="none"/>
          </a:ln>
        </p:spPr>
        <p:style>
          <a:lnRef idx="1">
            <a:schemeClr val="dk1"/>
          </a:lnRef>
          <a:fillRef idx="0">
            <a:schemeClr val="dk1"/>
          </a:fillRef>
          <a:effectRef idx="0">
            <a:schemeClr val="dk1"/>
          </a:effectRef>
          <a:fontRef idx="minor">
            <a:schemeClr val="tx1"/>
          </a:fontRef>
        </p:style>
      </p:cxnSp>
      <p:sp>
        <p:nvSpPr>
          <p:cNvPr id="6" name="Textfeld 5">
            <a:extLst>
              <a:ext uri="{FF2B5EF4-FFF2-40B4-BE49-F238E27FC236}">
                <a16:creationId xmlns:a16="http://schemas.microsoft.com/office/drawing/2014/main" id="{91B5EFDB-F288-473E-9929-2B502A5BE534}"/>
              </a:ext>
            </a:extLst>
          </p:cNvPr>
          <p:cNvSpPr txBox="1"/>
          <p:nvPr/>
        </p:nvSpPr>
        <p:spPr>
          <a:xfrm>
            <a:off x="629051" y="4847033"/>
            <a:ext cx="8231105" cy="923330"/>
          </a:xfrm>
          <a:prstGeom prst="rect">
            <a:avLst/>
          </a:prstGeom>
          <a:noFill/>
        </p:spPr>
        <p:txBody>
          <a:bodyPr wrap="square" rtlCol="0">
            <a:spAutoFit/>
          </a:bodyPr>
          <a:lstStyle/>
          <a:p>
            <a:r>
              <a:rPr lang="de-AT" dirty="0"/>
              <a:t>…der Inhalt des reservierten Speicherbereichs wird im Speicherbereich gelesen und der Zählvariablen zugewiesen. Deren Wert wird sodann um 1 vergrößert, auf der „rechten Seite“ dieser Zuweisung steht nun 4</a:t>
            </a:r>
            <a:endParaRPr lang="de-DE" dirty="0"/>
          </a:p>
        </p:txBody>
      </p:sp>
      <p:sp>
        <p:nvSpPr>
          <p:cNvPr id="7" name="Textfeld 6">
            <a:extLst>
              <a:ext uri="{FF2B5EF4-FFF2-40B4-BE49-F238E27FC236}">
                <a16:creationId xmlns:a16="http://schemas.microsoft.com/office/drawing/2014/main" id="{772B7CA2-DA49-47FB-AFAF-B451108924EB}"/>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(10): </a:t>
            </a:r>
            <a:endParaRPr lang="de-DE" dirty="0"/>
          </a:p>
        </p:txBody>
      </p:sp>
    </p:spTree>
    <p:extLst>
      <p:ext uri="{BB962C8B-B14F-4D97-AF65-F5344CB8AC3E}">
        <p14:creationId xmlns:p14="http://schemas.microsoft.com/office/powerpoint/2010/main" val="493308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51FC28C8-8A2A-40F4-8F7E-3035237B1A37}"/>
              </a:ext>
            </a:extLst>
          </p:cNvPr>
          <p:cNvPicPr>
            <a:picLocks noChangeAspect="1"/>
          </p:cNvPicPr>
          <p:nvPr/>
        </p:nvPicPr>
        <p:blipFill>
          <a:blip r:embed="rId2"/>
          <a:stretch>
            <a:fillRect/>
          </a:stretch>
        </p:blipFill>
        <p:spPr>
          <a:xfrm>
            <a:off x="883920" y="2710815"/>
            <a:ext cx="7376160" cy="1950720"/>
          </a:xfrm>
          <a:prstGeom prst="rect">
            <a:avLst/>
          </a:prstGeom>
        </p:spPr>
      </p:pic>
      <p:sp>
        <p:nvSpPr>
          <p:cNvPr id="4" name="Textfeld 3">
            <a:extLst>
              <a:ext uri="{FF2B5EF4-FFF2-40B4-BE49-F238E27FC236}">
                <a16:creationId xmlns:a16="http://schemas.microsoft.com/office/drawing/2014/main" id="{B6F9DF8E-5018-4754-99B7-CFF858337A55}"/>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(11): </a:t>
            </a:r>
            <a:endParaRPr lang="de-DE" dirty="0"/>
          </a:p>
        </p:txBody>
      </p:sp>
      <p:sp>
        <p:nvSpPr>
          <p:cNvPr id="5" name="Textfeld 4">
            <a:extLst>
              <a:ext uri="{FF2B5EF4-FFF2-40B4-BE49-F238E27FC236}">
                <a16:creationId xmlns:a16="http://schemas.microsoft.com/office/drawing/2014/main" id="{5AD75D5F-046B-47A6-8E84-99A1BA52315B}"/>
              </a:ext>
            </a:extLst>
          </p:cNvPr>
          <p:cNvSpPr txBox="1"/>
          <p:nvPr/>
        </p:nvSpPr>
        <p:spPr>
          <a:xfrm>
            <a:off x="312820" y="1745875"/>
            <a:ext cx="7947260" cy="369332"/>
          </a:xfrm>
          <a:prstGeom prst="rect">
            <a:avLst/>
          </a:prstGeom>
          <a:noFill/>
        </p:spPr>
        <p:txBody>
          <a:bodyPr wrap="square" rtlCol="0">
            <a:spAutoFit/>
          </a:bodyPr>
          <a:lstStyle/>
          <a:p>
            <a:r>
              <a:rPr lang="de-AT" b="1" dirty="0">
                <a:latin typeface="Courier New" panose="02070309020205020404" pitchFamily="49" charset="0"/>
                <a:cs typeface="Courier New" panose="02070309020205020404" pitchFamily="49" charset="0"/>
              </a:rPr>
              <a:t>counter = counter + 1;</a:t>
            </a:r>
            <a:endParaRPr lang="de-DE" b="1" dirty="0">
              <a:latin typeface="Courier New" panose="02070309020205020404" pitchFamily="49" charset="0"/>
              <a:cs typeface="Courier New" panose="02070309020205020404" pitchFamily="49" charset="0"/>
            </a:endParaRPr>
          </a:p>
        </p:txBody>
      </p:sp>
      <p:cxnSp>
        <p:nvCxnSpPr>
          <p:cNvPr id="6" name="Gerade Verbindung mit Pfeil 5">
            <a:extLst>
              <a:ext uri="{FF2B5EF4-FFF2-40B4-BE49-F238E27FC236}">
                <a16:creationId xmlns:a16="http://schemas.microsoft.com/office/drawing/2014/main" id="{0E567BFF-93B2-4CC5-8EF8-E6DCA62F772B}"/>
              </a:ext>
            </a:extLst>
          </p:cNvPr>
          <p:cNvCxnSpPr/>
          <p:nvPr/>
        </p:nvCxnSpPr>
        <p:spPr>
          <a:xfrm>
            <a:off x="912895" y="2066988"/>
            <a:ext cx="3714750" cy="17320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 name="Textfeld 6">
            <a:extLst>
              <a:ext uri="{FF2B5EF4-FFF2-40B4-BE49-F238E27FC236}">
                <a16:creationId xmlns:a16="http://schemas.microsoft.com/office/drawing/2014/main" id="{F4C0BB71-A0A2-4BE6-AD5B-AD10067D9189}"/>
              </a:ext>
            </a:extLst>
          </p:cNvPr>
          <p:cNvSpPr txBox="1"/>
          <p:nvPr/>
        </p:nvSpPr>
        <p:spPr>
          <a:xfrm>
            <a:off x="629051" y="4847033"/>
            <a:ext cx="8231105" cy="646331"/>
          </a:xfrm>
          <a:prstGeom prst="rect">
            <a:avLst/>
          </a:prstGeom>
          <a:noFill/>
        </p:spPr>
        <p:txBody>
          <a:bodyPr wrap="square" rtlCol="0">
            <a:spAutoFit/>
          </a:bodyPr>
          <a:lstStyle/>
          <a:p>
            <a:r>
              <a:rPr lang="de-AT" dirty="0"/>
              <a:t>…der Wert 4 wird der Zählvariablen zugewiesen, d.h. im für diese Variable reservierten Speicherbereich abgelegt.</a:t>
            </a:r>
            <a:endParaRPr lang="de-DE" dirty="0"/>
          </a:p>
        </p:txBody>
      </p:sp>
    </p:spTree>
    <p:extLst>
      <p:ext uri="{BB962C8B-B14F-4D97-AF65-F5344CB8AC3E}">
        <p14:creationId xmlns:p14="http://schemas.microsoft.com/office/powerpoint/2010/main" val="295118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3C2AB2E4-160C-4CF7-BED6-53BCC79F7CF2}"/>
              </a:ext>
            </a:extLst>
          </p:cNvPr>
          <p:cNvPicPr>
            <a:picLocks noChangeAspect="1"/>
          </p:cNvPicPr>
          <p:nvPr/>
        </p:nvPicPr>
        <p:blipFill>
          <a:blip r:embed="rId3"/>
          <a:stretch>
            <a:fillRect/>
          </a:stretch>
        </p:blipFill>
        <p:spPr>
          <a:xfrm>
            <a:off x="876300" y="2742247"/>
            <a:ext cx="7391400" cy="1973580"/>
          </a:xfrm>
          <a:prstGeom prst="rect">
            <a:avLst/>
          </a:prstGeom>
        </p:spPr>
      </p:pic>
      <p:sp>
        <p:nvSpPr>
          <p:cNvPr id="4" name="Textfeld 3">
            <a:extLst>
              <a:ext uri="{FF2B5EF4-FFF2-40B4-BE49-F238E27FC236}">
                <a16:creationId xmlns:a16="http://schemas.microsoft.com/office/drawing/2014/main" id="{AE8CCA6D-D42D-42E7-906C-A258D9EBD154}"/>
              </a:ext>
            </a:extLst>
          </p:cNvPr>
          <p:cNvSpPr txBox="1"/>
          <p:nvPr/>
        </p:nvSpPr>
        <p:spPr>
          <a:xfrm>
            <a:off x="312820" y="1745875"/>
            <a:ext cx="7947260" cy="369332"/>
          </a:xfrm>
          <a:prstGeom prst="rect">
            <a:avLst/>
          </a:prstGeom>
          <a:noFill/>
        </p:spPr>
        <p:txBody>
          <a:bodyPr wrap="square" rtlCol="0">
            <a:spAutoFit/>
          </a:bodyPr>
          <a:lstStyle/>
          <a:p>
            <a:r>
              <a:rPr lang="de-DE" sz="1800" b="1" dirty="0" err="1">
                <a:solidFill>
                  <a:srgbClr val="669900"/>
                </a:solidFill>
                <a:effectLst/>
                <a:latin typeface="Courier New" panose="02070309020205020404" pitchFamily="49" charset="0"/>
                <a:ea typeface="Calibri" panose="020F0502020204030204" pitchFamily="34" charset="0"/>
              </a:rPr>
              <a:t>while</a:t>
            </a:r>
            <a:r>
              <a:rPr lang="de-DE" sz="1800" b="1" dirty="0">
                <a:solidFill>
                  <a:srgbClr val="669900"/>
                </a:solidFill>
                <a:effectLst/>
                <a:latin typeface="Courier New" panose="02070309020205020404" pitchFamily="49" charset="0"/>
                <a:ea typeface="Calibri" panose="020F0502020204030204" pitchFamily="34" charset="0"/>
              </a:rPr>
              <a:t> (</a:t>
            </a:r>
            <a:r>
              <a:rPr lang="de-AT" b="1" dirty="0">
                <a:latin typeface="Courier New" panose="02070309020205020404" pitchFamily="49" charset="0"/>
                <a:cs typeface="Courier New" panose="02070309020205020404" pitchFamily="49" charset="0"/>
              </a:rPr>
              <a:t>counter &lt;= 3)</a:t>
            </a:r>
            <a:endParaRPr lang="de-DE" b="1" dirty="0">
              <a:latin typeface="Courier New" panose="02070309020205020404" pitchFamily="49" charset="0"/>
              <a:cs typeface="Courier New" panose="02070309020205020404" pitchFamily="49" charset="0"/>
            </a:endParaRPr>
          </a:p>
        </p:txBody>
      </p:sp>
      <p:cxnSp>
        <p:nvCxnSpPr>
          <p:cNvPr id="5" name="Gerade Verbindung mit Pfeil 4">
            <a:extLst>
              <a:ext uri="{FF2B5EF4-FFF2-40B4-BE49-F238E27FC236}">
                <a16:creationId xmlns:a16="http://schemas.microsoft.com/office/drawing/2014/main" id="{AB4F8FEF-8318-4BA1-B9A3-4A7A58DE7ED1}"/>
              </a:ext>
            </a:extLst>
          </p:cNvPr>
          <p:cNvCxnSpPr>
            <a:cxnSpLocks/>
          </p:cNvCxnSpPr>
          <p:nvPr/>
        </p:nvCxnSpPr>
        <p:spPr>
          <a:xfrm>
            <a:off x="1971675" y="2115207"/>
            <a:ext cx="2655970" cy="1683782"/>
          </a:xfrm>
          <a:prstGeom prst="straightConnector1">
            <a:avLst/>
          </a:prstGeom>
          <a:ln w="19050">
            <a:solidFill>
              <a:schemeClr val="tx1"/>
            </a:solidFill>
            <a:headEnd type="triangle"/>
            <a:tailEnd type="none"/>
          </a:ln>
        </p:spPr>
        <p:style>
          <a:lnRef idx="1">
            <a:schemeClr val="dk1"/>
          </a:lnRef>
          <a:fillRef idx="0">
            <a:schemeClr val="dk1"/>
          </a:fillRef>
          <a:effectRef idx="0">
            <a:schemeClr val="dk1"/>
          </a:effectRef>
          <a:fontRef idx="minor">
            <a:schemeClr val="tx1"/>
          </a:fontRef>
        </p:style>
      </p:cxnSp>
      <p:sp>
        <p:nvSpPr>
          <p:cNvPr id="6" name="Textfeld 5">
            <a:extLst>
              <a:ext uri="{FF2B5EF4-FFF2-40B4-BE49-F238E27FC236}">
                <a16:creationId xmlns:a16="http://schemas.microsoft.com/office/drawing/2014/main" id="{3A2A3881-627E-4A0A-83D6-96DA10F946F2}"/>
              </a:ext>
            </a:extLst>
          </p:cNvPr>
          <p:cNvSpPr txBox="1"/>
          <p:nvPr/>
        </p:nvSpPr>
        <p:spPr>
          <a:xfrm>
            <a:off x="629051" y="4847033"/>
            <a:ext cx="8231105" cy="1200329"/>
          </a:xfrm>
          <a:prstGeom prst="rect">
            <a:avLst/>
          </a:prstGeom>
          <a:noFill/>
        </p:spPr>
        <p:txBody>
          <a:bodyPr wrap="square" rtlCol="0">
            <a:spAutoFit/>
          </a:bodyPr>
          <a:lstStyle/>
          <a:p>
            <a:r>
              <a:rPr lang="de-AT" dirty="0"/>
              <a:t>…der Inhalt des reservierten Speicherbereichs wird im Speicherbereich gelesen und der Zählvariablen zugewiesen. Diese hat sodann den Wert 4, der mit 3 verglichen wird. Da 4 NICHT kleiner oder gleich 3 ist, werden die Befehle des Schleifenblocks NICHT MEHR ausgeführt, man sagt, die Programmschleife wird verlassen. </a:t>
            </a:r>
            <a:endParaRPr lang="de-DE" dirty="0"/>
          </a:p>
        </p:txBody>
      </p:sp>
      <p:sp>
        <p:nvSpPr>
          <p:cNvPr id="7" name="Textfeld 6">
            <a:extLst>
              <a:ext uri="{FF2B5EF4-FFF2-40B4-BE49-F238E27FC236}">
                <a16:creationId xmlns:a16="http://schemas.microsoft.com/office/drawing/2014/main" id="{BB753FC4-717E-407D-A1B3-69962FD2A681}"/>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(12): </a:t>
            </a:r>
            <a:endParaRPr lang="de-DE" dirty="0"/>
          </a:p>
        </p:txBody>
      </p:sp>
    </p:spTree>
    <p:extLst>
      <p:ext uri="{BB962C8B-B14F-4D97-AF65-F5344CB8AC3E}">
        <p14:creationId xmlns:p14="http://schemas.microsoft.com/office/powerpoint/2010/main" val="2889254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79BA9FE1-0049-4DAD-9F45-0C34D1B868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6974" y="3164191"/>
            <a:ext cx="5830328" cy="1993596"/>
          </a:xfrm>
          <a:prstGeom prst="rect">
            <a:avLst/>
          </a:prstGeom>
          <a:ln w="12700">
            <a:noFill/>
          </a:ln>
        </p:spPr>
      </p:pic>
      <p:sp>
        <p:nvSpPr>
          <p:cNvPr id="6" name="Textfeld 5">
            <a:extLst>
              <a:ext uri="{FF2B5EF4-FFF2-40B4-BE49-F238E27FC236}">
                <a16:creationId xmlns:a16="http://schemas.microsoft.com/office/drawing/2014/main" id="{196549E7-24C7-474D-A0B7-4196833AF9D7}"/>
              </a:ext>
            </a:extLst>
          </p:cNvPr>
          <p:cNvSpPr txBox="1"/>
          <p:nvPr/>
        </p:nvSpPr>
        <p:spPr>
          <a:xfrm>
            <a:off x="312820" y="1197117"/>
            <a:ext cx="5618747" cy="369332"/>
          </a:xfrm>
          <a:prstGeom prst="rect">
            <a:avLst/>
          </a:prstGeom>
          <a:noFill/>
        </p:spPr>
        <p:txBody>
          <a:bodyPr wrap="square" rtlCol="0">
            <a:spAutoFit/>
          </a:bodyPr>
          <a:lstStyle/>
          <a:p>
            <a:r>
              <a:rPr lang="de-AT" dirty="0"/>
              <a:t>…ein bekannter (vordefinierter) Programmteil (= Befehl):</a:t>
            </a:r>
            <a:endParaRPr lang="de-DE" dirty="0"/>
          </a:p>
        </p:txBody>
      </p:sp>
      <p:grpSp>
        <p:nvGrpSpPr>
          <p:cNvPr id="17" name="Gruppieren 16">
            <a:extLst>
              <a:ext uri="{FF2B5EF4-FFF2-40B4-BE49-F238E27FC236}">
                <a16:creationId xmlns:a16="http://schemas.microsoft.com/office/drawing/2014/main" id="{CFBE763C-EE97-4497-B3C5-2F831F610361}"/>
              </a:ext>
            </a:extLst>
          </p:cNvPr>
          <p:cNvGrpSpPr/>
          <p:nvPr/>
        </p:nvGrpSpPr>
        <p:grpSpPr>
          <a:xfrm>
            <a:off x="312820" y="2959921"/>
            <a:ext cx="2473243" cy="383354"/>
            <a:chOff x="312820" y="2959921"/>
            <a:chExt cx="2473243" cy="383354"/>
          </a:xfrm>
        </p:grpSpPr>
        <p:sp>
          <p:nvSpPr>
            <p:cNvPr id="2" name="Textfeld 1">
              <a:extLst>
                <a:ext uri="{FF2B5EF4-FFF2-40B4-BE49-F238E27FC236}">
                  <a16:creationId xmlns:a16="http://schemas.microsoft.com/office/drawing/2014/main" id="{5E35D5A2-5D70-48C1-AEF5-C1EE70B8CA85}"/>
                </a:ext>
              </a:extLst>
            </p:cNvPr>
            <p:cNvSpPr txBox="1"/>
            <p:nvPr/>
          </p:nvSpPr>
          <p:spPr>
            <a:xfrm>
              <a:off x="312820" y="2959921"/>
              <a:ext cx="2157413" cy="369332"/>
            </a:xfrm>
            <a:prstGeom prst="rect">
              <a:avLst/>
            </a:prstGeom>
            <a:noFill/>
          </p:spPr>
          <p:txBody>
            <a:bodyPr wrap="square" rtlCol="0">
              <a:spAutoFit/>
            </a:bodyPr>
            <a:lstStyle/>
            <a:p>
              <a:r>
                <a:rPr lang="de-AT" dirty="0"/>
                <a:t>Schlüsselwort </a:t>
              </a:r>
              <a:r>
                <a:rPr lang="de-DE" sz="1800" b="1" dirty="0">
                  <a:solidFill>
                    <a:srgbClr val="00B0F0"/>
                  </a:solidFill>
                  <a:effectLst/>
                  <a:latin typeface="Courier New" panose="02070309020205020404" pitchFamily="49" charset="0"/>
                  <a:ea typeface="Calibri" panose="020F0502020204030204" pitchFamily="34" charset="0"/>
                </a:rPr>
                <a:t>void</a:t>
              </a:r>
              <a:endParaRPr lang="de-DE" dirty="0"/>
            </a:p>
          </p:txBody>
        </p:sp>
        <p:cxnSp>
          <p:nvCxnSpPr>
            <p:cNvPr id="8" name="Gerade Verbindung mit Pfeil 7">
              <a:extLst>
                <a:ext uri="{FF2B5EF4-FFF2-40B4-BE49-F238E27FC236}">
                  <a16:creationId xmlns:a16="http://schemas.microsoft.com/office/drawing/2014/main" id="{AEAF6476-AEC8-404C-9D55-68250E02AD59}"/>
                </a:ext>
              </a:extLst>
            </p:cNvPr>
            <p:cNvCxnSpPr>
              <a:cxnSpLocks/>
            </p:cNvCxnSpPr>
            <p:nvPr/>
          </p:nvCxnSpPr>
          <p:spPr>
            <a:xfrm>
              <a:off x="2350050" y="3159140"/>
              <a:ext cx="436013" cy="1841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Gruppieren 15">
            <a:extLst>
              <a:ext uri="{FF2B5EF4-FFF2-40B4-BE49-F238E27FC236}">
                <a16:creationId xmlns:a16="http://schemas.microsoft.com/office/drawing/2014/main" id="{024EB985-F4FE-425E-AF3B-7F122102343F}"/>
              </a:ext>
            </a:extLst>
          </p:cNvPr>
          <p:cNvGrpSpPr/>
          <p:nvPr/>
        </p:nvGrpSpPr>
        <p:grpSpPr>
          <a:xfrm>
            <a:off x="2350050" y="1967103"/>
            <a:ext cx="2549946" cy="1192037"/>
            <a:chOff x="2350050" y="1967103"/>
            <a:chExt cx="2549946" cy="1192037"/>
          </a:xfrm>
        </p:grpSpPr>
        <p:sp>
          <p:nvSpPr>
            <p:cNvPr id="5" name="Textfeld 4">
              <a:extLst>
                <a:ext uri="{FF2B5EF4-FFF2-40B4-BE49-F238E27FC236}">
                  <a16:creationId xmlns:a16="http://schemas.microsoft.com/office/drawing/2014/main" id="{8B0A3EA8-D2AA-434B-A4F3-1D8FD4AF76CF}"/>
                </a:ext>
              </a:extLst>
            </p:cNvPr>
            <p:cNvSpPr txBox="1"/>
            <p:nvPr/>
          </p:nvSpPr>
          <p:spPr>
            <a:xfrm>
              <a:off x="2350050" y="1967103"/>
              <a:ext cx="2549946" cy="646331"/>
            </a:xfrm>
            <a:prstGeom prst="rect">
              <a:avLst/>
            </a:prstGeom>
            <a:noFill/>
          </p:spPr>
          <p:txBody>
            <a:bodyPr wrap="square" rtlCol="0">
              <a:spAutoFit/>
            </a:bodyPr>
            <a:lstStyle/>
            <a:p>
              <a:r>
                <a:rPr lang="de-AT" b="1" dirty="0"/>
                <a:t>Name</a:t>
              </a:r>
              <a:r>
                <a:rPr lang="de-AT" dirty="0"/>
                <a:t> des Programmteils (hier: </a:t>
              </a:r>
              <a:r>
                <a:rPr lang="de-AT" sz="1800" b="1" dirty="0">
                  <a:solidFill>
                    <a:srgbClr val="538135"/>
                  </a:solidFill>
                  <a:effectLst/>
                  <a:latin typeface="Courier New" panose="02070309020205020404" pitchFamily="49" charset="0"/>
                  <a:ea typeface="SimSun" panose="02010600030101010101" pitchFamily="2" charset="-122"/>
                </a:rPr>
                <a:t>setup)</a:t>
              </a:r>
              <a:r>
                <a:rPr lang="de-AT" dirty="0"/>
                <a:t> </a:t>
              </a:r>
              <a:endParaRPr lang="de-DE" dirty="0"/>
            </a:p>
          </p:txBody>
        </p:sp>
        <p:cxnSp>
          <p:nvCxnSpPr>
            <p:cNvPr id="11" name="Gerade Verbindung mit Pfeil 10">
              <a:extLst>
                <a:ext uri="{FF2B5EF4-FFF2-40B4-BE49-F238E27FC236}">
                  <a16:creationId xmlns:a16="http://schemas.microsoft.com/office/drawing/2014/main" id="{F95C7F05-1959-4674-B976-2AD7E010ABC1}"/>
                </a:ext>
              </a:extLst>
            </p:cNvPr>
            <p:cNvCxnSpPr/>
            <p:nvPr/>
          </p:nvCxnSpPr>
          <p:spPr>
            <a:xfrm>
              <a:off x="3122193" y="2613434"/>
              <a:ext cx="821157" cy="54570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ieren 32">
            <a:extLst>
              <a:ext uri="{FF2B5EF4-FFF2-40B4-BE49-F238E27FC236}">
                <a16:creationId xmlns:a16="http://schemas.microsoft.com/office/drawing/2014/main" id="{CB0C08C8-C37D-435F-9FDE-9373D937CF91}"/>
              </a:ext>
            </a:extLst>
          </p:cNvPr>
          <p:cNvGrpSpPr/>
          <p:nvPr/>
        </p:nvGrpSpPr>
        <p:grpSpPr>
          <a:xfrm>
            <a:off x="4514850" y="2313590"/>
            <a:ext cx="4072452" cy="1229710"/>
            <a:chOff x="4514850" y="2313590"/>
            <a:chExt cx="4072452" cy="1229710"/>
          </a:xfrm>
        </p:grpSpPr>
        <p:sp>
          <p:nvSpPr>
            <p:cNvPr id="12" name="Ellipse 11">
              <a:extLst>
                <a:ext uri="{FF2B5EF4-FFF2-40B4-BE49-F238E27FC236}">
                  <a16:creationId xmlns:a16="http://schemas.microsoft.com/office/drawing/2014/main" id="{07945D31-1926-467A-82F4-3B9096F12F81}"/>
                </a:ext>
              </a:extLst>
            </p:cNvPr>
            <p:cNvSpPr/>
            <p:nvPr/>
          </p:nvSpPr>
          <p:spPr>
            <a:xfrm>
              <a:off x="4514850" y="3173427"/>
              <a:ext cx="369873" cy="369873"/>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a:extLst>
                <a:ext uri="{FF2B5EF4-FFF2-40B4-BE49-F238E27FC236}">
                  <a16:creationId xmlns:a16="http://schemas.microsoft.com/office/drawing/2014/main" id="{71F3D02E-B90D-494E-8F0A-138751181101}"/>
                </a:ext>
              </a:extLst>
            </p:cNvPr>
            <p:cNvGrpSpPr/>
            <p:nvPr/>
          </p:nvGrpSpPr>
          <p:grpSpPr>
            <a:xfrm>
              <a:off x="4830556" y="2313590"/>
              <a:ext cx="3756746" cy="914004"/>
              <a:chOff x="4830556" y="2313590"/>
              <a:chExt cx="3756746" cy="914004"/>
            </a:xfrm>
          </p:grpSpPr>
          <p:sp>
            <p:nvSpPr>
              <p:cNvPr id="7" name="Textfeld 6">
                <a:extLst>
                  <a:ext uri="{FF2B5EF4-FFF2-40B4-BE49-F238E27FC236}">
                    <a16:creationId xmlns:a16="http://schemas.microsoft.com/office/drawing/2014/main" id="{ABCFAFB1-5DE3-46A3-B8AA-E6A91F93A4AF}"/>
                  </a:ext>
                </a:extLst>
              </p:cNvPr>
              <p:cNvSpPr txBox="1"/>
              <p:nvPr/>
            </p:nvSpPr>
            <p:spPr>
              <a:xfrm>
                <a:off x="4899996" y="2313590"/>
                <a:ext cx="3687306" cy="646331"/>
              </a:xfrm>
              <a:prstGeom prst="rect">
                <a:avLst/>
              </a:prstGeom>
              <a:noFill/>
            </p:spPr>
            <p:txBody>
              <a:bodyPr wrap="square" rtlCol="0">
                <a:spAutoFit/>
              </a:bodyPr>
              <a:lstStyle/>
              <a:p>
                <a:r>
                  <a:rPr lang="de-AT" dirty="0"/>
                  <a:t>Liste der </a:t>
                </a:r>
                <a:r>
                  <a:rPr lang="de-AT" b="1" dirty="0"/>
                  <a:t>benötigte</a:t>
                </a:r>
                <a:r>
                  <a:rPr lang="de-AT" dirty="0"/>
                  <a:t>n </a:t>
                </a:r>
                <a:r>
                  <a:rPr lang="de-AT" b="1" dirty="0"/>
                  <a:t>Daten</a:t>
                </a:r>
                <a:r>
                  <a:rPr lang="de-AT" dirty="0"/>
                  <a:t> in runden Klammern (evtl., so wie hier, leer)</a:t>
                </a:r>
                <a:endParaRPr lang="de-DE" dirty="0"/>
              </a:p>
            </p:txBody>
          </p:sp>
          <p:cxnSp>
            <p:nvCxnSpPr>
              <p:cNvPr id="14" name="Gerade Verbindung mit Pfeil 13">
                <a:extLst>
                  <a:ext uri="{FF2B5EF4-FFF2-40B4-BE49-F238E27FC236}">
                    <a16:creationId xmlns:a16="http://schemas.microsoft.com/office/drawing/2014/main" id="{ACA715A1-3E01-4677-9AA5-9F1897A5C66B}"/>
                  </a:ext>
                </a:extLst>
              </p:cNvPr>
              <p:cNvCxnSpPr>
                <a:cxnSpLocks/>
                <a:endCxn id="12" idx="7"/>
              </p:cNvCxnSpPr>
              <p:nvPr/>
            </p:nvCxnSpPr>
            <p:spPr>
              <a:xfrm flipH="1">
                <a:off x="4830556" y="2963969"/>
                <a:ext cx="571500" cy="2636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38" name="Gruppieren 37">
            <a:extLst>
              <a:ext uri="{FF2B5EF4-FFF2-40B4-BE49-F238E27FC236}">
                <a16:creationId xmlns:a16="http://schemas.microsoft.com/office/drawing/2014/main" id="{E9E8F002-4EAE-4E5C-84D1-C42427B9F249}"/>
              </a:ext>
            </a:extLst>
          </p:cNvPr>
          <p:cNvGrpSpPr/>
          <p:nvPr/>
        </p:nvGrpSpPr>
        <p:grpSpPr>
          <a:xfrm>
            <a:off x="2191250" y="3227594"/>
            <a:ext cx="6052637" cy="2927059"/>
            <a:chOff x="2234113" y="3227594"/>
            <a:chExt cx="6052637" cy="2927059"/>
          </a:xfrm>
        </p:grpSpPr>
        <p:grpSp>
          <p:nvGrpSpPr>
            <p:cNvPr id="34" name="Gruppieren 33">
              <a:extLst>
                <a:ext uri="{FF2B5EF4-FFF2-40B4-BE49-F238E27FC236}">
                  <a16:creationId xmlns:a16="http://schemas.microsoft.com/office/drawing/2014/main" id="{F2F6516B-BF53-4BC3-B629-C61EDB9890E4}"/>
                </a:ext>
              </a:extLst>
            </p:cNvPr>
            <p:cNvGrpSpPr/>
            <p:nvPr/>
          </p:nvGrpSpPr>
          <p:grpSpPr>
            <a:xfrm>
              <a:off x="2756974" y="3227594"/>
              <a:ext cx="5529776" cy="1930194"/>
              <a:chOff x="2756974" y="3227594"/>
              <a:chExt cx="5529776" cy="1930194"/>
            </a:xfrm>
          </p:grpSpPr>
          <p:cxnSp>
            <p:nvCxnSpPr>
              <p:cNvPr id="20" name="Gerader Verbinder 19">
                <a:extLst>
                  <a:ext uri="{FF2B5EF4-FFF2-40B4-BE49-F238E27FC236}">
                    <a16:creationId xmlns:a16="http://schemas.microsoft.com/office/drawing/2014/main" id="{1C58EB2F-06C0-4D78-A044-C693350E51C4}"/>
                  </a:ext>
                </a:extLst>
              </p:cNvPr>
              <p:cNvCxnSpPr>
                <a:cxnSpLocks/>
              </p:cNvCxnSpPr>
              <p:nvPr/>
            </p:nvCxnSpPr>
            <p:spPr>
              <a:xfrm flipH="1" flipV="1">
                <a:off x="2786063" y="3514726"/>
                <a:ext cx="1" cy="1643062"/>
              </a:xfrm>
              <a:prstGeom prst="line">
                <a:avLst/>
              </a:prstGeom>
              <a:ln>
                <a:prstDash val="sysDot"/>
              </a:ln>
            </p:spPr>
            <p:style>
              <a:lnRef idx="1">
                <a:schemeClr val="dk1"/>
              </a:lnRef>
              <a:fillRef idx="0">
                <a:schemeClr val="dk1"/>
              </a:fillRef>
              <a:effectRef idx="0">
                <a:schemeClr val="dk1"/>
              </a:effectRef>
              <a:fontRef idx="minor">
                <a:schemeClr val="tx1"/>
              </a:fontRef>
            </p:style>
          </p:cxnSp>
          <p:cxnSp>
            <p:nvCxnSpPr>
              <p:cNvPr id="23" name="Gerader Verbinder 22">
                <a:extLst>
                  <a:ext uri="{FF2B5EF4-FFF2-40B4-BE49-F238E27FC236}">
                    <a16:creationId xmlns:a16="http://schemas.microsoft.com/office/drawing/2014/main" id="{06905D86-7D5A-4239-959A-1607942A7711}"/>
                  </a:ext>
                </a:extLst>
              </p:cNvPr>
              <p:cNvCxnSpPr/>
              <p:nvPr/>
            </p:nvCxnSpPr>
            <p:spPr>
              <a:xfrm>
                <a:off x="2756974" y="5157787"/>
                <a:ext cx="5529776" cy="0"/>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25" name="Gerader Verbinder 24">
                <a:extLst>
                  <a:ext uri="{FF2B5EF4-FFF2-40B4-BE49-F238E27FC236}">
                    <a16:creationId xmlns:a16="http://schemas.microsoft.com/office/drawing/2014/main" id="{99C39757-9507-4588-BC01-891940351423}"/>
                  </a:ext>
                </a:extLst>
              </p:cNvPr>
              <p:cNvCxnSpPr/>
              <p:nvPr/>
            </p:nvCxnSpPr>
            <p:spPr>
              <a:xfrm>
                <a:off x="2786063" y="3514726"/>
                <a:ext cx="2257425" cy="28574"/>
              </a:xfrm>
              <a:prstGeom prst="line">
                <a:avLst/>
              </a:prstGeom>
              <a:ln>
                <a:prstDash val="sysDot"/>
              </a:ln>
            </p:spPr>
            <p:style>
              <a:lnRef idx="1">
                <a:schemeClr val="dk1"/>
              </a:lnRef>
              <a:fillRef idx="0">
                <a:schemeClr val="dk1"/>
              </a:fillRef>
              <a:effectRef idx="0">
                <a:schemeClr val="dk1"/>
              </a:effectRef>
              <a:fontRef idx="minor">
                <a:schemeClr val="tx1"/>
              </a:fontRef>
            </p:style>
          </p:cxnSp>
          <p:cxnSp>
            <p:nvCxnSpPr>
              <p:cNvPr id="27" name="Gerader Verbinder 26">
                <a:extLst>
                  <a:ext uri="{FF2B5EF4-FFF2-40B4-BE49-F238E27FC236}">
                    <a16:creationId xmlns:a16="http://schemas.microsoft.com/office/drawing/2014/main" id="{7D923E6E-F1BC-4EB1-8DFB-1366B94293A5}"/>
                  </a:ext>
                </a:extLst>
              </p:cNvPr>
              <p:cNvCxnSpPr/>
              <p:nvPr/>
            </p:nvCxnSpPr>
            <p:spPr>
              <a:xfrm flipV="1">
                <a:off x="5043487" y="3259765"/>
                <a:ext cx="0" cy="291044"/>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30" name="Gerader Verbinder 29">
                <a:extLst>
                  <a:ext uri="{FF2B5EF4-FFF2-40B4-BE49-F238E27FC236}">
                    <a16:creationId xmlns:a16="http://schemas.microsoft.com/office/drawing/2014/main" id="{E031EB38-018C-4ADB-AC65-D59E9EE7F3B5}"/>
                  </a:ext>
                </a:extLst>
              </p:cNvPr>
              <p:cNvCxnSpPr/>
              <p:nvPr/>
            </p:nvCxnSpPr>
            <p:spPr>
              <a:xfrm>
                <a:off x="5043487" y="3227594"/>
                <a:ext cx="3243263" cy="32171"/>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32" name="Gerader Verbinder 31">
                <a:extLst>
                  <a:ext uri="{FF2B5EF4-FFF2-40B4-BE49-F238E27FC236}">
                    <a16:creationId xmlns:a16="http://schemas.microsoft.com/office/drawing/2014/main" id="{7FFF55FF-668B-4A16-B218-225F6358B4C3}"/>
                  </a:ext>
                </a:extLst>
              </p:cNvPr>
              <p:cNvCxnSpPr/>
              <p:nvPr/>
            </p:nvCxnSpPr>
            <p:spPr>
              <a:xfrm>
                <a:off x="8286749" y="3263677"/>
                <a:ext cx="0" cy="1894110"/>
              </a:xfrm>
              <a:prstGeom prst="line">
                <a:avLst/>
              </a:prstGeom>
              <a:ln w="19050">
                <a:prstDash val="sysDot"/>
              </a:ln>
            </p:spPr>
            <p:style>
              <a:lnRef idx="1">
                <a:schemeClr val="dk1"/>
              </a:lnRef>
              <a:fillRef idx="0">
                <a:schemeClr val="dk1"/>
              </a:fillRef>
              <a:effectRef idx="0">
                <a:schemeClr val="dk1"/>
              </a:effectRef>
              <a:fontRef idx="minor">
                <a:schemeClr val="tx1"/>
              </a:fontRef>
            </p:style>
          </p:cxnSp>
        </p:grpSp>
        <p:sp>
          <p:nvSpPr>
            <p:cNvPr id="35" name="Textfeld 34">
              <a:extLst>
                <a:ext uri="{FF2B5EF4-FFF2-40B4-BE49-F238E27FC236}">
                  <a16:creationId xmlns:a16="http://schemas.microsoft.com/office/drawing/2014/main" id="{13DFBE70-D6C2-41A0-B36B-1DFEDA416282}"/>
                </a:ext>
              </a:extLst>
            </p:cNvPr>
            <p:cNvSpPr txBox="1"/>
            <p:nvPr/>
          </p:nvSpPr>
          <p:spPr>
            <a:xfrm>
              <a:off x="2234113" y="5508322"/>
              <a:ext cx="5618747" cy="646331"/>
            </a:xfrm>
            <a:prstGeom prst="rect">
              <a:avLst/>
            </a:prstGeom>
            <a:noFill/>
          </p:spPr>
          <p:txBody>
            <a:bodyPr wrap="square" rtlCol="0">
              <a:spAutoFit/>
            </a:bodyPr>
            <a:lstStyle/>
            <a:p>
              <a:r>
                <a:rPr lang="de-AT" dirty="0"/>
                <a:t>Block der Befehle, die beim Aufruf des Programmteils ausgeführt werden, in geschwungenen Klammern</a:t>
              </a:r>
              <a:endParaRPr lang="de-DE" dirty="0"/>
            </a:p>
          </p:txBody>
        </p:sp>
        <p:cxnSp>
          <p:nvCxnSpPr>
            <p:cNvPr id="37" name="Gerade Verbindung mit Pfeil 36">
              <a:extLst>
                <a:ext uri="{FF2B5EF4-FFF2-40B4-BE49-F238E27FC236}">
                  <a16:creationId xmlns:a16="http://schemas.microsoft.com/office/drawing/2014/main" id="{47CF3349-7933-41C5-B177-1D6FFCD34E24}"/>
                </a:ext>
              </a:extLst>
            </p:cNvPr>
            <p:cNvCxnSpPr/>
            <p:nvPr/>
          </p:nvCxnSpPr>
          <p:spPr>
            <a:xfrm flipV="1">
              <a:off x="3122193" y="5074277"/>
              <a:ext cx="410578" cy="53243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grpSp>
        <p:nvGrpSpPr>
          <p:cNvPr id="43" name="Gruppieren 42">
            <a:extLst>
              <a:ext uri="{FF2B5EF4-FFF2-40B4-BE49-F238E27FC236}">
                <a16:creationId xmlns:a16="http://schemas.microsoft.com/office/drawing/2014/main" id="{341F2FC1-C43D-41CE-A764-29D034B41907}"/>
              </a:ext>
            </a:extLst>
          </p:cNvPr>
          <p:cNvGrpSpPr/>
          <p:nvPr/>
        </p:nvGrpSpPr>
        <p:grpSpPr>
          <a:xfrm>
            <a:off x="5116306" y="1696780"/>
            <a:ext cx="3514235" cy="616810"/>
            <a:chOff x="5116306" y="1696780"/>
            <a:chExt cx="3514235" cy="616810"/>
          </a:xfrm>
        </p:grpSpPr>
        <p:sp>
          <p:nvSpPr>
            <p:cNvPr id="39" name="Textfeld 38">
              <a:extLst>
                <a:ext uri="{FF2B5EF4-FFF2-40B4-BE49-F238E27FC236}">
                  <a16:creationId xmlns:a16="http://schemas.microsoft.com/office/drawing/2014/main" id="{E07A2F34-238F-4B23-A7FE-8EC9DFD0E99E}"/>
                </a:ext>
              </a:extLst>
            </p:cNvPr>
            <p:cNvSpPr txBox="1"/>
            <p:nvPr/>
          </p:nvSpPr>
          <p:spPr>
            <a:xfrm>
              <a:off x="5116306" y="1696780"/>
              <a:ext cx="3514235" cy="369332"/>
            </a:xfrm>
            <a:prstGeom prst="rect">
              <a:avLst/>
            </a:prstGeom>
            <a:noFill/>
          </p:spPr>
          <p:txBody>
            <a:bodyPr wrap="square" rtlCol="0">
              <a:spAutoFit/>
            </a:bodyPr>
            <a:lstStyle/>
            <a:p>
              <a:r>
                <a:rPr lang="de-AT" dirty="0">
                  <a:solidFill>
                    <a:schemeClr val="tx1">
                      <a:lumMod val="50000"/>
                      <a:lumOff val="50000"/>
                    </a:schemeClr>
                  </a:solidFill>
                </a:rPr>
                <a:t>…man sagt auch: </a:t>
              </a:r>
              <a:r>
                <a:rPr lang="de-AT" b="1" dirty="0">
                  <a:solidFill>
                    <a:schemeClr val="tx1">
                      <a:lumMod val="50000"/>
                      <a:lumOff val="50000"/>
                    </a:schemeClr>
                  </a:solidFill>
                </a:rPr>
                <a:t>PARAMETERLISTE</a:t>
              </a:r>
              <a:endParaRPr lang="de-DE" b="1" dirty="0">
                <a:solidFill>
                  <a:schemeClr val="tx1">
                    <a:lumMod val="50000"/>
                    <a:lumOff val="50000"/>
                  </a:schemeClr>
                </a:solidFill>
              </a:endParaRPr>
            </a:p>
          </p:txBody>
        </p:sp>
        <p:cxnSp>
          <p:nvCxnSpPr>
            <p:cNvPr id="41" name="Gerade Verbindung mit Pfeil 40">
              <a:extLst>
                <a:ext uri="{FF2B5EF4-FFF2-40B4-BE49-F238E27FC236}">
                  <a16:creationId xmlns:a16="http://schemas.microsoft.com/office/drawing/2014/main" id="{9C4FFE3F-0D92-4905-9AB6-22878BE38218}"/>
                </a:ext>
              </a:extLst>
            </p:cNvPr>
            <p:cNvCxnSpPr>
              <a:cxnSpLocks/>
            </p:cNvCxnSpPr>
            <p:nvPr/>
          </p:nvCxnSpPr>
          <p:spPr>
            <a:xfrm flipH="1">
              <a:off x="5800725" y="2071163"/>
              <a:ext cx="1214438" cy="242427"/>
            </a:xfrm>
            <a:prstGeom prst="straightConnector1">
              <a:avLst/>
            </a:prstGeom>
            <a:ln w="19050">
              <a:solidFill>
                <a:schemeClr val="bg2">
                  <a:lumMod val="75000"/>
                </a:schemeClr>
              </a:solidFill>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59326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66BEBFC8-ED3C-4544-B521-EFFFB1D65780}"/>
              </a:ext>
            </a:extLst>
          </p:cNvPr>
          <p:cNvSpPr txBox="1"/>
          <p:nvPr/>
        </p:nvSpPr>
        <p:spPr>
          <a:xfrm>
            <a:off x="263565" y="1236996"/>
            <a:ext cx="8708985" cy="369332"/>
          </a:xfrm>
          <a:prstGeom prst="rect">
            <a:avLst/>
          </a:prstGeom>
          <a:noFill/>
        </p:spPr>
        <p:txBody>
          <a:bodyPr wrap="square" rtlCol="0">
            <a:spAutoFit/>
          </a:bodyPr>
          <a:lstStyle/>
          <a:p>
            <a:r>
              <a:rPr lang="de-AT" dirty="0"/>
              <a:t>…selbst codierter Programmteil (= Befehl), der KEINE Daten benötigt (leere Parameterliste):</a:t>
            </a:r>
            <a:endParaRPr lang="de-DE" dirty="0"/>
          </a:p>
        </p:txBody>
      </p:sp>
      <p:pic>
        <p:nvPicPr>
          <p:cNvPr id="4" name="Grafik 3">
            <a:extLst>
              <a:ext uri="{FF2B5EF4-FFF2-40B4-BE49-F238E27FC236}">
                <a16:creationId xmlns:a16="http://schemas.microsoft.com/office/drawing/2014/main" id="{D0274432-AC6A-40FA-A5B1-A57BFED9FACD}"/>
              </a:ext>
            </a:extLst>
          </p:cNvPr>
          <p:cNvPicPr>
            <a:picLocks noChangeAspect="1"/>
          </p:cNvPicPr>
          <p:nvPr/>
        </p:nvPicPr>
        <p:blipFill>
          <a:blip r:embed="rId3"/>
          <a:stretch>
            <a:fillRect/>
          </a:stretch>
        </p:blipFill>
        <p:spPr>
          <a:xfrm>
            <a:off x="3762375" y="2890564"/>
            <a:ext cx="4048125" cy="2547938"/>
          </a:xfrm>
          <a:prstGeom prst="rect">
            <a:avLst/>
          </a:prstGeom>
        </p:spPr>
      </p:pic>
      <p:grpSp>
        <p:nvGrpSpPr>
          <p:cNvPr id="5" name="Gruppieren 4">
            <a:extLst>
              <a:ext uri="{FF2B5EF4-FFF2-40B4-BE49-F238E27FC236}">
                <a16:creationId xmlns:a16="http://schemas.microsoft.com/office/drawing/2014/main" id="{7144054B-9B1E-48C4-86B9-9659180FB989}"/>
              </a:ext>
            </a:extLst>
          </p:cNvPr>
          <p:cNvGrpSpPr/>
          <p:nvPr/>
        </p:nvGrpSpPr>
        <p:grpSpPr>
          <a:xfrm>
            <a:off x="1289132" y="2705899"/>
            <a:ext cx="2473243" cy="383354"/>
            <a:chOff x="312820" y="2959921"/>
            <a:chExt cx="2473243" cy="383354"/>
          </a:xfrm>
        </p:grpSpPr>
        <p:sp>
          <p:nvSpPr>
            <p:cNvPr id="6" name="Textfeld 5">
              <a:extLst>
                <a:ext uri="{FF2B5EF4-FFF2-40B4-BE49-F238E27FC236}">
                  <a16:creationId xmlns:a16="http://schemas.microsoft.com/office/drawing/2014/main" id="{43150743-8F32-4F73-9FC8-14680F8F8B1B}"/>
                </a:ext>
              </a:extLst>
            </p:cNvPr>
            <p:cNvSpPr txBox="1"/>
            <p:nvPr/>
          </p:nvSpPr>
          <p:spPr>
            <a:xfrm>
              <a:off x="312820" y="2959921"/>
              <a:ext cx="2157413" cy="369332"/>
            </a:xfrm>
            <a:prstGeom prst="rect">
              <a:avLst/>
            </a:prstGeom>
            <a:noFill/>
          </p:spPr>
          <p:txBody>
            <a:bodyPr wrap="square" rtlCol="0">
              <a:spAutoFit/>
            </a:bodyPr>
            <a:lstStyle/>
            <a:p>
              <a:r>
                <a:rPr lang="de-AT" dirty="0"/>
                <a:t>Schlüsselwort </a:t>
              </a:r>
              <a:r>
                <a:rPr lang="de-DE" sz="1800" b="1" dirty="0">
                  <a:solidFill>
                    <a:srgbClr val="00B0F0"/>
                  </a:solidFill>
                  <a:effectLst/>
                  <a:latin typeface="Courier New" panose="02070309020205020404" pitchFamily="49" charset="0"/>
                  <a:ea typeface="Calibri" panose="020F0502020204030204" pitchFamily="34" charset="0"/>
                </a:rPr>
                <a:t>void</a:t>
              </a:r>
              <a:endParaRPr lang="de-DE" dirty="0"/>
            </a:p>
          </p:txBody>
        </p:sp>
        <p:cxnSp>
          <p:nvCxnSpPr>
            <p:cNvPr id="7" name="Gerade Verbindung mit Pfeil 6">
              <a:extLst>
                <a:ext uri="{FF2B5EF4-FFF2-40B4-BE49-F238E27FC236}">
                  <a16:creationId xmlns:a16="http://schemas.microsoft.com/office/drawing/2014/main" id="{67D94C0F-EC5B-41B1-9020-DD037EDCD73A}"/>
                </a:ext>
              </a:extLst>
            </p:cNvPr>
            <p:cNvCxnSpPr>
              <a:cxnSpLocks/>
            </p:cNvCxnSpPr>
            <p:nvPr/>
          </p:nvCxnSpPr>
          <p:spPr>
            <a:xfrm>
              <a:off x="2350050" y="3159140"/>
              <a:ext cx="436013" cy="1841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uppieren 9">
            <a:extLst>
              <a:ext uri="{FF2B5EF4-FFF2-40B4-BE49-F238E27FC236}">
                <a16:creationId xmlns:a16="http://schemas.microsoft.com/office/drawing/2014/main" id="{CFA1CEB0-4F77-4608-8B5C-015A9F98CFFD}"/>
              </a:ext>
            </a:extLst>
          </p:cNvPr>
          <p:cNvGrpSpPr/>
          <p:nvPr/>
        </p:nvGrpSpPr>
        <p:grpSpPr>
          <a:xfrm>
            <a:off x="3446545" y="1786715"/>
            <a:ext cx="2549946" cy="1192037"/>
            <a:chOff x="2350050" y="1967103"/>
            <a:chExt cx="2549946" cy="1192037"/>
          </a:xfrm>
        </p:grpSpPr>
        <p:sp>
          <p:nvSpPr>
            <p:cNvPr id="8" name="Textfeld 7">
              <a:extLst>
                <a:ext uri="{FF2B5EF4-FFF2-40B4-BE49-F238E27FC236}">
                  <a16:creationId xmlns:a16="http://schemas.microsoft.com/office/drawing/2014/main" id="{3B0D5D86-B697-41E9-AC79-DA39364E4982}"/>
                </a:ext>
              </a:extLst>
            </p:cNvPr>
            <p:cNvSpPr txBox="1"/>
            <p:nvPr/>
          </p:nvSpPr>
          <p:spPr>
            <a:xfrm>
              <a:off x="2350050" y="1967103"/>
              <a:ext cx="2549946" cy="646331"/>
            </a:xfrm>
            <a:prstGeom prst="rect">
              <a:avLst/>
            </a:prstGeom>
            <a:noFill/>
          </p:spPr>
          <p:txBody>
            <a:bodyPr wrap="square" rtlCol="0">
              <a:spAutoFit/>
            </a:bodyPr>
            <a:lstStyle/>
            <a:p>
              <a:r>
                <a:rPr lang="de-AT" b="1" dirty="0"/>
                <a:t>Name</a:t>
              </a:r>
              <a:r>
                <a:rPr lang="de-AT" dirty="0"/>
                <a:t> des Programmteils (hier: </a:t>
              </a:r>
              <a:r>
                <a:rPr lang="de-AT" sz="1800" b="1" dirty="0">
                  <a:effectLst/>
                  <a:latin typeface="Courier New" panose="02070309020205020404" pitchFamily="49" charset="0"/>
                  <a:ea typeface="SimSun" panose="02010600030101010101" pitchFamily="2" charset="-122"/>
                </a:rPr>
                <a:t>ledEinAus</a:t>
              </a:r>
              <a:r>
                <a:rPr lang="de-AT" sz="1800" b="1" dirty="0">
                  <a:solidFill>
                    <a:srgbClr val="538135"/>
                  </a:solidFill>
                  <a:effectLst/>
                  <a:latin typeface="Courier New" panose="02070309020205020404" pitchFamily="49" charset="0"/>
                  <a:ea typeface="SimSun" panose="02010600030101010101" pitchFamily="2" charset="-122"/>
                </a:rPr>
                <a:t>)</a:t>
              </a:r>
              <a:r>
                <a:rPr lang="de-AT" dirty="0"/>
                <a:t> </a:t>
              </a:r>
              <a:endParaRPr lang="de-DE" dirty="0"/>
            </a:p>
          </p:txBody>
        </p:sp>
        <p:cxnSp>
          <p:nvCxnSpPr>
            <p:cNvPr id="9" name="Gerade Verbindung mit Pfeil 8">
              <a:extLst>
                <a:ext uri="{FF2B5EF4-FFF2-40B4-BE49-F238E27FC236}">
                  <a16:creationId xmlns:a16="http://schemas.microsoft.com/office/drawing/2014/main" id="{C9F59654-1DF6-40F3-836C-8E5B3E748006}"/>
                </a:ext>
              </a:extLst>
            </p:cNvPr>
            <p:cNvCxnSpPr/>
            <p:nvPr/>
          </p:nvCxnSpPr>
          <p:spPr>
            <a:xfrm>
              <a:off x="3122193" y="2613434"/>
              <a:ext cx="821157" cy="54570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1" name="Textfeld 10">
            <a:extLst>
              <a:ext uri="{FF2B5EF4-FFF2-40B4-BE49-F238E27FC236}">
                <a16:creationId xmlns:a16="http://schemas.microsoft.com/office/drawing/2014/main" id="{15DE76DA-689C-4B7A-B865-815688005B88}"/>
              </a:ext>
            </a:extLst>
          </p:cNvPr>
          <p:cNvSpPr txBox="1"/>
          <p:nvPr/>
        </p:nvSpPr>
        <p:spPr>
          <a:xfrm>
            <a:off x="5996491" y="2384807"/>
            <a:ext cx="2398174" cy="369332"/>
          </a:xfrm>
          <a:prstGeom prst="rect">
            <a:avLst/>
          </a:prstGeom>
          <a:noFill/>
        </p:spPr>
        <p:txBody>
          <a:bodyPr wrap="square" rtlCol="0">
            <a:spAutoFit/>
          </a:bodyPr>
          <a:lstStyle/>
          <a:p>
            <a:r>
              <a:rPr lang="de-AT" dirty="0"/>
              <a:t>leere </a:t>
            </a:r>
            <a:r>
              <a:rPr lang="de-AT" b="1" dirty="0"/>
              <a:t>Parameterliste</a:t>
            </a:r>
            <a:endParaRPr lang="de-DE" b="1" dirty="0"/>
          </a:p>
        </p:txBody>
      </p:sp>
      <p:sp>
        <p:nvSpPr>
          <p:cNvPr id="12" name="Ellipse 11">
            <a:extLst>
              <a:ext uri="{FF2B5EF4-FFF2-40B4-BE49-F238E27FC236}">
                <a16:creationId xmlns:a16="http://schemas.microsoft.com/office/drawing/2014/main" id="{EA133F0D-0E04-4E57-8B41-80E61456761D}"/>
              </a:ext>
            </a:extLst>
          </p:cNvPr>
          <p:cNvSpPr/>
          <p:nvPr/>
        </p:nvSpPr>
        <p:spPr>
          <a:xfrm>
            <a:off x="6207779" y="2997185"/>
            <a:ext cx="369873" cy="369873"/>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1DF9706A-4A32-4841-9900-4BE0E016963E}"/>
              </a:ext>
            </a:extLst>
          </p:cNvPr>
          <p:cNvCxnSpPr>
            <a:cxnSpLocks/>
          </p:cNvCxnSpPr>
          <p:nvPr/>
        </p:nvCxnSpPr>
        <p:spPr>
          <a:xfrm flipH="1">
            <a:off x="6516859" y="2733560"/>
            <a:ext cx="571500" cy="2636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D3512190-9EC4-4B76-9034-229E2A9A93D5}"/>
              </a:ext>
            </a:extLst>
          </p:cNvPr>
          <p:cNvSpPr txBox="1"/>
          <p:nvPr/>
        </p:nvSpPr>
        <p:spPr>
          <a:xfrm>
            <a:off x="2191250" y="5508322"/>
            <a:ext cx="5618747" cy="646331"/>
          </a:xfrm>
          <a:prstGeom prst="rect">
            <a:avLst/>
          </a:prstGeom>
          <a:noFill/>
        </p:spPr>
        <p:txBody>
          <a:bodyPr wrap="square" rtlCol="0">
            <a:spAutoFit/>
          </a:bodyPr>
          <a:lstStyle/>
          <a:p>
            <a:r>
              <a:rPr lang="de-AT" dirty="0"/>
              <a:t>Block der Befehle, die beim Aufruf des Programmteils ausgeführt werden, in geschwungenen Klammern</a:t>
            </a:r>
            <a:endParaRPr lang="de-DE" dirty="0"/>
          </a:p>
        </p:txBody>
      </p:sp>
      <p:cxnSp>
        <p:nvCxnSpPr>
          <p:cNvPr id="15" name="Gerade Verbindung mit Pfeil 14">
            <a:extLst>
              <a:ext uri="{FF2B5EF4-FFF2-40B4-BE49-F238E27FC236}">
                <a16:creationId xmlns:a16="http://schemas.microsoft.com/office/drawing/2014/main" id="{1A36530F-9F5B-4382-900A-F8C2B2F72FBA}"/>
              </a:ext>
            </a:extLst>
          </p:cNvPr>
          <p:cNvCxnSpPr>
            <a:cxnSpLocks/>
          </p:cNvCxnSpPr>
          <p:nvPr/>
        </p:nvCxnSpPr>
        <p:spPr>
          <a:xfrm flipV="1">
            <a:off x="3079330" y="4843463"/>
            <a:ext cx="683045" cy="76325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28" name="Gruppieren 27">
            <a:extLst>
              <a:ext uri="{FF2B5EF4-FFF2-40B4-BE49-F238E27FC236}">
                <a16:creationId xmlns:a16="http://schemas.microsoft.com/office/drawing/2014/main" id="{87BA997C-F78F-4F23-AAFB-1A27297B5B10}"/>
              </a:ext>
            </a:extLst>
          </p:cNvPr>
          <p:cNvGrpSpPr/>
          <p:nvPr/>
        </p:nvGrpSpPr>
        <p:grpSpPr>
          <a:xfrm>
            <a:off x="3762375" y="2978752"/>
            <a:ext cx="4047622" cy="2459750"/>
            <a:chOff x="3762375" y="2978752"/>
            <a:chExt cx="4047622" cy="2459750"/>
          </a:xfrm>
        </p:grpSpPr>
        <p:cxnSp>
          <p:nvCxnSpPr>
            <p:cNvPr id="17" name="Gerader Verbinder 16">
              <a:extLst>
                <a:ext uri="{FF2B5EF4-FFF2-40B4-BE49-F238E27FC236}">
                  <a16:creationId xmlns:a16="http://schemas.microsoft.com/office/drawing/2014/main" id="{20928CAA-F716-4707-B144-978E833FC17F}"/>
                </a:ext>
              </a:extLst>
            </p:cNvPr>
            <p:cNvCxnSpPr/>
            <p:nvPr/>
          </p:nvCxnSpPr>
          <p:spPr>
            <a:xfrm flipV="1">
              <a:off x="3762375" y="3429000"/>
              <a:ext cx="0" cy="2009502"/>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19" name="Gerader Verbinder 18">
              <a:extLst>
                <a:ext uri="{FF2B5EF4-FFF2-40B4-BE49-F238E27FC236}">
                  <a16:creationId xmlns:a16="http://schemas.microsoft.com/office/drawing/2014/main" id="{5DE9CFCE-BCBA-4B3A-995A-15291B49D51C}"/>
                </a:ext>
              </a:extLst>
            </p:cNvPr>
            <p:cNvCxnSpPr/>
            <p:nvPr/>
          </p:nvCxnSpPr>
          <p:spPr>
            <a:xfrm>
              <a:off x="3762375" y="3429000"/>
              <a:ext cx="2815277" cy="0"/>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21" name="Gerader Verbinder 20">
              <a:extLst>
                <a:ext uri="{FF2B5EF4-FFF2-40B4-BE49-F238E27FC236}">
                  <a16:creationId xmlns:a16="http://schemas.microsoft.com/office/drawing/2014/main" id="{FFD2B9D5-0CCA-484C-959E-2C8A87E25FC8}"/>
                </a:ext>
              </a:extLst>
            </p:cNvPr>
            <p:cNvCxnSpPr/>
            <p:nvPr/>
          </p:nvCxnSpPr>
          <p:spPr>
            <a:xfrm>
              <a:off x="3762375" y="5438502"/>
              <a:ext cx="4047622" cy="0"/>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23" name="Gerader Verbinder 22">
              <a:extLst>
                <a:ext uri="{FF2B5EF4-FFF2-40B4-BE49-F238E27FC236}">
                  <a16:creationId xmlns:a16="http://schemas.microsoft.com/office/drawing/2014/main" id="{6C5A3725-24F5-49FB-A279-BB509F7BF9DF}"/>
                </a:ext>
              </a:extLst>
            </p:cNvPr>
            <p:cNvCxnSpPr/>
            <p:nvPr/>
          </p:nvCxnSpPr>
          <p:spPr>
            <a:xfrm flipV="1">
              <a:off x="7809997" y="2997185"/>
              <a:ext cx="0" cy="2441317"/>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25" name="Gerader Verbinder 24">
              <a:extLst>
                <a:ext uri="{FF2B5EF4-FFF2-40B4-BE49-F238E27FC236}">
                  <a16:creationId xmlns:a16="http://schemas.microsoft.com/office/drawing/2014/main" id="{801D9B69-6994-48E1-AD84-D980D5800FE2}"/>
                </a:ext>
              </a:extLst>
            </p:cNvPr>
            <p:cNvCxnSpPr/>
            <p:nvPr/>
          </p:nvCxnSpPr>
          <p:spPr>
            <a:xfrm flipV="1">
              <a:off x="6577652" y="2997185"/>
              <a:ext cx="0" cy="431815"/>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27" name="Gerader Verbinder 26">
              <a:extLst>
                <a:ext uri="{FF2B5EF4-FFF2-40B4-BE49-F238E27FC236}">
                  <a16:creationId xmlns:a16="http://schemas.microsoft.com/office/drawing/2014/main" id="{7C2E6FB5-5E45-401E-B410-93CB43924292}"/>
                </a:ext>
              </a:extLst>
            </p:cNvPr>
            <p:cNvCxnSpPr/>
            <p:nvPr/>
          </p:nvCxnSpPr>
          <p:spPr>
            <a:xfrm>
              <a:off x="6577652" y="2978752"/>
              <a:ext cx="1232345" cy="18433"/>
            </a:xfrm>
            <a:prstGeom prst="line">
              <a:avLst/>
            </a:prstGeom>
            <a:ln w="19050">
              <a:prstDash val="sysDot"/>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40560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DFE0212B-A540-45EF-B865-983AACC998E4}"/>
              </a:ext>
            </a:extLst>
          </p:cNvPr>
          <p:cNvPicPr>
            <a:picLocks noChangeAspect="1"/>
          </p:cNvPicPr>
          <p:nvPr/>
        </p:nvPicPr>
        <p:blipFill>
          <a:blip r:embed="rId3"/>
          <a:stretch>
            <a:fillRect/>
          </a:stretch>
        </p:blipFill>
        <p:spPr>
          <a:xfrm>
            <a:off x="3729036" y="2681286"/>
            <a:ext cx="2643188" cy="2166938"/>
          </a:xfrm>
          <a:prstGeom prst="rect">
            <a:avLst/>
          </a:prstGeom>
        </p:spPr>
      </p:pic>
      <p:sp>
        <p:nvSpPr>
          <p:cNvPr id="4" name="Textfeld 3">
            <a:extLst>
              <a:ext uri="{FF2B5EF4-FFF2-40B4-BE49-F238E27FC236}">
                <a16:creationId xmlns:a16="http://schemas.microsoft.com/office/drawing/2014/main" id="{BE3231F7-B043-4907-9F8A-7EBC3089C799}"/>
              </a:ext>
            </a:extLst>
          </p:cNvPr>
          <p:cNvSpPr txBox="1"/>
          <p:nvPr/>
        </p:nvSpPr>
        <p:spPr>
          <a:xfrm>
            <a:off x="263565" y="1236996"/>
            <a:ext cx="8708985" cy="646331"/>
          </a:xfrm>
          <a:prstGeom prst="rect">
            <a:avLst/>
          </a:prstGeom>
          <a:noFill/>
        </p:spPr>
        <p:txBody>
          <a:bodyPr wrap="square" rtlCol="0">
            <a:spAutoFit/>
          </a:bodyPr>
          <a:lstStyle/>
          <a:p>
            <a:r>
              <a:rPr lang="de-AT" dirty="0"/>
              <a:t>…Aufruf eines selbst codierten Programmteils (= Befehls) mit leerer Parameterliste</a:t>
            </a:r>
          </a:p>
          <a:p>
            <a:r>
              <a:rPr lang="de-AT" dirty="0"/>
              <a:t>   (hier im Programmteil namens </a:t>
            </a:r>
            <a:r>
              <a:rPr lang="de-AT" sz="1800" b="1" dirty="0">
                <a:solidFill>
                  <a:srgbClr val="538135"/>
                </a:solidFill>
                <a:effectLst/>
                <a:latin typeface="Courier New" panose="02070309020205020404" pitchFamily="49" charset="0"/>
                <a:ea typeface="SimSun" panose="02010600030101010101" pitchFamily="2" charset="-122"/>
              </a:rPr>
              <a:t>loop</a:t>
            </a:r>
            <a:r>
              <a:rPr lang="de-AT" dirty="0"/>
              <a:t>):</a:t>
            </a:r>
            <a:endParaRPr lang="de-DE" dirty="0"/>
          </a:p>
        </p:txBody>
      </p:sp>
      <p:grpSp>
        <p:nvGrpSpPr>
          <p:cNvPr id="5" name="Gruppieren 4">
            <a:extLst>
              <a:ext uri="{FF2B5EF4-FFF2-40B4-BE49-F238E27FC236}">
                <a16:creationId xmlns:a16="http://schemas.microsoft.com/office/drawing/2014/main" id="{77C3E72E-87A0-4B2B-999A-EB08B2ABCEAD}"/>
              </a:ext>
            </a:extLst>
          </p:cNvPr>
          <p:cNvGrpSpPr/>
          <p:nvPr/>
        </p:nvGrpSpPr>
        <p:grpSpPr>
          <a:xfrm>
            <a:off x="831933" y="2644551"/>
            <a:ext cx="3139992" cy="1120204"/>
            <a:chOff x="2350050" y="1967103"/>
            <a:chExt cx="3139992" cy="1120204"/>
          </a:xfrm>
        </p:grpSpPr>
        <p:sp>
          <p:nvSpPr>
            <p:cNvPr id="6" name="Textfeld 5">
              <a:extLst>
                <a:ext uri="{FF2B5EF4-FFF2-40B4-BE49-F238E27FC236}">
                  <a16:creationId xmlns:a16="http://schemas.microsoft.com/office/drawing/2014/main" id="{E62EA5C0-CD40-462D-BA0E-689FCEAA5134}"/>
                </a:ext>
              </a:extLst>
            </p:cNvPr>
            <p:cNvSpPr txBox="1"/>
            <p:nvPr/>
          </p:nvSpPr>
          <p:spPr>
            <a:xfrm>
              <a:off x="2350050" y="1967103"/>
              <a:ext cx="2549946" cy="646331"/>
            </a:xfrm>
            <a:prstGeom prst="rect">
              <a:avLst/>
            </a:prstGeom>
            <a:noFill/>
          </p:spPr>
          <p:txBody>
            <a:bodyPr wrap="square" rtlCol="0">
              <a:spAutoFit/>
            </a:bodyPr>
            <a:lstStyle/>
            <a:p>
              <a:r>
                <a:rPr lang="de-AT" b="1" dirty="0"/>
                <a:t>Name</a:t>
              </a:r>
              <a:r>
                <a:rPr lang="de-AT" dirty="0"/>
                <a:t> des Programmteils (hier: </a:t>
              </a:r>
              <a:r>
                <a:rPr lang="de-AT" sz="1800" b="1" dirty="0">
                  <a:effectLst/>
                  <a:latin typeface="Courier New" panose="02070309020205020404" pitchFamily="49" charset="0"/>
                  <a:ea typeface="SimSun" panose="02010600030101010101" pitchFamily="2" charset="-122"/>
                </a:rPr>
                <a:t>ledEinAus</a:t>
              </a:r>
              <a:r>
                <a:rPr lang="de-AT" sz="1800" b="1" dirty="0">
                  <a:solidFill>
                    <a:srgbClr val="538135"/>
                  </a:solidFill>
                  <a:effectLst/>
                  <a:latin typeface="Courier New" panose="02070309020205020404" pitchFamily="49" charset="0"/>
                  <a:ea typeface="SimSun" panose="02010600030101010101" pitchFamily="2" charset="-122"/>
                </a:rPr>
                <a:t>)</a:t>
              </a:r>
              <a:r>
                <a:rPr lang="de-AT" dirty="0"/>
                <a:t> </a:t>
              </a:r>
              <a:endParaRPr lang="de-DE" dirty="0"/>
            </a:p>
          </p:txBody>
        </p:sp>
        <p:cxnSp>
          <p:nvCxnSpPr>
            <p:cNvPr id="7" name="Gerade Verbindung mit Pfeil 6">
              <a:extLst>
                <a:ext uri="{FF2B5EF4-FFF2-40B4-BE49-F238E27FC236}">
                  <a16:creationId xmlns:a16="http://schemas.microsoft.com/office/drawing/2014/main" id="{4E47AD85-57EC-453A-A80C-8C8BD10510BA}"/>
                </a:ext>
              </a:extLst>
            </p:cNvPr>
            <p:cNvCxnSpPr>
              <a:cxnSpLocks/>
            </p:cNvCxnSpPr>
            <p:nvPr/>
          </p:nvCxnSpPr>
          <p:spPr>
            <a:xfrm>
              <a:off x="4404192" y="2451515"/>
              <a:ext cx="1085850" cy="63579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Textfeld 9">
            <a:extLst>
              <a:ext uri="{FF2B5EF4-FFF2-40B4-BE49-F238E27FC236}">
                <a16:creationId xmlns:a16="http://schemas.microsoft.com/office/drawing/2014/main" id="{C0F62207-7342-426F-B411-8D0D0FF42DFF}"/>
              </a:ext>
            </a:extLst>
          </p:cNvPr>
          <p:cNvSpPr txBox="1"/>
          <p:nvPr/>
        </p:nvSpPr>
        <p:spPr>
          <a:xfrm>
            <a:off x="3729036" y="5085842"/>
            <a:ext cx="3028951" cy="646331"/>
          </a:xfrm>
          <a:prstGeom prst="rect">
            <a:avLst/>
          </a:prstGeom>
          <a:noFill/>
        </p:spPr>
        <p:txBody>
          <a:bodyPr wrap="square" rtlCol="0">
            <a:spAutoFit/>
          </a:bodyPr>
          <a:lstStyle/>
          <a:p>
            <a:r>
              <a:rPr lang="de-AT" b="1" dirty="0"/>
              <a:t>leere Parameterliste </a:t>
            </a:r>
            <a:r>
              <a:rPr lang="de-AT" dirty="0"/>
              <a:t> , d.h. ein leeres Paar runder Klammern</a:t>
            </a:r>
            <a:endParaRPr lang="de-DE" dirty="0"/>
          </a:p>
        </p:txBody>
      </p:sp>
      <p:cxnSp>
        <p:nvCxnSpPr>
          <p:cNvPr id="12" name="Gerade Verbindung mit Pfeil 11">
            <a:extLst>
              <a:ext uri="{FF2B5EF4-FFF2-40B4-BE49-F238E27FC236}">
                <a16:creationId xmlns:a16="http://schemas.microsoft.com/office/drawing/2014/main" id="{D454B17F-EE13-4AA4-A5DB-6A215823A6FF}"/>
              </a:ext>
            </a:extLst>
          </p:cNvPr>
          <p:cNvCxnSpPr>
            <a:cxnSpLocks/>
            <a:endCxn id="13" idx="3"/>
          </p:cNvCxnSpPr>
          <p:nvPr/>
        </p:nvCxnSpPr>
        <p:spPr>
          <a:xfrm flipV="1">
            <a:off x="4618057" y="3898678"/>
            <a:ext cx="1072389" cy="127339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Ellipse 12">
            <a:extLst>
              <a:ext uri="{FF2B5EF4-FFF2-40B4-BE49-F238E27FC236}">
                <a16:creationId xmlns:a16="http://schemas.microsoft.com/office/drawing/2014/main" id="{34E7BB4D-DC83-4808-BC0E-D6CBFCE07058}"/>
              </a:ext>
            </a:extLst>
          </p:cNvPr>
          <p:cNvSpPr/>
          <p:nvPr/>
        </p:nvSpPr>
        <p:spPr>
          <a:xfrm>
            <a:off x="5636279" y="3582972"/>
            <a:ext cx="369873" cy="369873"/>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1C57CD2B-6F27-4A0B-97C4-682BE0A24AA7}"/>
              </a:ext>
            </a:extLst>
          </p:cNvPr>
          <p:cNvSpPr txBox="1"/>
          <p:nvPr/>
        </p:nvSpPr>
        <p:spPr>
          <a:xfrm>
            <a:off x="5943599" y="2034955"/>
            <a:ext cx="3028951" cy="646331"/>
          </a:xfrm>
          <a:prstGeom prst="rect">
            <a:avLst/>
          </a:prstGeom>
          <a:noFill/>
        </p:spPr>
        <p:txBody>
          <a:bodyPr wrap="square" rtlCol="0">
            <a:spAutoFit/>
          </a:bodyPr>
          <a:lstStyle/>
          <a:p>
            <a:r>
              <a:rPr lang="de-AT" b="1" dirty="0"/>
              <a:t>Strichpunkt </a:t>
            </a:r>
            <a:r>
              <a:rPr lang="de-AT" dirty="0"/>
              <a:t>(wie am Ende jeder anderen Befehlszeile)</a:t>
            </a:r>
            <a:endParaRPr lang="de-DE" dirty="0"/>
          </a:p>
        </p:txBody>
      </p:sp>
      <p:cxnSp>
        <p:nvCxnSpPr>
          <p:cNvPr id="16" name="Gerade Verbindung mit Pfeil 15">
            <a:extLst>
              <a:ext uri="{FF2B5EF4-FFF2-40B4-BE49-F238E27FC236}">
                <a16:creationId xmlns:a16="http://schemas.microsoft.com/office/drawing/2014/main" id="{8F708FB8-2272-45AF-B0E0-CD6DEEFE875D}"/>
              </a:ext>
            </a:extLst>
          </p:cNvPr>
          <p:cNvCxnSpPr>
            <a:cxnSpLocks/>
          </p:cNvCxnSpPr>
          <p:nvPr/>
        </p:nvCxnSpPr>
        <p:spPr>
          <a:xfrm flipH="1">
            <a:off x="6186488" y="2644551"/>
            <a:ext cx="900113" cy="112020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783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F38AFA58-930D-4E7F-BEC3-AC43A39A07A9}"/>
              </a:ext>
            </a:extLst>
          </p:cNvPr>
          <p:cNvPicPr>
            <a:picLocks noChangeAspect="1"/>
          </p:cNvPicPr>
          <p:nvPr/>
        </p:nvPicPr>
        <p:blipFill>
          <a:blip r:embed="rId3"/>
          <a:stretch>
            <a:fillRect/>
          </a:stretch>
        </p:blipFill>
        <p:spPr>
          <a:xfrm>
            <a:off x="2662237" y="3019425"/>
            <a:ext cx="5219700" cy="2095500"/>
          </a:xfrm>
          <a:prstGeom prst="rect">
            <a:avLst/>
          </a:prstGeom>
        </p:spPr>
      </p:pic>
      <p:sp>
        <p:nvSpPr>
          <p:cNvPr id="4" name="Textfeld 3">
            <a:extLst>
              <a:ext uri="{FF2B5EF4-FFF2-40B4-BE49-F238E27FC236}">
                <a16:creationId xmlns:a16="http://schemas.microsoft.com/office/drawing/2014/main" id="{D016BCB0-C438-4821-8F18-F6F05EC0EC62}"/>
              </a:ext>
            </a:extLst>
          </p:cNvPr>
          <p:cNvSpPr txBox="1"/>
          <p:nvPr/>
        </p:nvSpPr>
        <p:spPr>
          <a:xfrm>
            <a:off x="263565" y="1236996"/>
            <a:ext cx="8708985" cy="369332"/>
          </a:xfrm>
          <a:prstGeom prst="rect">
            <a:avLst/>
          </a:prstGeom>
          <a:noFill/>
        </p:spPr>
        <p:txBody>
          <a:bodyPr wrap="square" rtlCol="0">
            <a:spAutoFit/>
          </a:bodyPr>
          <a:lstStyle/>
          <a:p>
            <a:r>
              <a:rPr lang="de-AT" dirty="0"/>
              <a:t>…selbst codierter Programmteil (= Befehl), der Daten benötigt (nicht-leere Parameterliste):</a:t>
            </a:r>
            <a:endParaRPr lang="de-DE" dirty="0"/>
          </a:p>
        </p:txBody>
      </p:sp>
      <p:grpSp>
        <p:nvGrpSpPr>
          <p:cNvPr id="5" name="Gruppieren 4">
            <a:extLst>
              <a:ext uri="{FF2B5EF4-FFF2-40B4-BE49-F238E27FC236}">
                <a16:creationId xmlns:a16="http://schemas.microsoft.com/office/drawing/2014/main" id="{42D23901-2FB4-40B0-9790-77F781E79F3F}"/>
              </a:ext>
            </a:extLst>
          </p:cNvPr>
          <p:cNvGrpSpPr/>
          <p:nvPr/>
        </p:nvGrpSpPr>
        <p:grpSpPr>
          <a:xfrm>
            <a:off x="2022054" y="1970263"/>
            <a:ext cx="2549946" cy="1192037"/>
            <a:chOff x="2350050" y="1967103"/>
            <a:chExt cx="2549946" cy="1192037"/>
          </a:xfrm>
        </p:grpSpPr>
        <p:sp>
          <p:nvSpPr>
            <p:cNvPr id="6" name="Textfeld 5">
              <a:extLst>
                <a:ext uri="{FF2B5EF4-FFF2-40B4-BE49-F238E27FC236}">
                  <a16:creationId xmlns:a16="http://schemas.microsoft.com/office/drawing/2014/main" id="{28B6993A-0B1A-408D-B312-D038D2870D2A}"/>
                </a:ext>
              </a:extLst>
            </p:cNvPr>
            <p:cNvSpPr txBox="1"/>
            <p:nvPr/>
          </p:nvSpPr>
          <p:spPr>
            <a:xfrm>
              <a:off x="2350050" y="1967103"/>
              <a:ext cx="2549946" cy="646331"/>
            </a:xfrm>
            <a:prstGeom prst="rect">
              <a:avLst/>
            </a:prstGeom>
            <a:noFill/>
          </p:spPr>
          <p:txBody>
            <a:bodyPr wrap="square" rtlCol="0">
              <a:spAutoFit/>
            </a:bodyPr>
            <a:lstStyle/>
            <a:p>
              <a:r>
                <a:rPr lang="de-AT" b="1" dirty="0"/>
                <a:t>Name</a:t>
              </a:r>
              <a:r>
                <a:rPr lang="de-AT" dirty="0"/>
                <a:t> des Programmteils (hier: </a:t>
              </a:r>
              <a:r>
                <a:rPr lang="de-AT" sz="1800" b="1" dirty="0">
                  <a:effectLst/>
                  <a:latin typeface="Courier New" panose="02070309020205020404" pitchFamily="49" charset="0"/>
                  <a:ea typeface="SimSun" panose="02010600030101010101" pitchFamily="2" charset="-122"/>
                </a:rPr>
                <a:t>ledEinAus</a:t>
              </a:r>
              <a:r>
                <a:rPr lang="de-AT" sz="1800" b="1" dirty="0">
                  <a:solidFill>
                    <a:srgbClr val="538135"/>
                  </a:solidFill>
                  <a:effectLst/>
                  <a:latin typeface="Courier New" panose="02070309020205020404" pitchFamily="49" charset="0"/>
                  <a:ea typeface="SimSun" panose="02010600030101010101" pitchFamily="2" charset="-122"/>
                </a:rPr>
                <a:t>)</a:t>
              </a:r>
              <a:r>
                <a:rPr lang="de-AT" dirty="0"/>
                <a:t> </a:t>
              </a:r>
              <a:endParaRPr lang="de-DE" dirty="0"/>
            </a:p>
          </p:txBody>
        </p:sp>
        <p:cxnSp>
          <p:nvCxnSpPr>
            <p:cNvPr id="7" name="Gerade Verbindung mit Pfeil 6">
              <a:extLst>
                <a:ext uri="{FF2B5EF4-FFF2-40B4-BE49-F238E27FC236}">
                  <a16:creationId xmlns:a16="http://schemas.microsoft.com/office/drawing/2014/main" id="{2105F7DC-B0D5-4404-80E1-3547EE5F4FB0}"/>
                </a:ext>
              </a:extLst>
            </p:cNvPr>
            <p:cNvCxnSpPr/>
            <p:nvPr/>
          </p:nvCxnSpPr>
          <p:spPr>
            <a:xfrm>
              <a:off x="3122193" y="2613434"/>
              <a:ext cx="821157" cy="54570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 name="Gruppieren 7">
            <a:extLst>
              <a:ext uri="{FF2B5EF4-FFF2-40B4-BE49-F238E27FC236}">
                <a16:creationId xmlns:a16="http://schemas.microsoft.com/office/drawing/2014/main" id="{1A14621D-2FD2-4007-84CF-5733F6E108BC}"/>
              </a:ext>
            </a:extLst>
          </p:cNvPr>
          <p:cNvGrpSpPr/>
          <p:nvPr/>
        </p:nvGrpSpPr>
        <p:grpSpPr>
          <a:xfrm>
            <a:off x="250907" y="2827748"/>
            <a:ext cx="2473243" cy="383354"/>
            <a:chOff x="312820" y="2959921"/>
            <a:chExt cx="2473243" cy="383354"/>
          </a:xfrm>
        </p:grpSpPr>
        <p:sp>
          <p:nvSpPr>
            <p:cNvPr id="9" name="Textfeld 8">
              <a:extLst>
                <a:ext uri="{FF2B5EF4-FFF2-40B4-BE49-F238E27FC236}">
                  <a16:creationId xmlns:a16="http://schemas.microsoft.com/office/drawing/2014/main" id="{AACEB84E-7176-4CB8-A542-0A7054F9676F}"/>
                </a:ext>
              </a:extLst>
            </p:cNvPr>
            <p:cNvSpPr txBox="1"/>
            <p:nvPr/>
          </p:nvSpPr>
          <p:spPr>
            <a:xfrm>
              <a:off x="312820" y="2959921"/>
              <a:ext cx="2157413" cy="369332"/>
            </a:xfrm>
            <a:prstGeom prst="rect">
              <a:avLst/>
            </a:prstGeom>
            <a:noFill/>
          </p:spPr>
          <p:txBody>
            <a:bodyPr wrap="square" rtlCol="0">
              <a:spAutoFit/>
            </a:bodyPr>
            <a:lstStyle/>
            <a:p>
              <a:r>
                <a:rPr lang="de-AT" dirty="0"/>
                <a:t>Schlüsselwort </a:t>
              </a:r>
              <a:r>
                <a:rPr lang="de-DE" sz="1800" b="1" dirty="0">
                  <a:solidFill>
                    <a:srgbClr val="00B0F0"/>
                  </a:solidFill>
                  <a:effectLst/>
                  <a:latin typeface="Courier New" panose="02070309020205020404" pitchFamily="49" charset="0"/>
                  <a:ea typeface="Calibri" panose="020F0502020204030204" pitchFamily="34" charset="0"/>
                </a:rPr>
                <a:t>void</a:t>
              </a:r>
              <a:endParaRPr lang="de-DE" dirty="0"/>
            </a:p>
          </p:txBody>
        </p:sp>
        <p:cxnSp>
          <p:nvCxnSpPr>
            <p:cNvPr id="10" name="Gerade Verbindung mit Pfeil 9">
              <a:extLst>
                <a:ext uri="{FF2B5EF4-FFF2-40B4-BE49-F238E27FC236}">
                  <a16:creationId xmlns:a16="http://schemas.microsoft.com/office/drawing/2014/main" id="{4EB86016-784B-4828-87DF-D9012E3E21E1}"/>
                </a:ext>
              </a:extLst>
            </p:cNvPr>
            <p:cNvCxnSpPr>
              <a:cxnSpLocks/>
            </p:cNvCxnSpPr>
            <p:nvPr/>
          </p:nvCxnSpPr>
          <p:spPr>
            <a:xfrm>
              <a:off x="2350050" y="3159140"/>
              <a:ext cx="436013" cy="1841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1" name="Ellipse 10">
            <a:extLst>
              <a:ext uri="{FF2B5EF4-FFF2-40B4-BE49-F238E27FC236}">
                <a16:creationId xmlns:a16="http://schemas.microsoft.com/office/drawing/2014/main" id="{66D951F5-B944-46E9-896B-39D7098E54E4}"/>
              </a:ext>
            </a:extLst>
          </p:cNvPr>
          <p:cNvSpPr/>
          <p:nvPr/>
        </p:nvSpPr>
        <p:spPr>
          <a:xfrm>
            <a:off x="4636154" y="3000376"/>
            <a:ext cx="3064809" cy="485774"/>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r Verbinder 12">
            <a:extLst>
              <a:ext uri="{FF2B5EF4-FFF2-40B4-BE49-F238E27FC236}">
                <a16:creationId xmlns:a16="http://schemas.microsoft.com/office/drawing/2014/main" id="{F8C6B610-1089-4D4E-B6DC-A225782A1808}"/>
              </a:ext>
            </a:extLst>
          </p:cNvPr>
          <p:cNvCxnSpPr/>
          <p:nvPr/>
        </p:nvCxnSpPr>
        <p:spPr>
          <a:xfrm flipV="1">
            <a:off x="2662237" y="3486150"/>
            <a:ext cx="0" cy="162877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29AD5BCD-5D85-4380-9232-6D372BF6F791}"/>
              </a:ext>
            </a:extLst>
          </p:cNvPr>
          <p:cNvCxnSpPr>
            <a:cxnSpLocks/>
          </p:cNvCxnSpPr>
          <p:nvPr/>
        </p:nvCxnSpPr>
        <p:spPr>
          <a:xfrm>
            <a:off x="2662237" y="5114925"/>
            <a:ext cx="5324476"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05296D61-514F-4D53-97A6-4484658A5BE4}"/>
              </a:ext>
            </a:extLst>
          </p:cNvPr>
          <p:cNvCxnSpPr/>
          <p:nvPr/>
        </p:nvCxnSpPr>
        <p:spPr>
          <a:xfrm flipV="1">
            <a:off x="2662237" y="3429000"/>
            <a:ext cx="5038726" cy="5715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E72D20A3-241E-49EE-8DD5-6546F9BD5446}"/>
              </a:ext>
            </a:extLst>
          </p:cNvPr>
          <p:cNvCxnSpPr/>
          <p:nvPr/>
        </p:nvCxnSpPr>
        <p:spPr>
          <a:xfrm flipV="1">
            <a:off x="7700962" y="3026966"/>
            <a:ext cx="0" cy="459184"/>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07043B03-8681-46CF-9527-045748A7E459}"/>
              </a:ext>
            </a:extLst>
          </p:cNvPr>
          <p:cNvCxnSpPr/>
          <p:nvPr/>
        </p:nvCxnSpPr>
        <p:spPr>
          <a:xfrm flipV="1">
            <a:off x="7986713" y="3019425"/>
            <a:ext cx="0" cy="20955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9F8E8AA-7709-4BDA-B226-BF92B08C5FBD}"/>
              </a:ext>
            </a:extLst>
          </p:cNvPr>
          <p:cNvCxnSpPr>
            <a:cxnSpLocks/>
          </p:cNvCxnSpPr>
          <p:nvPr/>
        </p:nvCxnSpPr>
        <p:spPr>
          <a:xfrm>
            <a:off x="7700962" y="3026966"/>
            <a:ext cx="285751"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 name="Textfeld 25">
            <a:extLst>
              <a:ext uri="{FF2B5EF4-FFF2-40B4-BE49-F238E27FC236}">
                <a16:creationId xmlns:a16="http://schemas.microsoft.com/office/drawing/2014/main" id="{7FAADFFC-A2A3-4C4D-86A3-582BB372B12A}"/>
              </a:ext>
            </a:extLst>
          </p:cNvPr>
          <p:cNvSpPr txBox="1"/>
          <p:nvPr/>
        </p:nvSpPr>
        <p:spPr>
          <a:xfrm>
            <a:off x="5344144" y="2122869"/>
            <a:ext cx="3463626" cy="646331"/>
          </a:xfrm>
          <a:prstGeom prst="rect">
            <a:avLst/>
          </a:prstGeom>
          <a:noFill/>
        </p:spPr>
        <p:txBody>
          <a:bodyPr wrap="square" rtlCol="0">
            <a:spAutoFit/>
          </a:bodyPr>
          <a:lstStyle/>
          <a:p>
            <a:r>
              <a:rPr lang="de-AT" b="1" dirty="0"/>
              <a:t>Liste</a:t>
            </a:r>
            <a:r>
              <a:rPr lang="de-AT" dirty="0"/>
              <a:t> mit zwei  </a:t>
            </a:r>
            <a:r>
              <a:rPr lang="de-AT" b="1" dirty="0"/>
              <a:t>Parametern</a:t>
            </a:r>
            <a:r>
              <a:rPr lang="de-AT" dirty="0"/>
              <a:t>, die ganze Zahlen (</a:t>
            </a:r>
            <a:r>
              <a:rPr lang="de-AT" b="1" dirty="0">
                <a:solidFill>
                  <a:srgbClr val="00B0F0"/>
                </a:solidFill>
                <a:latin typeface="Courier New" panose="02070309020205020404" pitchFamily="49" charset="0"/>
              </a:rPr>
              <a:t>int</a:t>
            </a:r>
            <a:r>
              <a:rPr lang="de-AT" dirty="0"/>
              <a:t>) repräsentieren</a:t>
            </a:r>
            <a:endParaRPr lang="de-DE" b="1" dirty="0"/>
          </a:p>
        </p:txBody>
      </p:sp>
      <p:cxnSp>
        <p:nvCxnSpPr>
          <p:cNvPr id="27" name="Gerade Verbindung mit Pfeil 26">
            <a:extLst>
              <a:ext uri="{FF2B5EF4-FFF2-40B4-BE49-F238E27FC236}">
                <a16:creationId xmlns:a16="http://schemas.microsoft.com/office/drawing/2014/main" id="{3811C01C-F0D1-4D8A-B822-285895EB689F}"/>
              </a:ext>
            </a:extLst>
          </p:cNvPr>
          <p:cNvCxnSpPr>
            <a:cxnSpLocks/>
          </p:cNvCxnSpPr>
          <p:nvPr/>
        </p:nvCxnSpPr>
        <p:spPr>
          <a:xfrm flipH="1">
            <a:off x="6516859" y="2733560"/>
            <a:ext cx="571500" cy="2636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feld 27">
            <a:extLst>
              <a:ext uri="{FF2B5EF4-FFF2-40B4-BE49-F238E27FC236}">
                <a16:creationId xmlns:a16="http://schemas.microsoft.com/office/drawing/2014/main" id="{C576135D-4F5B-4FD2-A323-F87752175BF9}"/>
              </a:ext>
            </a:extLst>
          </p:cNvPr>
          <p:cNvSpPr txBox="1"/>
          <p:nvPr/>
        </p:nvSpPr>
        <p:spPr>
          <a:xfrm>
            <a:off x="1243015" y="5133974"/>
            <a:ext cx="6315072" cy="923330"/>
          </a:xfrm>
          <a:prstGeom prst="rect">
            <a:avLst/>
          </a:prstGeom>
          <a:noFill/>
        </p:spPr>
        <p:txBody>
          <a:bodyPr wrap="square" rtlCol="0">
            <a:spAutoFit/>
          </a:bodyPr>
          <a:lstStyle/>
          <a:p>
            <a:r>
              <a:rPr lang="de-AT" dirty="0"/>
              <a:t>Block der Befehle, die beim Aufruf des Programmteils ausgeführt werden, in geschwungenen Klammern – die übergebenen </a:t>
            </a:r>
            <a:r>
              <a:rPr lang="de-AT" b="1" dirty="0"/>
              <a:t>Parameter</a:t>
            </a:r>
            <a:r>
              <a:rPr lang="de-AT" dirty="0"/>
              <a:t> werden </a:t>
            </a:r>
            <a:r>
              <a:rPr lang="de-AT" b="1" dirty="0"/>
              <a:t>wie</a:t>
            </a:r>
            <a:r>
              <a:rPr lang="de-AT" dirty="0"/>
              <a:t> </a:t>
            </a:r>
            <a:r>
              <a:rPr lang="de-AT" b="1" dirty="0"/>
              <a:t>Variable</a:t>
            </a:r>
            <a:r>
              <a:rPr lang="de-AT" dirty="0"/>
              <a:t> (vom Datentyp </a:t>
            </a:r>
            <a:r>
              <a:rPr lang="de-AT" b="1" dirty="0">
                <a:solidFill>
                  <a:srgbClr val="00B0F0"/>
                </a:solidFill>
                <a:latin typeface="Courier New" panose="02070309020205020404" pitchFamily="49" charset="0"/>
              </a:rPr>
              <a:t>int</a:t>
            </a:r>
            <a:r>
              <a:rPr lang="de-AT" dirty="0"/>
              <a:t>) verwendet</a:t>
            </a:r>
            <a:endParaRPr lang="de-DE" dirty="0"/>
          </a:p>
        </p:txBody>
      </p:sp>
      <p:cxnSp>
        <p:nvCxnSpPr>
          <p:cNvPr id="29" name="Gerade Verbindung mit Pfeil 28">
            <a:extLst>
              <a:ext uri="{FF2B5EF4-FFF2-40B4-BE49-F238E27FC236}">
                <a16:creationId xmlns:a16="http://schemas.microsoft.com/office/drawing/2014/main" id="{D7267011-1621-47C0-9787-F8FE9D113BB8}"/>
              </a:ext>
            </a:extLst>
          </p:cNvPr>
          <p:cNvCxnSpPr>
            <a:cxnSpLocks/>
          </p:cNvCxnSpPr>
          <p:nvPr/>
        </p:nvCxnSpPr>
        <p:spPr>
          <a:xfrm flipV="1">
            <a:off x="2131095" y="4469115"/>
            <a:ext cx="683045" cy="76325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3991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D9E1908-F1A0-4740-83DE-C4CD23ED268D}"/>
              </a:ext>
            </a:extLst>
          </p:cNvPr>
          <p:cNvSpPr txBox="1"/>
          <p:nvPr/>
        </p:nvSpPr>
        <p:spPr>
          <a:xfrm>
            <a:off x="312820" y="1197117"/>
            <a:ext cx="8231105" cy="369332"/>
          </a:xfrm>
          <a:prstGeom prst="rect">
            <a:avLst/>
          </a:prstGeom>
          <a:noFill/>
        </p:spPr>
        <p:txBody>
          <a:bodyPr wrap="square" rtlCol="0">
            <a:spAutoFit/>
          </a:bodyPr>
          <a:lstStyle/>
          <a:p>
            <a:r>
              <a:rPr lang="de-AT" dirty="0"/>
              <a:t>Struktur des kopfgesteuerten Schleifen-Befehls in Sprachen  der C-Familie:</a:t>
            </a:r>
            <a:endParaRPr lang="de-DE" dirty="0"/>
          </a:p>
        </p:txBody>
      </p:sp>
      <p:pic>
        <p:nvPicPr>
          <p:cNvPr id="3" name="Grafik 2">
            <a:extLst>
              <a:ext uri="{FF2B5EF4-FFF2-40B4-BE49-F238E27FC236}">
                <a16:creationId xmlns:a16="http://schemas.microsoft.com/office/drawing/2014/main" id="{75155222-1E3F-45E0-9923-D101A70BC23C}"/>
              </a:ext>
            </a:extLst>
          </p:cNvPr>
          <p:cNvPicPr>
            <a:picLocks noChangeAspect="1"/>
          </p:cNvPicPr>
          <p:nvPr/>
        </p:nvPicPr>
        <p:blipFill rotWithShape="1">
          <a:blip r:embed="rId3">
            <a:extLst>
              <a:ext uri="{28A0092B-C50C-407E-A947-70E740481C1C}">
                <a14:useLocalDpi xmlns:a14="http://schemas.microsoft.com/office/drawing/2010/main" val="0"/>
              </a:ext>
            </a:extLst>
          </a:blip>
          <a:srcRect l="4112" r="3342"/>
          <a:stretch/>
        </p:blipFill>
        <p:spPr bwMode="auto">
          <a:xfrm>
            <a:off x="3514725" y="1931270"/>
            <a:ext cx="3371850" cy="3255196"/>
          </a:xfrm>
          <a:prstGeom prst="rect">
            <a:avLst/>
          </a:prstGeom>
          <a:ln>
            <a:noFill/>
          </a:ln>
          <a:extLst>
            <a:ext uri="{53640926-AAD7-44D8-BBD7-CCE9431645EC}">
              <a14:shadowObscured xmlns:a14="http://schemas.microsoft.com/office/drawing/2010/main"/>
            </a:ext>
          </a:extLst>
        </p:spPr>
      </p:pic>
      <p:grpSp>
        <p:nvGrpSpPr>
          <p:cNvPr id="4" name="Gruppieren 3">
            <a:extLst>
              <a:ext uri="{FF2B5EF4-FFF2-40B4-BE49-F238E27FC236}">
                <a16:creationId xmlns:a16="http://schemas.microsoft.com/office/drawing/2014/main" id="{78C3F2B8-7F1D-4AB7-98F5-DE5423240E89}"/>
              </a:ext>
            </a:extLst>
          </p:cNvPr>
          <p:cNvGrpSpPr/>
          <p:nvPr/>
        </p:nvGrpSpPr>
        <p:grpSpPr>
          <a:xfrm>
            <a:off x="686506" y="2299553"/>
            <a:ext cx="2736808" cy="428888"/>
            <a:chOff x="312820" y="2959921"/>
            <a:chExt cx="2473243" cy="383354"/>
          </a:xfrm>
        </p:grpSpPr>
        <p:sp>
          <p:nvSpPr>
            <p:cNvPr id="6" name="Textfeld 5">
              <a:extLst>
                <a:ext uri="{FF2B5EF4-FFF2-40B4-BE49-F238E27FC236}">
                  <a16:creationId xmlns:a16="http://schemas.microsoft.com/office/drawing/2014/main" id="{F9C7568A-4286-4574-B25E-165744A4043D}"/>
                </a:ext>
              </a:extLst>
            </p:cNvPr>
            <p:cNvSpPr txBox="1"/>
            <p:nvPr/>
          </p:nvSpPr>
          <p:spPr>
            <a:xfrm>
              <a:off x="312820" y="2959921"/>
              <a:ext cx="2157413" cy="330121"/>
            </a:xfrm>
            <a:prstGeom prst="rect">
              <a:avLst/>
            </a:prstGeom>
            <a:noFill/>
          </p:spPr>
          <p:txBody>
            <a:bodyPr wrap="square" rtlCol="0">
              <a:spAutoFit/>
            </a:bodyPr>
            <a:lstStyle/>
            <a:p>
              <a:r>
                <a:rPr lang="de-AT" dirty="0"/>
                <a:t>Schlüsselwort </a:t>
              </a:r>
              <a:r>
                <a:rPr lang="de-DE" sz="1800" b="1" dirty="0" err="1">
                  <a:solidFill>
                    <a:srgbClr val="669900"/>
                  </a:solidFill>
                  <a:effectLst/>
                  <a:latin typeface="Courier New" panose="02070309020205020404" pitchFamily="49" charset="0"/>
                  <a:ea typeface="Calibri" panose="020F0502020204030204" pitchFamily="34" charset="0"/>
                </a:rPr>
                <a:t>while</a:t>
              </a:r>
              <a:endParaRPr lang="de-DE" dirty="0">
                <a:solidFill>
                  <a:srgbClr val="669900"/>
                </a:solidFill>
              </a:endParaRPr>
            </a:p>
          </p:txBody>
        </p:sp>
        <p:cxnSp>
          <p:nvCxnSpPr>
            <p:cNvPr id="7" name="Gerade Verbindung mit Pfeil 6">
              <a:extLst>
                <a:ext uri="{FF2B5EF4-FFF2-40B4-BE49-F238E27FC236}">
                  <a16:creationId xmlns:a16="http://schemas.microsoft.com/office/drawing/2014/main" id="{741999A9-B1F3-4FA1-94B0-F42B9F9D9B1F}"/>
                </a:ext>
              </a:extLst>
            </p:cNvPr>
            <p:cNvCxnSpPr>
              <a:cxnSpLocks/>
            </p:cNvCxnSpPr>
            <p:nvPr/>
          </p:nvCxnSpPr>
          <p:spPr>
            <a:xfrm>
              <a:off x="2350050" y="3159140"/>
              <a:ext cx="436013" cy="1841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 name="Rechteck 1">
            <a:extLst>
              <a:ext uri="{FF2B5EF4-FFF2-40B4-BE49-F238E27FC236}">
                <a16:creationId xmlns:a16="http://schemas.microsoft.com/office/drawing/2014/main" id="{DA524E91-52D0-4B35-AD39-5C66B2D9A7FB}"/>
              </a:ext>
            </a:extLst>
          </p:cNvPr>
          <p:cNvSpPr/>
          <p:nvPr/>
        </p:nvSpPr>
        <p:spPr>
          <a:xfrm>
            <a:off x="3457096" y="1931356"/>
            <a:ext cx="2676845" cy="65421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a:extLst>
              <a:ext uri="{FF2B5EF4-FFF2-40B4-BE49-F238E27FC236}">
                <a16:creationId xmlns:a16="http://schemas.microsoft.com/office/drawing/2014/main" id="{E0E3D1B4-1628-468C-86CD-03FAD8E5472F}"/>
              </a:ext>
            </a:extLst>
          </p:cNvPr>
          <p:cNvCxnSpPr/>
          <p:nvPr/>
        </p:nvCxnSpPr>
        <p:spPr>
          <a:xfrm flipV="1">
            <a:off x="3497052" y="2890564"/>
            <a:ext cx="0" cy="1871662"/>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11" name="Gerader Verbinder 10">
            <a:extLst>
              <a:ext uri="{FF2B5EF4-FFF2-40B4-BE49-F238E27FC236}">
                <a16:creationId xmlns:a16="http://schemas.microsoft.com/office/drawing/2014/main" id="{4EB725E7-3847-421C-BAC1-9FA2261565F7}"/>
              </a:ext>
            </a:extLst>
          </p:cNvPr>
          <p:cNvCxnSpPr/>
          <p:nvPr/>
        </p:nvCxnSpPr>
        <p:spPr>
          <a:xfrm>
            <a:off x="3497052" y="2928780"/>
            <a:ext cx="2484717" cy="0"/>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13" name="Gerader Verbinder 12">
            <a:extLst>
              <a:ext uri="{FF2B5EF4-FFF2-40B4-BE49-F238E27FC236}">
                <a16:creationId xmlns:a16="http://schemas.microsoft.com/office/drawing/2014/main" id="{44EF4591-4D9D-45B0-9ECC-4F52806B74BF}"/>
              </a:ext>
            </a:extLst>
          </p:cNvPr>
          <p:cNvCxnSpPr>
            <a:cxnSpLocks/>
          </p:cNvCxnSpPr>
          <p:nvPr/>
        </p:nvCxnSpPr>
        <p:spPr>
          <a:xfrm flipV="1">
            <a:off x="6016030" y="2485554"/>
            <a:ext cx="14287" cy="414338"/>
          </a:xfrm>
          <a:prstGeom prst="line">
            <a:avLst/>
          </a:prstGeom>
          <a:ln w="1905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18" name="Gerader Verbinder 17">
            <a:extLst>
              <a:ext uri="{FF2B5EF4-FFF2-40B4-BE49-F238E27FC236}">
                <a16:creationId xmlns:a16="http://schemas.microsoft.com/office/drawing/2014/main" id="{1104E766-AEFE-4AAB-8205-3D3C2ADC8923}"/>
              </a:ext>
            </a:extLst>
          </p:cNvPr>
          <p:cNvCxnSpPr/>
          <p:nvPr/>
        </p:nvCxnSpPr>
        <p:spPr>
          <a:xfrm>
            <a:off x="6057900" y="2485554"/>
            <a:ext cx="857249"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E120ABED-BAC7-4EFB-8761-CD359A34451E}"/>
              </a:ext>
            </a:extLst>
          </p:cNvPr>
          <p:cNvCxnSpPr/>
          <p:nvPr/>
        </p:nvCxnSpPr>
        <p:spPr>
          <a:xfrm>
            <a:off x="6915149" y="2485554"/>
            <a:ext cx="0" cy="221472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F7597220-E161-40B5-ACE1-F9F9CFDBBBD3}"/>
              </a:ext>
            </a:extLst>
          </p:cNvPr>
          <p:cNvCxnSpPr/>
          <p:nvPr/>
        </p:nvCxnSpPr>
        <p:spPr>
          <a:xfrm>
            <a:off x="3543299" y="4762226"/>
            <a:ext cx="337185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5AA9D649-E782-4585-A5B8-10C2D3F596AE}"/>
              </a:ext>
            </a:extLst>
          </p:cNvPr>
          <p:cNvSpPr txBox="1"/>
          <p:nvPr/>
        </p:nvSpPr>
        <p:spPr>
          <a:xfrm>
            <a:off x="2245770" y="5177242"/>
            <a:ext cx="5795460" cy="646331"/>
          </a:xfrm>
          <a:prstGeom prst="rect">
            <a:avLst/>
          </a:prstGeom>
          <a:noFill/>
        </p:spPr>
        <p:txBody>
          <a:bodyPr wrap="square" rtlCol="0">
            <a:spAutoFit/>
          </a:bodyPr>
          <a:lstStyle/>
          <a:p>
            <a:r>
              <a:rPr lang="de-AT" b="1" dirty="0"/>
              <a:t>Block</a:t>
            </a:r>
            <a:r>
              <a:rPr lang="de-AT" dirty="0"/>
              <a:t> der Befehle, die ausgeführt werden, </a:t>
            </a:r>
            <a:r>
              <a:rPr lang="de-AT" b="1" dirty="0"/>
              <a:t>so lange </a:t>
            </a:r>
            <a:r>
              <a:rPr lang="de-AT" dirty="0"/>
              <a:t>(</a:t>
            </a:r>
            <a:r>
              <a:rPr lang="de-DE" sz="1800" b="1" dirty="0" err="1">
                <a:solidFill>
                  <a:srgbClr val="669900"/>
                </a:solidFill>
                <a:effectLst/>
                <a:latin typeface="Courier New" panose="02070309020205020404" pitchFamily="49" charset="0"/>
                <a:ea typeface="Calibri" panose="020F0502020204030204" pitchFamily="34" charset="0"/>
              </a:rPr>
              <a:t>while</a:t>
            </a:r>
            <a:r>
              <a:rPr lang="de-AT" dirty="0"/>
              <a:t>) die </a:t>
            </a:r>
            <a:r>
              <a:rPr lang="de-AT" b="1" dirty="0"/>
              <a:t>Schleifenbedingung erfüllt </a:t>
            </a:r>
            <a:r>
              <a:rPr lang="de-AT" dirty="0"/>
              <a:t>ist („</a:t>
            </a:r>
            <a:r>
              <a:rPr lang="de-AT" b="1" dirty="0"/>
              <a:t>Schleifenblock</a:t>
            </a:r>
            <a:r>
              <a:rPr lang="de-AT" dirty="0"/>
              <a:t>“)…</a:t>
            </a:r>
            <a:endParaRPr lang="de-DE" dirty="0"/>
          </a:p>
        </p:txBody>
      </p:sp>
      <p:cxnSp>
        <p:nvCxnSpPr>
          <p:cNvPr id="24" name="Gerade Verbindung mit Pfeil 23">
            <a:extLst>
              <a:ext uri="{FF2B5EF4-FFF2-40B4-BE49-F238E27FC236}">
                <a16:creationId xmlns:a16="http://schemas.microsoft.com/office/drawing/2014/main" id="{E45E7E5F-B528-48E4-928D-C05E54AEE444}"/>
              </a:ext>
            </a:extLst>
          </p:cNvPr>
          <p:cNvCxnSpPr>
            <a:cxnSpLocks/>
          </p:cNvCxnSpPr>
          <p:nvPr/>
        </p:nvCxnSpPr>
        <p:spPr>
          <a:xfrm flipV="1">
            <a:off x="3393655" y="4601648"/>
            <a:ext cx="835445" cy="60609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6" name="Ellipse 25">
            <a:extLst>
              <a:ext uri="{FF2B5EF4-FFF2-40B4-BE49-F238E27FC236}">
                <a16:creationId xmlns:a16="http://schemas.microsoft.com/office/drawing/2014/main" id="{131AB4D8-C51B-4F9F-9FCB-243A2DE26F60}"/>
              </a:ext>
            </a:extLst>
          </p:cNvPr>
          <p:cNvSpPr/>
          <p:nvPr/>
        </p:nvSpPr>
        <p:spPr>
          <a:xfrm>
            <a:off x="4229100" y="2485554"/>
            <a:ext cx="1828800" cy="485774"/>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a:extLst>
              <a:ext uri="{FF2B5EF4-FFF2-40B4-BE49-F238E27FC236}">
                <a16:creationId xmlns:a16="http://schemas.microsoft.com/office/drawing/2014/main" id="{F3E94A4A-CCB9-4F9C-A970-72E698415CB1}"/>
              </a:ext>
            </a:extLst>
          </p:cNvPr>
          <p:cNvSpPr txBox="1"/>
          <p:nvPr/>
        </p:nvSpPr>
        <p:spPr>
          <a:xfrm>
            <a:off x="6016030" y="1847020"/>
            <a:ext cx="2387321" cy="369332"/>
          </a:xfrm>
          <a:prstGeom prst="rect">
            <a:avLst/>
          </a:prstGeom>
          <a:noFill/>
        </p:spPr>
        <p:txBody>
          <a:bodyPr wrap="square" rtlCol="0">
            <a:spAutoFit/>
          </a:bodyPr>
          <a:lstStyle/>
          <a:p>
            <a:r>
              <a:rPr lang="de-AT" b="1" dirty="0"/>
              <a:t>Schleifenbedingung</a:t>
            </a:r>
            <a:endParaRPr lang="de-DE" b="1" dirty="0">
              <a:solidFill>
                <a:srgbClr val="669900"/>
              </a:solidFill>
            </a:endParaRPr>
          </a:p>
        </p:txBody>
      </p:sp>
      <p:cxnSp>
        <p:nvCxnSpPr>
          <p:cNvPr id="28" name="Gerade Verbindung mit Pfeil 27">
            <a:extLst>
              <a:ext uri="{FF2B5EF4-FFF2-40B4-BE49-F238E27FC236}">
                <a16:creationId xmlns:a16="http://schemas.microsoft.com/office/drawing/2014/main" id="{F5B0F974-1CF1-4414-8E89-E0DD0921C7DD}"/>
              </a:ext>
            </a:extLst>
          </p:cNvPr>
          <p:cNvCxnSpPr>
            <a:cxnSpLocks/>
          </p:cNvCxnSpPr>
          <p:nvPr/>
        </p:nvCxnSpPr>
        <p:spPr>
          <a:xfrm flipH="1">
            <a:off x="5496576" y="2176993"/>
            <a:ext cx="743768" cy="4218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31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afik 15">
            <a:extLst>
              <a:ext uri="{FF2B5EF4-FFF2-40B4-BE49-F238E27FC236}">
                <a16:creationId xmlns:a16="http://schemas.microsoft.com/office/drawing/2014/main" id="{60B64B4B-4D20-4DA0-86A2-7D32F4DA8B75}"/>
              </a:ext>
            </a:extLst>
          </p:cNvPr>
          <p:cNvPicPr>
            <a:picLocks noChangeAspect="1"/>
          </p:cNvPicPr>
          <p:nvPr/>
        </p:nvPicPr>
        <p:blipFill>
          <a:blip r:embed="rId3"/>
          <a:stretch>
            <a:fillRect/>
          </a:stretch>
        </p:blipFill>
        <p:spPr>
          <a:xfrm>
            <a:off x="3422157" y="2045494"/>
            <a:ext cx="2781300" cy="3048000"/>
          </a:xfrm>
          <a:prstGeom prst="rect">
            <a:avLst/>
          </a:prstGeom>
        </p:spPr>
      </p:pic>
      <p:sp>
        <p:nvSpPr>
          <p:cNvPr id="4" name="Textfeld 3">
            <a:extLst>
              <a:ext uri="{FF2B5EF4-FFF2-40B4-BE49-F238E27FC236}">
                <a16:creationId xmlns:a16="http://schemas.microsoft.com/office/drawing/2014/main" id="{8F8C3DD4-B098-417F-9B61-E7A521C61EF2}"/>
              </a:ext>
            </a:extLst>
          </p:cNvPr>
          <p:cNvSpPr txBox="1"/>
          <p:nvPr/>
        </p:nvSpPr>
        <p:spPr>
          <a:xfrm>
            <a:off x="263566" y="1236996"/>
            <a:ext cx="7608848" cy="646331"/>
          </a:xfrm>
          <a:prstGeom prst="rect">
            <a:avLst/>
          </a:prstGeom>
          <a:noFill/>
        </p:spPr>
        <p:txBody>
          <a:bodyPr wrap="square" rtlCol="0">
            <a:spAutoFit/>
          </a:bodyPr>
          <a:lstStyle/>
          <a:p>
            <a:r>
              <a:rPr lang="de-AT" dirty="0"/>
              <a:t>…Aufruf eines selbst codierten Programmteils (= Befehls) mit zwei Parametern</a:t>
            </a:r>
          </a:p>
          <a:p>
            <a:r>
              <a:rPr lang="de-AT" dirty="0"/>
              <a:t>   (hier im Programmteil namens </a:t>
            </a:r>
            <a:r>
              <a:rPr lang="de-AT" sz="1800" b="1" dirty="0">
                <a:solidFill>
                  <a:srgbClr val="538135"/>
                </a:solidFill>
                <a:effectLst/>
                <a:latin typeface="Courier New" panose="02070309020205020404" pitchFamily="49" charset="0"/>
                <a:ea typeface="SimSun" panose="02010600030101010101" pitchFamily="2" charset="-122"/>
              </a:rPr>
              <a:t>loop</a:t>
            </a:r>
            <a:r>
              <a:rPr lang="de-AT" dirty="0"/>
              <a:t>):</a:t>
            </a:r>
            <a:endParaRPr lang="de-DE" dirty="0"/>
          </a:p>
        </p:txBody>
      </p:sp>
      <p:grpSp>
        <p:nvGrpSpPr>
          <p:cNvPr id="5" name="Gruppieren 4">
            <a:extLst>
              <a:ext uri="{FF2B5EF4-FFF2-40B4-BE49-F238E27FC236}">
                <a16:creationId xmlns:a16="http://schemas.microsoft.com/office/drawing/2014/main" id="{60BD0EA2-2C9B-4F44-B6B2-DF917F72B67B}"/>
              </a:ext>
            </a:extLst>
          </p:cNvPr>
          <p:cNvGrpSpPr/>
          <p:nvPr/>
        </p:nvGrpSpPr>
        <p:grpSpPr>
          <a:xfrm>
            <a:off x="517608" y="3085082"/>
            <a:ext cx="3139992" cy="1120204"/>
            <a:chOff x="2350050" y="1967103"/>
            <a:chExt cx="3139992" cy="1120204"/>
          </a:xfrm>
        </p:grpSpPr>
        <p:sp>
          <p:nvSpPr>
            <p:cNvPr id="6" name="Textfeld 5">
              <a:extLst>
                <a:ext uri="{FF2B5EF4-FFF2-40B4-BE49-F238E27FC236}">
                  <a16:creationId xmlns:a16="http://schemas.microsoft.com/office/drawing/2014/main" id="{E32231C0-3053-40B8-B4B5-EC61CA3B1FF3}"/>
                </a:ext>
              </a:extLst>
            </p:cNvPr>
            <p:cNvSpPr txBox="1"/>
            <p:nvPr/>
          </p:nvSpPr>
          <p:spPr>
            <a:xfrm>
              <a:off x="2350050" y="1967103"/>
              <a:ext cx="2549946" cy="646331"/>
            </a:xfrm>
            <a:prstGeom prst="rect">
              <a:avLst/>
            </a:prstGeom>
            <a:noFill/>
          </p:spPr>
          <p:txBody>
            <a:bodyPr wrap="square" rtlCol="0">
              <a:spAutoFit/>
            </a:bodyPr>
            <a:lstStyle/>
            <a:p>
              <a:r>
                <a:rPr lang="de-AT" b="1" dirty="0"/>
                <a:t>Name</a:t>
              </a:r>
              <a:r>
                <a:rPr lang="de-AT" dirty="0"/>
                <a:t> des Programmteils (hier: </a:t>
              </a:r>
              <a:r>
                <a:rPr lang="de-AT" sz="1800" b="1" dirty="0">
                  <a:effectLst/>
                  <a:latin typeface="Courier New" panose="02070309020205020404" pitchFamily="49" charset="0"/>
                  <a:ea typeface="SimSun" panose="02010600030101010101" pitchFamily="2" charset="-122"/>
                </a:rPr>
                <a:t>ledEinAus</a:t>
              </a:r>
              <a:r>
                <a:rPr lang="de-AT" sz="1800" b="1" dirty="0">
                  <a:solidFill>
                    <a:srgbClr val="538135"/>
                  </a:solidFill>
                  <a:effectLst/>
                  <a:latin typeface="Courier New" panose="02070309020205020404" pitchFamily="49" charset="0"/>
                  <a:ea typeface="SimSun" panose="02010600030101010101" pitchFamily="2" charset="-122"/>
                </a:rPr>
                <a:t>)</a:t>
              </a:r>
              <a:r>
                <a:rPr lang="de-AT" dirty="0"/>
                <a:t> </a:t>
              </a:r>
              <a:endParaRPr lang="de-DE" dirty="0"/>
            </a:p>
          </p:txBody>
        </p:sp>
        <p:cxnSp>
          <p:nvCxnSpPr>
            <p:cNvPr id="7" name="Gerade Verbindung mit Pfeil 6">
              <a:extLst>
                <a:ext uri="{FF2B5EF4-FFF2-40B4-BE49-F238E27FC236}">
                  <a16:creationId xmlns:a16="http://schemas.microsoft.com/office/drawing/2014/main" id="{67CA92A4-715B-473C-8BBA-BC095E9D5FD1}"/>
                </a:ext>
              </a:extLst>
            </p:cNvPr>
            <p:cNvCxnSpPr>
              <a:cxnSpLocks/>
            </p:cNvCxnSpPr>
            <p:nvPr/>
          </p:nvCxnSpPr>
          <p:spPr>
            <a:xfrm>
              <a:off x="4404192" y="2451515"/>
              <a:ext cx="1085850" cy="63579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feld 7">
            <a:extLst>
              <a:ext uri="{FF2B5EF4-FFF2-40B4-BE49-F238E27FC236}">
                <a16:creationId xmlns:a16="http://schemas.microsoft.com/office/drawing/2014/main" id="{5FBE7E21-6F77-4A24-B113-75C9E38FA77E}"/>
              </a:ext>
            </a:extLst>
          </p:cNvPr>
          <p:cNvSpPr txBox="1"/>
          <p:nvPr/>
        </p:nvSpPr>
        <p:spPr>
          <a:xfrm>
            <a:off x="5911767" y="2462914"/>
            <a:ext cx="2800351" cy="646331"/>
          </a:xfrm>
          <a:prstGeom prst="rect">
            <a:avLst/>
          </a:prstGeom>
          <a:noFill/>
        </p:spPr>
        <p:txBody>
          <a:bodyPr wrap="square" rtlCol="0">
            <a:spAutoFit/>
          </a:bodyPr>
          <a:lstStyle/>
          <a:p>
            <a:r>
              <a:rPr lang="de-AT" b="1" dirty="0"/>
              <a:t>Strichpunkt </a:t>
            </a:r>
            <a:r>
              <a:rPr lang="de-AT" dirty="0"/>
              <a:t>(wie am Ende jeder anderen Befehlszeile)</a:t>
            </a:r>
            <a:endParaRPr lang="de-DE" dirty="0"/>
          </a:p>
        </p:txBody>
      </p:sp>
      <p:cxnSp>
        <p:nvCxnSpPr>
          <p:cNvPr id="9" name="Gerade Verbindung mit Pfeil 8">
            <a:extLst>
              <a:ext uri="{FF2B5EF4-FFF2-40B4-BE49-F238E27FC236}">
                <a16:creationId xmlns:a16="http://schemas.microsoft.com/office/drawing/2014/main" id="{A2583B2C-D4C9-43C0-87D4-776F21B90054}"/>
              </a:ext>
            </a:extLst>
          </p:cNvPr>
          <p:cNvCxnSpPr>
            <a:cxnSpLocks/>
          </p:cNvCxnSpPr>
          <p:nvPr/>
        </p:nvCxnSpPr>
        <p:spPr>
          <a:xfrm flipH="1">
            <a:off x="6107618" y="3009392"/>
            <a:ext cx="900113" cy="112020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9906BEFE-9BB6-4D33-978F-16F33108AEF0}"/>
              </a:ext>
            </a:extLst>
          </p:cNvPr>
          <p:cNvSpPr txBox="1"/>
          <p:nvPr/>
        </p:nvSpPr>
        <p:spPr>
          <a:xfrm>
            <a:off x="2678534" y="5297838"/>
            <a:ext cx="5651079" cy="923330"/>
          </a:xfrm>
          <a:prstGeom prst="rect">
            <a:avLst/>
          </a:prstGeom>
          <a:noFill/>
        </p:spPr>
        <p:txBody>
          <a:bodyPr wrap="square" rtlCol="0">
            <a:spAutoFit/>
          </a:bodyPr>
          <a:lstStyle/>
          <a:p>
            <a:r>
              <a:rPr lang="de-AT" b="1" dirty="0"/>
              <a:t>Liste </a:t>
            </a:r>
            <a:r>
              <a:rPr lang="de-AT" dirty="0"/>
              <a:t>von</a:t>
            </a:r>
            <a:r>
              <a:rPr lang="de-AT" b="1" dirty="0"/>
              <a:t> zwei Parameter</a:t>
            </a:r>
            <a:r>
              <a:rPr lang="de-AT" dirty="0"/>
              <a:t>n, die jeweils eine ganze Zahl repräsentieren – dies kann eine ganze Zahl oder eine Variable vom Datentyp </a:t>
            </a:r>
            <a:r>
              <a:rPr lang="de-AT" b="1" dirty="0">
                <a:solidFill>
                  <a:srgbClr val="00B0F0"/>
                </a:solidFill>
                <a:latin typeface="Courier New" panose="02070309020205020404" pitchFamily="49" charset="0"/>
              </a:rPr>
              <a:t>int</a:t>
            </a:r>
            <a:r>
              <a:rPr lang="de-AT" dirty="0"/>
              <a:t> sein</a:t>
            </a:r>
            <a:endParaRPr lang="de-DE" dirty="0"/>
          </a:p>
        </p:txBody>
      </p:sp>
      <p:cxnSp>
        <p:nvCxnSpPr>
          <p:cNvPr id="12" name="Gerade Verbindung mit Pfeil 11">
            <a:extLst>
              <a:ext uri="{FF2B5EF4-FFF2-40B4-BE49-F238E27FC236}">
                <a16:creationId xmlns:a16="http://schemas.microsoft.com/office/drawing/2014/main" id="{DB293E20-24A1-447D-AC69-FC9ACDFE7023}"/>
              </a:ext>
            </a:extLst>
          </p:cNvPr>
          <p:cNvCxnSpPr>
            <a:cxnSpLocks/>
          </p:cNvCxnSpPr>
          <p:nvPr/>
        </p:nvCxnSpPr>
        <p:spPr>
          <a:xfrm flipV="1">
            <a:off x="4572000" y="4400550"/>
            <a:ext cx="742950" cy="85511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Ellipse 13">
            <a:extLst>
              <a:ext uri="{FF2B5EF4-FFF2-40B4-BE49-F238E27FC236}">
                <a16:creationId xmlns:a16="http://schemas.microsoft.com/office/drawing/2014/main" id="{B5F917D4-DE07-4CDD-A7F7-8B78C37A297B}"/>
              </a:ext>
            </a:extLst>
          </p:cNvPr>
          <p:cNvSpPr/>
          <p:nvPr/>
        </p:nvSpPr>
        <p:spPr>
          <a:xfrm>
            <a:off x="4868140" y="3956512"/>
            <a:ext cx="1132610" cy="485774"/>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0187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F6284BE-1E7E-453A-8C58-9DCE63E0F07B}"/>
              </a:ext>
            </a:extLst>
          </p:cNvPr>
          <p:cNvPicPr>
            <a:picLocks noChangeAspect="1"/>
          </p:cNvPicPr>
          <p:nvPr/>
        </p:nvPicPr>
        <p:blipFill rotWithShape="1">
          <a:blip r:embed="rId3">
            <a:extLst>
              <a:ext uri="{28A0092B-C50C-407E-A947-70E740481C1C}">
                <a14:useLocalDpi xmlns:a14="http://schemas.microsoft.com/office/drawing/2010/main" val="0"/>
              </a:ext>
            </a:extLst>
          </a:blip>
          <a:srcRect l="4112" r="3342"/>
          <a:stretch/>
        </p:blipFill>
        <p:spPr bwMode="auto">
          <a:xfrm>
            <a:off x="3529013" y="2374183"/>
            <a:ext cx="3371850" cy="3255196"/>
          </a:xfrm>
          <a:prstGeom prst="rect">
            <a:avLst/>
          </a:prstGeom>
          <a:ln>
            <a:noFill/>
          </a:ln>
          <a:extLst>
            <a:ext uri="{53640926-AAD7-44D8-BBD7-CCE9431645EC}">
              <a14:shadowObscured xmlns:a14="http://schemas.microsoft.com/office/drawing/2010/main"/>
            </a:ext>
          </a:extLst>
        </p:spPr>
      </p:pic>
      <p:sp>
        <p:nvSpPr>
          <p:cNvPr id="3" name="Rechteck 2">
            <a:extLst>
              <a:ext uri="{FF2B5EF4-FFF2-40B4-BE49-F238E27FC236}">
                <a16:creationId xmlns:a16="http://schemas.microsoft.com/office/drawing/2014/main" id="{D8921B2A-D56A-42F6-907D-C90F5EF8EA36}"/>
              </a:ext>
            </a:extLst>
          </p:cNvPr>
          <p:cNvSpPr/>
          <p:nvPr/>
        </p:nvSpPr>
        <p:spPr>
          <a:xfrm>
            <a:off x="3529013" y="3347570"/>
            <a:ext cx="3371850" cy="123871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A9331820-9963-4016-8443-4731662AC63C}"/>
              </a:ext>
            </a:extLst>
          </p:cNvPr>
          <p:cNvSpPr txBox="1"/>
          <p:nvPr/>
        </p:nvSpPr>
        <p:spPr>
          <a:xfrm>
            <a:off x="312820" y="1197117"/>
            <a:ext cx="8231105" cy="646331"/>
          </a:xfrm>
          <a:prstGeom prst="rect">
            <a:avLst/>
          </a:prstGeom>
          <a:noFill/>
        </p:spPr>
        <p:txBody>
          <a:bodyPr wrap="square" rtlCol="0">
            <a:spAutoFit/>
          </a:bodyPr>
          <a:lstStyle/>
          <a:p>
            <a:r>
              <a:rPr lang="de-AT" dirty="0"/>
              <a:t>kopfgesteuerte Schleife als Schleife, die eine bestimmte Anzahl mal durchlaufen wird („Zählschleife“): </a:t>
            </a:r>
            <a:endParaRPr lang="de-DE" dirty="0"/>
          </a:p>
        </p:txBody>
      </p:sp>
      <p:sp>
        <p:nvSpPr>
          <p:cNvPr id="5" name="Textfeld 4">
            <a:extLst>
              <a:ext uri="{FF2B5EF4-FFF2-40B4-BE49-F238E27FC236}">
                <a16:creationId xmlns:a16="http://schemas.microsoft.com/office/drawing/2014/main" id="{288E3A18-02ED-4483-850E-BC05C52CBFD5}"/>
              </a:ext>
            </a:extLst>
          </p:cNvPr>
          <p:cNvSpPr txBox="1"/>
          <p:nvPr/>
        </p:nvSpPr>
        <p:spPr>
          <a:xfrm>
            <a:off x="369970" y="1939771"/>
            <a:ext cx="3159043" cy="369332"/>
          </a:xfrm>
          <a:prstGeom prst="rect">
            <a:avLst/>
          </a:prstGeom>
          <a:noFill/>
        </p:spPr>
        <p:txBody>
          <a:bodyPr wrap="square" rtlCol="0">
            <a:spAutoFit/>
          </a:bodyPr>
          <a:lstStyle/>
          <a:p>
            <a:r>
              <a:rPr lang="de-AT" b="1" dirty="0"/>
              <a:t>Vereinbarung</a:t>
            </a:r>
            <a:r>
              <a:rPr lang="de-AT" dirty="0"/>
              <a:t> der Zählvariablen</a:t>
            </a:r>
            <a:endParaRPr lang="de-DE" dirty="0"/>
          </a:p>
        </p:txBody>
      </p:sp>
      <p:sp>
        <p:nvSpPr>
          <p:cNvPr id="6" name="Ellipse 5">
            <a:extLst>
              <a:ext uri="{FF2B5EF4-FFF2-40B4-BE49-F238E27FC236}">
                <a16:creationId xmlns:a16="http://schemas.microsoft.com/office/drawing/2014/main" id="{4E561808-FC45-484A-AAD0-F8BFE14828E2}"/>
              </a:ext>
            </a:extLst>
          </p:cNvPr>
          <p:cNvSpPr/>
          <p:nvPr/>
        </p:nvSpPr>
        <p:spPr>
          <a:xfrm>
            <a:off x="3414713" y="2299817"/>
            <a:ext cx="1685925" cy="485774"/>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D65408BE-43C9-4FA1-9414-5B67E98E3175}"/>
              </a:ext>
            </a:extLst>
          </p:cNvPr>
          <p:cNvSpPr txBox="1"/>
          <p:nvPr/>
        </p:nvSpPr>
        <p:spPr>
          <a:xfrm>
            <a:off x="4986338" y="1681735"/>
            <a:ext cx="3159043" cy="646331"/>
          </a:xfrm>
          <a:prstGeom prst="rect">
            <a:avLst/>
          </a:prstGeom>
          <a:noFill/>
        </p:spPr>
        <p:txBody>
          <a:bodyPr wrap="square" rtlCol="0">
            <a:spAutoFit/>
          </a:bodyPr>
          <a:lstStyle/>
          <a:p>
            <a:r>
              <a:rPr lang="de-AT" b="1" dirty="0"/>
              <a:t>Zuweisen</a:t>
            </a:r>
            <a:r>
              <a:rPr lang="de-AT" dirty="0"/>
              <a:t> eines </a:t>
            </a:r>
            <a:r>
              <a:rPr lang="de-AT" b="1" dirty="0"/>
              <a:t>Startwertes </a:t>
            </a:r>
            <a:r>
              <a:rPr lang="de-AT" dirty="0"/>
              <a:t>an die Zählvariable</a:t>
            </a:r>
            <a:endParaRPr lang="de-DE" dirty="0"/>
          </a:p>
        </p:txBody>
      </p:sp>
      <p:sp>
        <p:nvSpPr>
          <p:cNvPr id="8" name="Ellipse 7">
            <a:extLst>
              <a:ext uri="{FF2B5EF4-FFF2-40B4-BE49-F238E27FC236}">
                <a16:creationId xmlns:a16="http://schemas.microsoft.com/office/drawing/2014/main" id="{BBA23B3E-30C0-4924-B1F9-4DC51E009FE6}"/>
              </a:ext>
            </a:extLst>
          </p:cNvPr>
          <p:cNvSpPr/>
          <p:nvPr/>
        </p:nvSpPr>
        <p:spPr>
          <a:xfrm>
            <a:off x="3952875" y="2323630"/>
            <a:ext cx="1685925" cy="485774"/>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mit Pfeil 8">
            <a:extLst>
              <a:ext uri="{FF2B5EF4-FFF2-40B4-BE49-F238E27FC236}">
                <a16:creationId xmlns:a16="http://schemas.microsoft.com/office/drawing/2014/main" id="{91A84B4F-CE9B-4905-A45C-54D7C469CF4B}"/>
              </a:ext>
            </a:extLst>
          </p:cNvPr>
          <p:cNvCxnSpPr>
            <a:cxnSpLocks/>
          </p:cNvCxnSpPr>
          <p:nvPr/>
        </p:nvCxnSpPr>
        <p:spPr>
          <a:xfrm>
            <a:off x="3402074" y="2218007"/>
            <a:ext cx="482477" cy="20600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78EC69AC-6EB1-4332-8E2F-F3DB5A123E47}"/>
              </a:ext>
            </a:extLst>
          </p:cNvPr>
          <p:cNvCxnSpPr>
            <a:cxnSpLocks/>
          </p:cNvCxnSpPr>
          <p:nvPr/>
        </p:nvCxnSpPr>
        <p:spPr>
          <a:xfrm flipH="1">
            <a:off x="5259451" y="2238640"/>
            <a:ext cx="712725" cy="25045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5149A5D6-056E-4FBC-8A27-A8C2ED257B11}"/>
              </a:ext>
            </a:extLst>
          </p:cNvPr>
          <p:cNvSpPr txBox="1"/>
          <p:nvPr/>
        </p:nvSpPr>
        <p:spPr>
          <a:xfrm>
            <a:off x="4572000" y="5476217"/>
            <a:ext cx="3900344" cy="369332"/>
          </a:xfrm>
          <a:prstGeom prst="rect">
            <a:avLst/>
          </a:prstGeom>
          <a:noFill/>
        </p:spPr>
        <p:txBody>
          <a:bodyPr wrap="square" rtlCol="0">
            <a:spAutoFit/>
          </a:bodyPr>
          <a:lstStyle/>
          <a:p>
            <a:r>
              <a:rPr lang="de-AT" b="1" dirty="0"/>
              <a:t>Erhöhen des Wertes</a:t>
            </a:r>
            <a:r>
              <a:rPr lang="de-AT" dirty="0"/>
              <a:t> der Zählvariablen</a:t>
            </a:r>
            <a:endParaRPr lang="de-DE" dirty="0"/>
          </a:p>
        </p:txBody>
      </p:sp>
      <p:sp>
        <p:nvSpPr>
          <p:cNvPr id="12" name="Ellipse 11">
            <a:extLst>
              <a:ext uri="{FF2B5EF4-FFF2-40B4-BE49-F238E27FC236}">
                <a16:creationId xmlns:a16="http://schemas.microsoft.com/office/drawing/2014/main" id="{76C721E2-874A-4DEF-A933-99E6071675D8}"/>
              </a:ext>
            </a:extLst>
          </p:cNvPr>
          <p:cNvSpPr/>
          <p:nvPr/>
        </p:nvSpPr>
        <p:spPr>
          <a:xfrm>
            <a:off x="3636169" y="4545478"/>
            <a:ext cx="3264694" cy="485774"/>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BC8E773D-E28A-4F81-AE7F-19442B82E6C4}"/>
              </a:ext>
            </a:extLst>
          </p:cNvPr>
          <p:cNvCxnSpPr>
            <a:cxnSpLocks/>
            <a:stCxn id="11" idx="0"/>
          </p:cNvCxnSpPr>
          <p:nvPr/>
        </p:nvCxnSpPr>
        <p:spPr>
          <a:xfrm flipH="1" flipV="1">
            <a:off x="5214938" y="4945483"/>
            <a:ext cx="1307234" cy="53073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76277F2D-5B97-4435-B668-D313F024C780}"/>
              </a:ext>
            </a:extLst>
          </p:cNvPr>
          <p:cNvSpPr txBox="1"/>
          <p:nvPr/>
        </p:nvSpPr>
        <p:spPr>
          <a:xfrm rot="1794203">
            <a:off x="269677" y="3162904"/>
            <a:ext cx="3681412" cy="369332"/>
          </a:xfrm>
          <a:prstGeom prst="rect">
            <a:avLst/>
          </a:prstGeom>
          <a:noFill/>
        </p:spPr>
        <p:txBody>
          <a:bodyPr wrap="square" rtlCol="0">
            <a:spAutoFit/>
          </a:bodyPr>
          <a:lstStyle/>
          <a:p>
            <a:r>
              <a:rPr lang="de-AT" b="1" dirty="0"/>
              <a:t>Überprüfung</a:t>
            </a:r>
            <a:r>
              <a:rPr lang="de-AT" dirty="0"/>
              <a:t> der Schleifenbedingung</a:t>
            </a:r>
            <a:endParaRPr lang="de-DE" dirty="0"/>
          </a:p>
        </p:txBody>
      </p:sp>
      <p:cxnSp>
        <p:nvCxnSpPr>
          <p:cNvPr id="17" name="Gerade Verbindung mit Pfeil 16">
            <a:extLst>
              <a:ext uri="{FF2B5EF4-FFF2-40B4-BE49-F238E27FC236}">
                <a16:creationId xmlns:a16="http://schemas.microsoft.com/office/drawing/2014/main" id="{4007459F-2F0F-4314-9645-135CB0525023}"/>
              </a:ext>
            </a:extLst>
          </p:cNvPr>
          <p:cNvCxnSpPr>
            <a:cxnSpLocks/>
          </p:cNvCxnSpPr>
          <p:nvPr/>
        </p:nvCxnSpPr>
        <p:spPr>
          <a:xfrm>
            <a:off x="2063913" y="3134477"/>
            <a:ext cx="1378644"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92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388DD8D7-7BC7-4FC5-B66F-67D5267696DE}"/>
              </a:ext>
            </a:extLst>
          </p:cNvPr>
          <p:cNvPicPr>
            <a:picLocks noChangeAspect="1"/>
          </p:cNvPicPr>
          <p:nvPr/>
        </p:nvPicPr>
        <p:blipFill>
          <a:blip r:embed="rId3"/>
          <a:stretch>
            <a:fillRect/>
          </a:stretch>
        </p:blipFill>
        <p:spPr>
          <a:xfrm>
            <a:off x="853440" y="2697154"/>
            <a:ext cx="7437120" cy="1981200"/>
          </a:xfrm>
          <a:prstGeom prst="rect">
            <a:avLst/>
          </a:prstGeom>
        </p:spPr>
      </p:pic>
      <p:sp>
        <p:nvSpPr>
          <p:cNvPr id="4" name="Textfeld 3">
            <a:extLst>
              <a:ext uri="{FF2B5EF4-FFF2-40B4-BE49-F238E27FC236}">
                <a16:creationId xmlns:a16="http://schemas.microsoft.com/office/drawing/2014/main" id="{D7A9AEE4-D7BB-475E-B889-BEB98291E7D9}"/>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(1): </a:t>
            </a:r>
            <a:endParaRPr lang="de-DE" dirty="0"/>
          </a:p>
        </p:txBody>
      </p:sp>
      <p:sp>
        <p:nvSpPr>
          <p:cNvPr id="5" name="Textfeld 4">
            <a:extLst>
              <a:ext uri="{FF2B5EF4-FFF2-40B4-BE49-F238E27FC236}">
                <a16:creationId xmlns:a16="http://schemas.microsoft.com/office/drawing/2014/main" id="{29515B95-C045-47BC-B31B-FCCAB19C1A49}"/>
              </a:ext>
            </a:extLst>
          </p:cNvPr>
          <p:cNvSpPr txBox="1"/>
          <p:nvPr/>
        </p:nvSpPr>
        <p:spPr>
          <a:xfrm>
            <a:off x="312820" y="1745875"/>
            <a:ext cx="2087480" cy="369332"/>
          </a:xfrm>
          <a:prstGeom prst="rect">
            <a:avLst/>
          </a:prstGeom>
          <a:noFill/>
        </p:spPr>
        <p:txBody>
          <a:bodyPr wrap="square" rtlCol="0">
            <a:spAutoFit/>
          </a:bodyPr>
          <a:lstStyle/>
          <a:p>
            <a:r>
              <a:rPr lang="de-DE" sz="1800" b="1" dirty="0">
                <a:solidFill>
                  <a:srgbClr val="00B0F0"/>
                </a:solidFill>
                <a:effectLst/>
                <a:latin typeface="Courier New" panose="02070309020205020404" pitchFamily="49" charset="0"/>
                <a:ea typeface="Calibri" panose="020F0502020204030204" pitchFamily="34" charset="0"/>
                <a:cs typeface="Courier New" panose="02070309020205020404" pitchFamily="49" charset="0"/>
              </a:rPr>
              <a:t>int </a:t>
            </a:r>
            <a:r>
              <a:rPr lang="de-AT" b="1" dirty="0">
                <a:latin typeface="Courier New" panose="02070309020205020404" pitchFamily="49" charset="0"/>
                <a:cs typeface="Courier New" panose="02070309020205020404" pitchFamily="49" charset="0"/>
              </a:rPr>
              <a:t>counter;</a:t>
            </a:r>
            <a:endParaRPr lang="de-DE" b="1" dirty="0">
              <a:latin typeface="Courier New" panose="02070309020205020404" pitchFamily="49" charset="0"/>
              <a:cs typeface="Courier New" panose="02070309020205020404" pitchFamily="49" charset="0"/>
            </a:endParaRPr>
          </a:p>
        </p:txBody>
      </p:sp>
      <p:cxnSp>
        <p:nvCxnSpPr>
          <p:cNvPr id="6" name="Gerade Verbindung mit Pfeil 5">
            <a:extLst>
              <a:ext uri="{FF2B5EF4-FFF2-40B4-BE49-F238E27FC236}">
                <a16:creationId xmlns:a16="http://schemas.microsoft.com/office/drawing/2014/main" id="{16AB7E6D-2612-4915-993E-12D860927818}"/>
              </a:ext>
            </a:extLst>
          </p:cNvPr>
          <p:cNvCxnSpPr/>
          <p:nvPr/>
        </p:nvCxnSpPr>
        <p:spPr>
          <a:xfrm>
            <a:off x="912895" y="2066988"/>
            <a:ext cx="3714750" cy="17320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 name="Textfeld 6">
            <a:extLst>
              <a:ext uri="{FF2B5EF4-FFF2-40B4-BE49-F238E27FC236}">
                <a16:creationId xmlns:a16="http://schemas.microsoft.com/office/drawing/2014/main" id="{9A1D53BE-084A-4C82-ACB6-B25AAD890EA6}"/>
              </a:ext>
            </a:extLst>
          </p:cNvPr>
          <p:cNvSpPr txBox="1"/>
          <p:nvPr/>
        </p:nvSpPr>
        <p:spPr>
          <a:xfrm>
            <a:off x="912895" y="4847033"/>
            <a:ext cx="8231105" cy="369332"/>
          </a:xfrm>
          <a:prstGeom prst="rect">
            <a:avLst/>
          </a:prstGeom>
          <a:noFill/>
        </p:spPr>
        <p:txBody>
          <a:bodyPr wrap="square" rtlCol="0">
            <a:spAutoFit/>
          </a:bodyPr>
          <a:lstStyle/>
          <a:p>
            <a:r>
              <a:rPr lang="de-AT" dirty="0"/>
              <a:t>…Reservieren eines Speicherbereichs passender Größe für die Zählvariable</a:t>
            </a:r>
            <a:endParaRPr lang="de-DE" dirty="0"/>
          </a:p>
        </p:txBody>
      </p:sp>
    </p:spTree>
    <p:extLst>
      <p:ext uri="{BB962C8B-B14F-4D97-AF65-F5344CB8AC3E}">
        <p14:creationId xmlns:p14="http://schemas.microsoft.com/office/powerpoint/2010/main" val="591510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302716E5-D4B8-445B-9D9D-2610D306B98B}"/>
              </a:ext>
            </a:extLst>
          </p:cNvPr>
          <p:cNvPicPr>
            <a:picLocks noChangeAspect="1"/>
          </p:cNvPicPr>
          <p:nvPr/>
        </p:nvPicPr>
        <p:blipFill>
          <a:blip r:embed="rId3"/>
          <a:stretch>
            <a:fillRect/>
          </a:stretch>
        </p:blipFill>
        <p:spPr>
          <a:xfrm>
            <a:off x="885072" y="2714625"/>
            <a:ext cx="7315200" cy="1920240"/>
          </a:xfrm>
          <a:prstGeom prst="rect">
            <a:avLst/>
          </a:prstGeom>
        </p:spPr>
      </p:pic>
      <p:sp>
        <p:nvSpPr>
          <p:cNvPr id="4" name="Textfeld 3">
            <a:extLst>
              <a:ext uri="{FF2B5EF4-FFF2-40B4-BE49-F238E27FC236}">
                <a16:creationId xmlns:a16="http://schemas.microsoft.com/office/drawing/2014/main" id="{A933BB8E-A19F-4C56-B1FF-AFFEAF2E5354}"/>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(2): </a:t>
            </a:r>
            <a:endParaRPr lang="de-DE" dirty="0"/>
          </a:p>
        </p:txBody>
      </p:sp>
      <p:sp>
        <p:nvSpPr>
          <p:cNvPr id="5" name="Textfeld 4">
            <a:extLst>
              <a:ext uri="{FF2B5EF4-FFF2-40B4-BE49-F238E27FC236}">
                <a16:creationId xmlns:a16="http://schemas.microsoft.com/office/drawing/2014/main" id="{2D3566D3-8BC1-4503-91AF-161CC8D0577F}"/>
              </a:ext>
            </a:extLst>
          </p:cNvPr>
          <p:cNvSpPr txBox="1"/>
          <p:nvPr/>
        </p:nvSpPr>
        <p:spPr>
          <a:xfrm>
            <a:off x="312820" y="1745875"/>
            <a:ext cx="2087480" cy="369332"/>
          </a:xfrm>
          <a:prstGeom prst="rect">
            <a:avLst/>
          </a:prstGeom>
          <a:noFill/>
        </p:spPr>
        <p:txBody>
          <a:bodyPr wrap="square" rtlCol="0">
            <a:spAutoFit/>
          </a:bodyPr>
          <a:lstStyle/>
          <a:p>
            <a:r>
              <a:rPr lang="de-AT" b="1" dirty="0">
                <a:latin typeface="Courier New" panose="02070309020205020404" pitchFamily="49" charset="0"/>
                <a:cs typeface="Courier New" panose="02070309020205020404" pitchFamily="49" charset="0"/>
              </a:rPr>
              <a:t>counter = 1;</a:t>
            </a:r>
            <a:endParaRPr lang="de-DE" b="1" dirty="0">
              <a:latin typeface="Courier New" panose="02070309020205020404" pitchFamily="49" charset="0"/>
              <a:cs typeface="Courier New" panose="02070309020205020404" pitchFamily="49" charset="0"/>
            </a:endParaRPr>
          </a:p>
        </p:txBody>
      </p:sp>
      <p:cxnSp>
        <p:nvCxnSpPr>
          <p:cNvPr id="6" name="Gerade Verbindung mit Pfeil 5">
            <a:extLst>
              <a:ext uri="{FF2B5EF4-FFF2-40B4-BE49-F238E27FC236}">
                <a16:creationId xmlns:a16="http://schemas.microsoft.com/office/drawing/2014/main" id="{B07E36CB-4807-495C-BA91-20BC26FBBDE5}"/>
              </a:ext>
            </a:extLst>
          </p:cNvPr>
          <p:cNvCxnSpPr/>
          <p:nvPr/>
        </p:nvCxnSpPr>
        <p:spPr>
          <a:xfrm>
            <a:off x="912895" y="2066988"/>
            <a:ext cx="3714750" cy="17320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 name="Textfeld 6">
            <a:extLst>
              <a:ext uri="{FF2B5EF4-FFF2-40B4-BE49-F238E27FC236}">
                <a16:creationId xmlns:a16="http://schemas.microsoft.com/office/drawing/2014/main" id="{4C7F74B6-486B-4EA8-BE85-5BDDBB98AC26}"/>
              </a:ext>
            </a:extLst>
          </p:cNvPr>
          <p:cNvSpPr txBox="1"/>
          <p:nvPr/>
        </p:nvSpPr>
        <p:spPr>
          <a:xfrm>
            <a:off x="912895" y="4847033"/>
            <a:ext cx="8231105" cy="369332"/>
          </a:xfrm>
          <a:prstGeom prst="rect">
            <a:avLst/>
          </a:prstGeom>
          <a:noFill/>
        </p:spPr>
        <p:txBody>
          <a:bodyPr wrap="square" rtlCol="0">
            <a:spAutoFit/>
          </a:bodyPr>
          <a:lstStyle/>
          <a:p>
            <a:r>
              <a:rPr lang="de-AT" dirty="0"/>
              <a:t>…Zuweisung des Startwertes 1 an die Zählvariable</a:t>
            </a:r>
            <a:endParaRPr lang="de-DE" dirty="0"/>
          </a:p>
        </p:txBody>
      </p:sp>
    </p:spTree>
    <p:extLst>
      <p:ext uri="{BB962C8B-B14F-4D97-AF65-F5344CB8AC3E}">
        <p14:creationId xmlns:p14="http://schemas.microsoft.com/office/powerpoint/2010/main" val="283329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1590FDE8-3EB1-4BDB-AEF3-440DA583DE2B}"/>
              </a:ext>
            </a:extLst>
          </p:cNvPr>
          <p:cNvPicPr>
            <a:picLocks noChangeAspect="1"/>
          </p:cNvPicPr>
          <p:nvPr/>
        </p:nvPicPr>
        <p:blipFill>
          <a:blip r:embed="rId2"/>
          <a:stretch>
            <a:fillRect/>
          </a:stretch>
        </p:blipFill>
        <p:spPr>
          <a:xfrm>
            <a:off x="883920" y="2762683"/>
            <a:ext cx="7376160" cy="1927860"/>
          </a:xfrm>
          <a:prstGeom prst="rect">
            <a:avLst/>
          </a:prstGeom>
        </p:spPr>
      </p:pic>
      <p:sp>
        <p:nvSpPr>
          <p:cNvPr id="4" name="Textfeld 3">
            <a:extLst>
              <a:ext uri="{FF2B5EF4-FFF2-40B4-BE49-F238E27FC236}">
                <a16:creationId xmlns:a16="http://schemas.microsoft.com/office/drawing/2014/main" id="{8488D2F9-CA93-4C83-9D87-B52E2326EB95}"/>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(3): </a:t>
            </a:r>
            <a:endParaRPr lang="de-DE" dirty="0"/>
          </a:p>
        </p:txBody>
      </p:sp>
      <p:sp>
        <p:nvSpPr>
          <p:cNvPr id="5" name="Textfeld 4">
            <a:extLst>
              <a:ext uri="{FF2B5EF4-FFF2-40B4-BE49-F238E27FC236}">
                <a16:creationId xmlns:a16="http://schemas.microsoft.com/office/drawing/2014/main" id="{6E24A9BF-FBC9-4C66-9FF7-9837FA2C47A2}"/>
              </a:ext>
            </a:extLst>
          </p:cNvPr>
          <p:cNvSpPr txBox="1"/>
          <p:nvPr/>
        </p:nvSpPr>
        <p:spPr>
          <a:xfrm>
            <a:off x="312820" y="1745875"/>
            <a:ext cx="7947260" cy="369332"/>
          </a:xfrm>
          <a:prstGeom prst="rect">
            <a:avLst/>
          </a:prstGeom>
          <a:noFill/>
        </p:spPr>
        <p:txBody>
          <a:bodyPr wrap="square" rtlCol="0">
            <a:spAutoFit/>
          </a:bodyPr>
          <a:lstStyle/>
          <a:p>
            <a:r>
              <a:rPr lang="de-DE" sz="1800" b="1" dirty="0" err="1">
                <a:solidFill>
                  <a:srgbClr val="669900"/>
                </a:solidFill>
                <a:effectLst/>
                <a:latin typeface="Courier New" panose="02070309020205020404" pitchFamily="49" charset="0"/>
                <a:ea typeface="Calibri" panose="020F0502020204030204" pitchFamily="34" charset="0"/>
              </a:rPr>
              <a:t>while</a:t>
            </a:r>
            <a:r>
              <a:rPr lang="de-DE" sz="1800" b="1" dirty="0">
                <a:solidFill>
                  <a:srgbClr val="669900"/>
                </a:solidFill>
                <a:effectLst/>
                <a:latin typeface="Courier New" panose="02070309020205020404" pitchFamily="49" charset="0"/>
                <a:ea typeface="Calibri" panose="020F0502020204030204" pitchFamily="34" charset="0"/>
              </a:rPr>
              <a:t> (</a:t>
            </a:r>
            <a:r>
              <a:rPr lang="de-AT" b="1" dirty="0">
                <a:latin typeface="Courier New" panose="02070309020205020404" pitchFamily="49" charset="0"/>
                <a:cs typeface="Courier New" panose="02070309020205020404" pitchFamily="49" charset="0"/>
              </a:rPr>
              <a:t>counter &lt;= 3)</a:t>
            </a:r>
            <a:endParaRPr lang="de-DE" b="1" dirty="0">
              <a:latin typeface="Courier New" panose="02070309020205020404" pitchFamily="49" charset="0"/>
              <a:cs typeface="Courier New" panose="02070309020205020404" pitchFamily="49" charset="0"/>
            </a:endParaRPr>
          </a:p>
        </p:txBody>
      </p:sp>
      <p:cxnSp>
        <p:nvCxnSpPr>
          <p:cNvPr id="6" name="Gerade Verbindung mit Pfeil 5">
            <a:extLst>
              <a:ext uri="{FF2B5EF4-FFF2-40B4-BE49-F238E27FC236}">
                <a16:creationId xmlns:a16="http://schemas.microsoft.com/office/drawing/2014/main" id="{688E2E9D-C788-46E0-8780-4BADE8CD108F}"/>
              </a:ext>
            </a:extLst>
          </p:cNvPr>
          <p:cNvCxnSpPr>
            <a:cxnSpLocks/>
          </p:cNvCxnSpPr>
          <p:nvPr/>
        </p:nvCxnSpPr>
        <p:spPr>
          <a:xfrm>
            <a:off x="1971675" y="2115207"/>
            <a:ext cx="2655970" cy="1683782"/>
          </a:xfrm>
          <a:prstGeom prst="straightConnector1">
            <a:avLst/>
          </a:prstGeom>
          <a:ln w="19050">
            <a:solidFill>
              <a:schemeClr val="tx1"/>
            </a:solidFill>
            <a:headEnd type="triangle"/>
            <a:tailEnd type="none"/>
          </a:ln>
        </p:spPr>
        <p:style>
          <a:lnRef idx="1">
            <a:schemeClr val="dk1"/>
          </a:lnRef>
          <a:fillRef idx="0">
            <a:schemeClr val="dk1"/>
          </a:fillRef>
          <a:effectRef idx="0">
            <a:schemeClr val="dk1"/>
          </a:effectRef>
          <a:fontRef idx="minor">
            <a:schemeClr val="tx1"/>
          </a:fontRef>
        </p:style>
      </p:cxnSp>
      <p:sp>
        <p:nvSpPr>
          <p:cNvPr id="7" name="Textfeld 6">
            <a:extLst>
              <a:ext uri="{FF2B5EF4-FFF2-40B4-BE49-F238E27FC236}">
                <a16:creationId xmlns:a16="http://schemas.microsoft.com/office/drawing/2014/main" id="{95171A78-9D9A-4795-8865-E9266C194BDA}"/>
              </a:ext>
            </a:extLst>
          </p:cNvPr>
          <p:cNvSpPr txBox="1"/>
          <p:nvPr/>
        </p:nvSpPr>
        <p:spPr>
          <a:xfrm>
            <a:off x="629051" y="4847033"/>
            <a:ext cx="8231105" cy="1200329"/>
          </a:xfrm>
          <a:prstGeom prst="rect">
            <a:avLst/>
          </a:prstGeom>
          <a:noFill/>
        </p:spPr>
        <p:txBody>
          <a:bodyPr wrap="square" rtlCol="0">
            <a:spAutoFit/>
          </a:bodyPr>
          <a:lstStyle/>
          <a:p>
            <a:r>
              <a:rPr lang="de-AT" dirty="0"/>
              <a:t>…der Inhalt des reservierten Speicherbereichs wird im Speicherbereich gelesen und der Zählvariablen zugewiesen. Diese hat sodann den Wert 1, der mit 3 verglichen wird. Da 1 kleiner oder gleich 3 ist, werden die Befehle des Schleifenblocks </a:t>
            </a:r>
            <a:r>
              <a:rPr lang="de-AT" b="1" dirty="0"/>
              <a:t>zum ersten Mal </a:t>
            </a:r>
            <a:r>
              <a:rPr lang="de-AT" dirty="0"/>
              <a:t>ausgeführt</a:t>
            </a:r>
            <a:endParaRPr lang="de-DE" dirty="0"/>
          </a:p>
        </p:txBody>
      </p:sp>
    </p:spTree>
    <p:extLst>
      <p:ext uri="{BB962C8B-B14F-4D97-AF65-F5344CB8AC3E}">
        <p14:creationId xmlns:p14="http://schemas.microsoft.com/office/powerpoint/2010/main" val="1126113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1590FDE8-3EB1-4BDB-AEF3-440DA583DE2B}"/>
              </a:ext>
            </a:extLst>
          </p:cNvPr>
          <p:cNvPicPr>
            <a:picLocks noChangeAspect="1"/>
          </p:cNvPicPr>
          <p:nvPr/>
        </p:nvPicPr>
        <p:blipFill>
          <a:blip r:embed="rId2"/>
          <a:stretch>
            <a:fillRect/>
          </a:stretch>
        </p:blipFill>
        <p:spPr>
          <a:xfrm>
            <a:off x="883920" y="2762683"/>
            <a:ext cx="7376160" cy="1927860"/>
          </a:xfrm>
          <a:prstGeom prst="rect">
            <a:avLst/>
          </a:prstGeom>
        </p:spPr>
      </p:pic>
      <p:sp>
        <p:nvSpPr>
          <p:cNvPr id="4" name="Textfeld 3">
            <a:extLst>
              <a:ext uri="{FF2B5EF4-FFF2-40B4-BE49-F238E27FC236}">
                <a16:creationId xmlns:a16="http://schemas.microsoft.com/office/drawing/2014/main" id="{8488D2F9-CA93-4C83-9D87-B52E2326EB95}"/>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(4): </a:t>
            </a:r>
            <a:endParaRPr lang="de-DE" dirty="0"/>
          </a:p>
        </p:txBody>
      </p:sp>
      <p:sp>
        <p:nvSpPr>
          <p:cNvPr id="5" name="Textfeld 4">
            <a:extLst>
              <a:ext uri="{FF2B5EF4-FFF2-40B4-BE49-F238E27FC236}">
                <a16:creationId xmlns:a16="http://schemas.microsoft.com/office/drawing/2014/main" id="{6E24A9BF-FBC9-4C66-9FF7-9837FA2C47A2}"/>
              </a:ext>
            </a:extLst>
          </p:cNvPr>
          <p:cNvSpPr txBox="1"/>
          <p:nvPr/>
        </p:nvSpPr>
        <p:spPr>
          <a:xfrm>
            <a:off x="312820" y="1745875"/>
            <a:ext cx="7947260" cy="369332"/>
          </a:xfrm>
          <a:prstGeom prst="rect">
            <a:avLst/>
          </a:prstGeom>
          <a:noFill/>
        </p:spPr>
        <p:txBody>
          <a:bodyPr wrap="square" rtlCol="0">
            <a:spAutoFit/>
          </a:bodyPr>
          <a:lstStyle/>
          <a:p>
            <a:r>
              <a:rPr lang="de-AT" b="1" dirty="0">
                <a:latin typeface="Courier New" panose="02070309020205020404" pitchFamily="49" charset="0"/>
                <a:cs typeface="Courier New" panose="02070309020205020404" pitchFamily="49" charset="0"/>
              </a:rPr>
              <a:t>counter = counter + 1;</a:t>
            </a:r>
            <a:endParaRPr lang="de-DE" b="1" dirty="0">
              <a:latin typeface="Courier New" panose="02070309020205020404" pitchFamily="49" charset="0"/>
              <a:cs typeface="Courier New" panose="02070309020205020404" pitchFamily="49" charset="0"/>
            </a:endParaRPr>
          </a:p>
        </p:txBody>
      </p:sp>
      <p:cxnSp>
        <p:nvCxnSpPr>
          <p:cNvPr id="6" name="Gerade Verbindung mit Pfeil 5">
            <a:extLst>
              <a:ext uri="{FF2B5EF4-FFF2-40B4-BE49-F238E27FC236}">
                <a16:creationId xmlns:a16="http://schemas.microsoft.com/office/drawing/2014/main" id="{688E2E9D-C788-46E0-8780-4BADE8CD108F}"/>
              </a:ext>
            </a:extLst>
          </p:cNvPr>
          <p:cNvCxnSpPr>
            <a:cxnSpLocks/>
          </p:cNvCxnSpPr>
          <p:nvPr/>
        </p:nvCxnSpPr>
        <p:spPr>
          <a:xfrm>
            <a:off x="2271713" y="2071688"/>
            <a:ext cx="2355932" cy="1727301"/>
          </a:xfrm>
          <a:prstGeom prst="straightConnector1">
            <a:avLst/>
          </a:prstGeom>
          <a:ln w="19050">
            <a:solidFill>
              <a:schemeClr val="tx1"/>
            </a:solidFill>
            <a:headEnd type="triangle"/>
            <a:tailEnd type="none"/>
          </a:ln>
        </p:spPr>
        <p:style>
          <a:lnRef idx="1">
            <a:schemeClr val="dk1"/>
          </a:lnRef>
          <a:fillRef idx="0">
            <a:schemeClr val="dk1"/>
          </a:fillRef>
          <a:effectRef idx="0">
            <a:schemeClr val="dk1"/>
          </a:effectRef>
          <a:fontRef idx="minor">
            <a:schemeClr val="tx1"/>
          </a:fontRef>
        </p:style>
      </p:cxnSp>
      <p:sp>
        <p:nvSpPr>
          <p:cNvPr id="7" name="Textfeld 6">
            <a:extLst>
              <a:ext uri="{FF2B5EF4-FFF2-40B4-BE49-F238E27FC236}">
                <a16:creationId xmlns:a16="http://schemas.microsoft.com/office/drawing/2014/main" id="{95171A78-9D9A-4795-8865-E9266C194BDA}"/>
              </a:ext>
            </a:extLst>
          </p:cNvPr>
          <p:cNvSpPr txBox="1"/>
          <p:nvPr/>
        </p:nvSpPr>
        <p:spPr>
          <a:xfrm>
            <a:off x="629051" y="4847033"/>
            <a:ext cx="8231105" cy="923330"/>
          </a:xfrm>
          <a:prstGeom prst="rect">
            <a:avLst/>
          </a:prstGeom>
          <a:noFill/>
        </p:spPr>
        <p:txBody>
          <a:bodyPr wrap="square" rtlCol="0">
            <a:spAutoFit/>
          </a:bodyPr>
          <a:lstStyle/>
          <a:p>
            <a:r>
              <a:rPr lang="de-AT" dirty="0"/>
              <a:t>…der Inhalt des reservierten Speicherbereichs wird im Speicherbereich gelesen und der Zählvariablen zugewiesen. Deren Wert wird sodann um 1 vergrößert, auf der „rechten Seite“ dieser Zuweisung steht nun 2</a:t>
            </a:r>
            <a:endParaRPr lang="de-DE" dirty="0"/>
          </a:p>
        </p:txBody>
      </p:sp>
    </p:spTree>
    <p:extLst>
      <p:ext uri="{BB962C8B-B14F-4D97-AF65-F5344CB8AC3E}">
        <p14:creationId xmlns:p14="http://schemas.microsoft.com/office/powerpoint/2010/main" val="2158263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46858E22-9779-486A-8E49-6B04B6B1E033}"/>
              </a:ext>
            </a:extLst>
          </p:cNvPr>
          <p:cNvPicPr>
            <a:picLocks noChangeAspect="1"/>
          </p:cNvPicPr>
          <p:nvPr/>
        </p:nvPicPr>
        <p:blipFill>
          <a:blip r:embed="rId2"/>
          <a:stretch>
            <a:fillRect/>
          </a:stretch>
        </p:blipFill>
        <p:spPr>
          <a:xfrm>
            <a:off x="887730" y="2728248"/>
            <a:ext cx="7368540" cy="1958340"/>
          </a:xfrm>
          <a:prstGeom prst="rect">
            <a:avLst/>
          </a:prstGeom>
        </p:spPr>
      </p:pic>
      <p:sp>
        <p:nvSpPr>
          <p:cNvPr id="4" name="Textfeld 3">
            <a:extLst>
              <a:ext uri="{FF2B5EF4-FFF2-40B4-BE49-F238E27FC236}">
                <a16:creationId xmlns:a16="http://schemas.microsoft.com/office/drawing/2014/main" id="{74127CD7-B986-43D6-A817-4C8E433C522B}"/>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(5): </a:t>
            </a:r>
            <a:endParaRPr lang="de-DE" dirty="0"/>
          </a:p>
        </p:txBody>
      </p:sp>
      <p:sp>
        <p:nvSpPr>
          <p:cNvPr id="5" name="Textfeld 4">
            <a:extLst>
              <a:ext uri="{FF2B5EF4-FFF2-40B4-BE49-F238E27FC236}">
                <a16:creationId xmlns:a16="http://schemas.microsoft.com/office/drawing/2014/main" id="{4458EE79-084F-45EF-A230-0A9515010239}"/>
              </a:ext>
            </a:extLst>
          </p:cNvPr>
          <p:cNvSpPr txBox="1"/>
          <p:nvPr/>
        </p:nvSpPr>
        <p:spPr>
          <a:xfrm>
            <a:off x="312820" y="1745875"/>
            <a:ext cx="7947260" cy="369332"/>
          </a:xfrm>
          <a:prstGeom prst="rect">
            <a:avLst/>
          </a:prstGeom>
          <a:noFill/>
        </p:spPr>
        <p:txBody>
          <a:bodyPr wrap="square" rtlCol="0">
            <a:spAutoFit/>
          </a:bodyPr>
          <a:lstStyle/>
          <a:p>
            <a:r>
              <a:rPr lang="de-AT" b="1" dirty="0">
                <a:latin typeface="Courier New" panose="02070309020205020404" pitchFamily="49" charset="0"/>
                <a:cs typeface="Courier New" panose="02070309020205020404" pitchFamily="49" charset="0"/>
              </a:rPr>
              <a:t>counter = counter + 1;</a:t>
            </a:r>
            <a:endParaRPr lang="de-DE" b="1" dirty="0">
              <a:latin typeface="Courier New" panose="02070309020205020404" pitchFamily="49" charset="0"/>
              <a:cs typeface="Courier New" panose="02070309020205020404" pitchFamily="49" charset="0"/>
            </a:endParaRPr>
          </a:p>
        </p:txBody>
      </p:sp>
      <p:cxnSp>
        <p:nvCxnSpPr>
          <p:cNvPr id="6" name="Gerade Verbindung mit Pfeil 5">
            <a:extLst>
              <a:ext uri="{FF2B5EF4-FFF2-40B4-BE49-F238E27FC236}">
                <a16:creationId xmlns:a16="http://schemas.microsoft.com/office/drawing/2014/main" id="{056CBD0D-0E03-49BB-91AE-8DCA9FAB231F}"/>
              </a:ext>
            </a:extLst>
          </p:cNvPr>
          <p:cNvCxnSpPr/>
          <p:nvPr/>
        </p:nvCxnSpPr>
        <p:spPr>
          <a:xfrm>
            <a:off x="912895" y="2066988"/>
            <a:ext cx="3714750" cy="1732001"/>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 name="Textfeld 6">
            <a:extLst>
              <a:ext uri="{FF2B5EF4-FFF2-40B4-BE49-F238E27FC236}">
                <a16:creationId xmlns:a16="http://schemas.microsoft.com/office/drawing/2014/main" id="{D5B11D26-8791-4B00-B906-DE25A102FFD9}"/>
              </a:ext>
            </a:extLst>
          </p:cNvPr>
          <p:cNvSpPr txBox="1"/>
          <p:nvPr/>
        </p:nvSpPr>
        <p:spPr>
          <a:xfrm>
            <a:off x="629051" y="4847033"/>
            <a:ext cx="8231105" cy="646331"/>
          </a:xfrm>
          <a:prstGeom prst="rect">
            <a:avLst/>
          </a:prstGeom>
          <a:noFill/>
        </p:spPr>
        <p:txBody>
          <a:bodyPr wrap="square" rtlCol="0">
            <a:spAutoFit/>
          </a:bodyPr>
          <a:lstStyle/>
          <a:p>
            <a:r>
              <a:rPr lang="de-AT" dirty="0"/>
              <a:t>…der Wert 2 wird der Zählvariablen zugewiesen, d.h. im für diese Variable reservierten Speicherbereich abgelegt.</a:t>
            </a:r>
            <a:endParaRPr lang="de-DE" dirty="0"/>
          </a:p>
        </p:txBody>
      </p:sp>
    </p:spTree>
    <p:extLst>
      <p:ext uri="{BB962C8B-B14F-4D97-AF65-F5344CB8AC3E}">
        <p14:creationId xmlns:p14="http://schemas.microsoft.com/office/powerpoint/2010/main" val="571828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2CA60190-B044-47C0-8B18-53B96F0B1C84}"/>
              </a:ext>
            </a:extLst>
          </p:cNvPr>
          <p:cNvPicPr>
            <a:picLocks noChangeAspect="1"/>
          </p:cNvPicPr>
          <p:nvPr/>
        </p:nvPicPr>
        <p:blipFill>
          <a:blip r:embed="rId2"/>
          <a:stretch>
            <a:fillRect/>
          </a:stretch>
        </p:blipFill>
        <p:spPr>
          <a:xfrm>
            <a:off x="880110" y="2745043"/>
            <a:ext cx="7383780" cy="1958340"/>
          </a:xfrm>
          <a:prstGeom prst="rect">
            <a:avLst/>
          </a:prstGeom>
        </p:spPr>
      </p:pic>
      <p:sp>
        <p:nvSpPr>
          <p:cNvPr id="4" name="Textfeld 3">
            <a:extLst>
              <a:ext uri="{FF2B5EF4-FFF2-40B4-BE49-F238E27FC236}">
                <a16:creationId xmlns:a16="http://schemas.microsoft.com/office/drawing/2014/main" id="{D92303B9-FD6B-4DA6-9027-D858F7638066}"/>
              </a:ext>
            </a:extLst>
          </p:cNvPr>
          <p:cNvSpPr txBox="1"/>
          <p:nvPr/>
        </p:nvSpPr>
        <p:spPr>
          <a:xfrm>
            <a:off x="312820" y="1745875"/>
            <a:ext cx="7947260" cy="369332"/>
          </a:xfrm>
          <a:prstGeom prst="rect">
            <a:avLst/>
          </a:prstGeom>
          <a:noFill/>
        </p:spPr>
        <p:txBody>
          <a:bodyPr wrap="square" rtlCol="0">
            <a:spAutoFit/>
          </a:bodyPr>
          <a:lstStyle/>
          <a:p>
            <a:r>
              <a:rPr lang="de-DE" sz="1800" b="1" dirty="0" err="1">
                <a:solidFill>
                  <a:srgbClr val="669900"/>
                </a:solidFill>
                <a:effectLst/>
                <a:latin typeface="Courier New" panose="02070309020205020404" pitchFamily="49" charset="0"/>
                <a:ea typeface="Calibri" panose="020F0502020204030204" pitchFamily="34" charset="0"/>
              </a:rPr>
              <a:t>while</a:t>
            </a:r>
            <a:r>
              <a:rPr lang="de-DE" sz="1800" b="1" dirty="0">
                <a:solidFill>
                  <a:srgbClr val="669900"/>
                </a:solidFill>
                <a:effectLst/>
                <a:latin typeface="Courier New" panose="02070309020205020404" pitchFamily="49" charset="0"/>
                <a:ea typeface="Calibri" panose="020F0502020204030204" pitchFamily="34" charset="0"/>
              </a:rPr>
              <a:t> (</a:t>
            </a:r>
            <a:r>
              <a:rPr lang="de-AT" b="1" dirty="0">
                <a:latin typeface="Courier New" panose="02070309020205020404" pitchFamily="49" charset="0"/>
                <a:cs typeface="Courier New" panose="02070309020205020404" pitchFamily="49" charset="0"/>
              </a:rPr>
              <a:t>counter &lt;= 3)</a:t>
            </a:r>
            <a:endParaRPr lang="de-DE" b="1" dirty="0">
              <a:latin typeface="Courier New" panose="02070309020205020404" pitchFamily="49" charset="0"/>
              <a:cs typeface="Courier New" panose="02070309020205020404" pitchFamily="49" charset="0"/>
            </a:endParaRPr>
          </a:p>
        </p:txBody>
      </p:sp>
      <p:cxnSp>
        <p:nvCxnSpPr>
          <p:cNvPr id="5" name="Gerade Verbindung mit Pfeil 4">
            <a:extLst>
              <a:ext uri="{FF2B5EF4-FFF2-40B4-BE49-F238E27FC236}">
                <a16:creationId xmlns:a16="http://schemas.microsoft.com/office/drawing/2014/main" id="{BABF7324-5036-40A8-BE3C-E714083ACED6}"/>
              </a:ext>
            </a:extLst>
          </p:cNvPr>
          <p:cNvCxnSpPr>
            <a:cxnSpLocks/>
          </p:cNvCxnSpPr>
          <p:nvPr/>
        </p:nvCxnSpPr>
        <p:spPr>
          <a:xfrm>
            <a:off x="1971675" y="2115207"/>
            <a:ext cx="2655970" cy="1683782"/>
          </a:xfrm>
          <a:prstGeom prst="straightConnector1">
            <a:avLst/>
          </a:prstGeom>
          <a:ln w="19050">
            <a:solidFill>
              <a:schemeClr val="tx1"/>
            </a:solidFill>
            <a:headEnd type="triangle"/>
            <a:tailEnd type="none"/>
          </a:ln>
        </p:spPr>
        <p:style>
          <a:lnRef idx="1">
            <a:schemeClr val="dk1"/>
          </a:lnRef>
          <a:fillRef idx="0">
            <a:schemeClr val="dk1"/>
          </a:fillRef>
          <a:effectRef idx="0">
            <a:schemeClr val="dk1"/>
          </a:effectRef>
          <a:fontRef idx="minor">
            <a:schemeClr val="tx1"/>
          </a:fontRef>
        </p:style>
      </p:cxnSp>
      <p:sp>
        <p:nvSpPr>
          <p:cNvPr id="6" name="Textfeld 5">
            <a:extLst>
              <a:ext uri="{FF2B5EF4-FFF2-40B4-BE49-F238E27FC236}">
                <a16:creationId xmlns:a16="http://schemas.microsoft.com/office/drawing/2014/main" id="{522DB3F9-E5D4-4EC3-B614-396D70CC07D2}"/>
              </a:ext>
            </a:extLst>
          </p:cNvPr>
          <p:cNvSpPr txBox="1"/>
          <p:nvPr/>
        </p:nvSpPr>
        <p:spPr>
          <a:xfrm>
            <a:off x="629051" y="4847033"/>
            <a:ext cx="8231105" cy="1200329"/>
          </a:xfrm>
          <a:prstGeom prst="rect">
            <a:avLst/>
          </a:prstGeom>
          <a:noFill/>
        </p:spPr>
        <p:txBody>
          <a:bodyPr wrap="square" rtlCol="0">
            <a:spAutoFit/>
          </a:bodyPr>
          <a:lstStyle/>
          <a:p>
            <a:r>
              <a:rPr lang="de-AT" dirty="0"/>
              <a:t>…der Inhalt des reservierten Speicherbereichs wird im Speicherbereich gelesen und der Zählvariablen zugewiesen. Diese hat sodann den Wert 2, der mit 3 verglichen wird. Da 2 kleiner oder gleich 3 ist, werden die Befehle des Schleifenblocks </a:t>
            </a:r>
            <a:r>
              <a:rPr lang="de-AT" b="1" dirty="0"/>
              <a:t>zum zweiten Mal </a:t>
            </a:r>
            <a:r>
              <a:rPr lang="de-AT" dirty="0"/>
              <a:t>ausgeführt</a:t>
            </a:r>
            <a:endParaRPr lang="de-DE" dirty="0"/>
          </a:p>
        </p:txBody>
      </p:sp>
      <p:sp>
        <p:nvSpPr>
          <p:cNvPr id="7" name="Textfeld 6">
            <a:extLst>
              <a:ext uri="{FF2B5EF4-FFF2-40B4-BE49-F238E27FC236}">
                <a16:creationId xmlns:a16="http://schemas.microsoft.com/office/drawing/2014/main" id="{861E4722-33AC-4CD0-9999-F9650BAD9639}"/>
              </a:ext>
            </a:extLst>
          </p:cNvPr>
          <p:cNvSpPr txBox="1"/>
          <p:nvPr/>
        </p:nvSpPr>
        <p:spPr>
          <a:xfrm>
            <a:off x="312820" y="1197117"/>
            <a:ext cx="8231105" cy="369332"/>
          </a:xfrm>
          <a:prstGeom prst="rect">
            <a:avLst/>
          </a:prstGeom>
          <a:noFill/>
        </p:spPr>
        <p:txBody>
          <a:bodyPr wrap="square" rtlCol="0">
            <a:spAutoFit/>
          </a:bodyPr>
          <a:lstStyle/>
          <a:p>
            <a:r>
              <a:rPr lang="de-AT" dirty="0"/>
              <a:t>„Zählschleife“ und die Modellvorstellung zu Variablen (6): </a:t>
            </a:r>
            <a:endParaRPr lang="de-DE" dirty="0"/>
          </a:p>
        </p:txBody>
      </p:sp>
    </p:spTree>
    <p:extLst>
      <p:ext uri="{BB962C8B-B14F-4D97-AF65-F5344CB8AC3E}">
        <p14:creationId xmlns:p14="http://schemas.microsoft.com/office/powerpoint/2010/main" val="212848693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1335</Words>
  <Application>Microsoft Office PowerPoint</Application>
  <PresentationFormat>Bildschirmpräsentation (4:3)</PresentationFormat>
  <Paragraphs>104</Paragraphs>
  <Slides>20</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Calibri Light</vt:lpstr>
      <vt:lpstr>Courier New</vt:lpstr>
      <vt:lpstr>Office</vt:lpstr>
      <vt:lpstr>Foliensatz</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Beverly</dc:creator>
  <cp:lastModifiedBy>MMag. Dr. Peter Antonitsch</cp:lastModifiedBy>
  <cp:revision>45</cp:revision>
  <dcterms:created xsi:type="dcterms:W3CDTF">2016-12-15T21:14:21Z</dcterms:created>
  <dcterms:modified xsi:type="dcterms:W3CDTF">2021-10-01T19:03:00Z</dcterms:modified>
</cp:coreProperties>
</file>