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57" r:id="rId3"/>
    <p:sldId id="262" r:id="rId4"/>
    <p:sldId id="263" r:id="rId5"/>
    <p:sldId id="264" r:id="rId6"/>
    <p:sldId id="267" r:id="rId7"/>
    <p:sldId id="269" r:id="rId8"/>
    <p:sldId id="268" r:id="rId9"/>
    <p:sldId id="270" r:id="rId10"/>
    <p:sldId id="265" r:id="rId11"/>
    <p:sldId id="271" r:id="rId12"/>
    <p:sldId id="272" r:id="rId13"/>
    <p:sldId id="266" r:id="rId14"/>
    <p:sldId id="275" r:id="rId15"/>
    <p:sldId id="273" r:id="rId16"/>
    <p:sldId id="274"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06" autoAdjust="0"/>
  </p:normalViewPr>
  <p:slideViewPr>
    <p:cSldViewPr snapToGrid="0" showGuides="1">
      <p:cViewPr>
        <p:scale>
          <a:sx n="112" d="100"/>
          <a:sy n="112" d="100"/>
        </p:scale>
        <p:origin x="1542" y="23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2540A-2955-4857-A7D9-E277304D39C8}" type="datetimeFigureOut">
              <a:rPr lang="de-AT" smtClean="0"/>
              <a:pPr/>
              <a:t>06.02.2023</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EFB41-8B0C-4DD5-847F-2F2B11F12226}" type="slidenum">
              <a:rPr lang="de-AT" smtClean="0"/>
              <a:pPr/>
              <a:t>‹Nr.›</a:t>
            </a:fld>
            <a:endParaRPr lang="de-AT"/>
          </a:p>
        </p:txBody>
      </p:sp>
    </p:spTree>
    <p:extLst>
      <p:ext uri="{BB962C8B-B14F-4D97-AF65-F5344CB8AC3E}">
        <p14:creationId xmlns:p14="http://schemas.microsoft.com/office/powerpoint/2010/main" val="120929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C5788C5D-A323-4041-BCC4-1EF25083A26D}"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Mit den bisherigen Kenntnissen zur Arduino-Programmierung muss jeder Ton EINZELN codiert werden – da sich von Ton zu Ton aber nur die Frequenz (und gegebenenfalls die Dauer) des Tones ändert (ändern), wäre es praktischer, diese Informationen – Frequenzen und Dauer der Töne – jeweils „in einem Behälter“ zusammen speichern zu können….</a:t>
            </a:r>
          </a:p>
          <a:p>
            <a:endParaRPr lang="de-AT" dirty="0"/>
          </a:p>
          <a:p>
            <a:r>
              <a:rPr lang="de-AT" dirty="0"/>
              <a:t>Hinweis: Diese Folie (und insbesondere auch der vorgeschlagene Text) soll (sollen) die Einführung von Variablen motivieren, in denen mehrere Werte gleichzeitig gespei-chert werden können (siehe nächste Folie).</a:t>
            </a:r>
          </a:p>
          <a:p>
            <a:endParaRPr lang="de-DE" dirty="0"/>
          </a:p>
          <a:p>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10</a:t>
            </a:fld>
            <a:endParaRPr lang="de-AT"/>
          </a:p>
        </p:txBody>
      </p:sp>
    </p:spTree>
    <p:extLst>
      <p:ext uri="{BB962C8B-B14F-4D97-AF65-F5344CB8AC3E}">
        <p14:creationId xmlns:p14="http://schemas.microsoft.com/office/powerpoint/2010/main" val="101869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DE" dirty="0"/>
              <a:t>Dafür bietet die Arduino-Programmierumgebung Feldvariable (auch: Arrays) an, in denen mehrere Werte von einem bestimmten Datentyp gespeichert werden können.</a:t>
            </a:r>
          </a:p>
          <a:p>
            <a:endParaRPr lang="de-DE" dirty="0"/>
          </a:p>
          <a:p>
            <a:r>
              <a:rPr lang="de-DE" dirty="0"/>
              <a:t>Die Deklaration einer Feldvariablen erfolgt durch das Setzen eines eckigen Klammerpaars nach dem Variablennamen (Einblendung),</a:t>
            </a:r>
          </a:p>
          <a:p>
            <a:endParaRPr lang="de-DE" dirty="0"/>
          </a:p>
          <a:p>
            <a:r>
              <a:rPr lang="de-DE" dirty="0"/>
              <a:t>die Initialisierung kann (z.B.) durch die Zuweisung einer Liste von Werten, die in geschwungene Klammern geschrieben werden muss, erfolgen (Einblendung)</a:t>
            </a:r>
          </a:p>
        </p:txBody>
      </p:sp>
      <p:sp>
        <p:nvSpPr>
          <p:cNvPr id="4" name="Foliennummernplatzhalter 3"/>
          <p:cNvSpPr>
            <a:spLocks noGrp="1"/>
          </p:cNvSpPr>
          <p:nvPr>
            <p:ph type="sldNum" sz="quarter" idx="5"/>
          </p:nvPr>
        </p:nvSpPr>
        <p:spPr/>
        <p:txBody>
          <a:bodyPr/>
          <a:lstStyle/>
          <a:p>
            <a:fld id="{ABDEFB41-8B0C-4DD5-847F-2F2B11F12226}" type="slidenum">
              <a:rPr lang="de-AT" smtClean="0"/>
              <a:pPr/>
              <a:t>11</a:t>
            </a:fld>
            <a:endParaRPr lang="de-AT"/>
          </a:p>
        </p:txBody>
      </p:sp>
    </p:spTree>
    <p:extLst>
      <p:ext uri="{BB962C8B-B14F-4D97-AF65-F5344CB8AC3E}">
        <p14:creationId xmlns:p14="http://schemas.microsoft.com/office/powerpoint/2010/main" val="101869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537263"/>
          </a:xfrm>
        </p:spPr>
        <p:txBody>
          <a:bodyPr/>
          <a:lstStyle/>
          <a:p>
            <a:r>
              <a:rPr lang="de-AT" dirty="0"/>
              <a:t>Textvorschlag:</a:t>
            </a:r>
          </a:p>
          <a:p>
            <a:endParaRPr lang="de-AT" dirty="0"/>
          </a:p>
          <a:p>
            <a:r>
              <a:rPr lang="de-DE" dirty="0"/>
              <a:t>Wird eine Feldvariable bei der Deklaration auch gleich initialisiert, dann werden so viele Speicherplätze reserviert, wie zum Speichern der als Liste übergebenen Werte notwendig sind – im gezeigten Beispiel also vier Speicherplätze für ganzzahlige Werte vom Datentyp </a:t>
            </a:r>
            <a:r>
              <a:rPr lang="de-DE" sz="1000" b="1" dirty="0">
                <a:solidFill>
                  <a:srgbClr val="00B0F0"/>
                </a:solidFill>
                <a:latin typeface="Courier New" pitchFamily="49" charset="0"/>
                <a:cs typeface="Courier New" pitchFamily="49" charset="0"/>
              </a:rPr>
              <a:t>int</a:t>
            </a:r>
            <a:r>
              <a:rPr lang="de-DE" dirty="0"/>
              <a:t>.</a:t>
            </a:r>
          </a:p>
          <a:p>
            <a:endParaRPr lang="de-DE" dirty="0"/>
          </a:p>
          <a:p>
            <a:r>
              <a:rPr lang="de-DE" dirty="0"/>
              <a:t>Zusätzlich werden durch die Initialisierung auch die Werte überschrieben, die zuvor in den reservierten Speicherplätzen gespeichert waren (Einblendung)</a:t>
            </a:r>
          </a:p>
        </p:txBody>
      </p:sp>
      <p:sp>
        <p:nvSpPr>
          <p:cNvPr id="4" name="Foliennummernplatzhalter 3"/>
          <p:cNvSpPr>
            <a:spLocks noGrp="1"/>
          </p:cNvSpPr>
          <p:nvPr>
            <p:ph type="sldNum" sz="quarter" idx="5"/>
          </p:nvPr>
        </p:nvSpPr>
        <p:spPr/>
        <p:txBody>
          <a:bodyPr/>
          <a:lstStyle/>
          <a:p>
            <a:fld id="{ABDEFB41-8B0C-4DD5-847F-2F2B11F12226}" type="slidenum">
              <a:rPr lang="de-AT" smtClean="0"/>
              <a:pPr/>
              <a:t>12</a:t>
            </a:fld>
            <a:endParaRPr lang="de-AT"/>
          </a:p>
        </p:txBody>
      </p:sp>
    </p:spTree>
    <p:extLst>
      <p:ext uri="{BB962C8B-B14F-4D97-AF65-F5344CB8AC3E}">
        <p14:creationId xmlns:p14="http://schemas.microsoft.com/office/powerpoint/2010/main" val="101869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4510368"/>
          </a:xfrm>
        </p:spPr>
        <p:txBody>
          <a:bodyPr/>
          <a:lstStyle/>
          <a:p>
            <a:r>
              <a:rPr lang="de-AT" dirty="0"/>
              <a:t>Textvorschlag:</a:t>
            </a:r>
          </a:p>
          <a:p>
            <a:endParaRPr lang="de-AT" dirty="0"/>
          </a:p>
          <a:p>
            <a:r>
              <a:rPr lang="de-DE" dirty="0"/>
              <a:t>Die Feldvariable verweist dabei auf den ersten der reservierten Speicherplätze, also auf jenen, der die niedrigste Adresse hat.</a:t>
            </a:r>
          </a:p>
          <a:p>
            <a:endParaRPr lang="de-DE" sz="800" dirty="0"/>
          </a:p>
          <a:p>
            <a:r>
              <a:rPr lang="de-DE" dirty="0"/>
              <a:t>Um auf den Wert zuzugreifen, der in diesem ersten Speicherplatz gespeichert ist, muss man keinen Speicherplatz weitergehen. Im gezeigten Beispiel schreiben wir dafür:</a:t>
            </a:r>
          </a:p>
          <a:p>
            <a:r>
              <a:rPr lang="de-DE" dirty="0"/>
              <a:t>		</a:t>
            </a:r>
            <a:r>
              <a:rPr lang="de-DE" sz="1000" b="1" dirty="0">
                <a:latin typeface="Courier New" pitchFamily="49" charset="0"/>
                <a:cs typeface="Courier New" pitchFamily="49" charset="0"/>
              </a:rPr>
              <a:t>frequenzen [0]</a:t>
            </a:r>
            <a:r>
              <a:rPr lang="de-DE" dirty="0"/>
              <a:t>  (Einblendung)</a:t>
            </a:r>
          </a:p>
          <a:p>
            <a:endParaRPr lang="de-DE" sz="800" dirty="0"/>
          </a:p>
          <a:p>
            <a:r>
              <a:rPr lang="de-DE" dirty="0"/>
              <a:t>Um auf den Wert zuzugreifen, der im zweiten Speicherplatz gespeichert ist, muss man einen Speicherplatz weitergehen. Im gezeigten Beispiel schreiben wir dafür:</a:t>
            </a:r>
          </a:p>
          <a:p>
            <a:endParaRPr lang="de-DE" dirty="0"/>
          </a:p>
          <a:p>
            <a:r>
              <a:rPr lang="de-DE" dirty="0"/>
              <a:t>		</a:t>
            </a:r>
            <a:r>
              <a:rPr lang="de-DE" sz="1000" b="1" dirty="0">
                <a:latin typeface="Courier New" pitchFamily="49" charset="0"/>
                <a:cs typeface="Courier New" pitchFamily="49" charset="0"/>
              </a:rPr>
              <a:t>frequenzen [1]</a:t>
            </a:r>
            <a:r>
              <a:rPr lang="de-DE" dirty="0"/>
              <a:t>  (Einblendung)</a:t>
            </a:r>
          </a:p>
          <a:p>
            <a:endParaRPr lang="de-DE" sz="800" dirty="0"/>
          </a:p>
          <a:p>
            <a:r>
              <a:rPr lang="de-DE" dirty="0"/>
              <a:t>Um auf den Wert zuzugreifen, der im drittenSpeicherplatz gespeichert ist, muss man zwei Speicherplätze weitergehen. Im gezeigten Beispiel schreiben wir dafür:</a:t>
            </a:r>
          </a:p>
          <a:p>
            <a:endParaRPr lang="de-DE" dirty="0"/>
          </a:p>
          <a:p>
            <a:r>
              <a:rPr lang="de-DE" dirty="0"/>
              <a:t>		</a:t>
            </a:r>
            <a:r>
              <a:rPr lang="de-DE" sz="1000" b="1" dirty="0">
                <a:latin typeface="Courier New" pitchFamily="49" charset="0"/>
                <a:cs typeface="Courier New" pitchFamily="49" charset="0"/>
              </a:rPr>
              <a:t>frequenzen [2]</a:t>
            </a:r>
            <a:r>
              <a:rPr lang="de-DE" dirty="0"/>
              <a:t>  (Einblendung)</a:t>
            </a:r>
          </a:p>
          <a:p>
            <a:endParaRPr lang="de-DE" sz="800" dirty="0"/>
          </a:p>
          <a:p>
            <a:r>
              <a:rPr lang="de-DE" dirty="0"/>
              <a:t>Um auf den Wert zuzugreifen, der im vierten Speicherplatz gespeichert ist, muss man drei Speicherplätze weitergehen. Im gezeigten Beispiel schreiben wir dafür:</a:t>
            </a:r>
          </a:p>
          <a:p>
            <a:endParaRPr lang="de-DE" sz="800" dirty="0"/>
          </a:p>
          <a:p>
            <a:r>
              <a:rPr lang="de-DE" dirty="0"/>
              <a:t>		</a:t>
            </a:r>
            <a:r>
              <a:rPr lang="de-DE" sz="1000" b="1" dirty="0">
                <a:latin typeface="Courier New" pitchFamily="49" charset="0"/>
                <a:cs typeface="Courier New" pitchFamily="49" charset="0"/>
              </a:rPr>
              <a:t>frequenzen [3]</a:t>
            </a:r>
            <a:r>
              <a:rPr lang="de-DE" dirty="0"/>
              <a:t>  (Einblendung)</a:t>
            </a:r>
          </a:p>
        </p:txBody>
      </p:sp>
      <p:sp>
        <p:nvSpPr>
          <p:cNvPr id="4" name="Foliennummernplatzhalter 3"/>
          <p:cNvSpPr>
            <a:spLocks noGrp="1"/>
          </p:cNvSpPr>
          <p:nvPr>
            <p:ph type="sldNum" sz="quarter" idx="5"/>
          </p:nvPr>
        </p:nvSpPr>
        <p:spPr/>
        <p:txBody>
          <a:bodyPr/>
          <a:lstStyle/>
          <a:p>
            <a:fld id="{ABDEFB41-8B0C-4DD5-847F-2F2B11F12226}" type="slidenum">
              <a:rPr lang="de-AT" smtClean="0"/>
              <a:pPr/>
              <a:t>13</a:t>
            </a:fld>
            <a:endParaRPr lang="de-AT"/>
          </a:p>
        </p:txBody>
      </p:sp>
    </p:spTree>
    <p:extLst>
      <p:ext uri="{BB962C8B-B14F-4D97-AF65-F5344CB8AC3E}">
        <p14:creationId xmlns:p14="http://schemas.microsoft.com/office/powerpoint/2010/main" val="2206958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44613" y="1152525"/>
            <a:ext cx="4114800" cy="3086100"/>
          </a:xfrm>
        </p:spPr>
      </p:sp>
      <p:sp>
        <p:nvSpPr>
          <p:cNvPr id="3" name="Notizenplatzhalter 2"/>
          <p:cNvSpPr>
            <a:spLocks noGrp="1"/>
          </p:cNvSpPr>
          <p:nvPr>
            <p:ph type="body" idx="1"/>
          </p:nvPr>
        </p:nvSpPr>
        <p:spPr/>
        <p:txBody>
          <a:bodyPr>
            <a:normAutofit lnSpcReduction="10000"/>
          </a:bodyPr>
          <a:lstStyle/>
          <a:p>
            <a:r>
              <a:rPr lang="de-DE" dirty="0"/>
              <a:t>Textvorschlag:</a:t>
            </a:r>
          </a:p>
          <a:p>
            <a:endParaRPr lang="de-DE" dirty="0"/>
          </a:p>
          <a:p>
            <a:r>
              <a:rPr lang="de-DE" dirty="0"/>
              <a:t>Die Anzahl der Speicherplätze, die man vom ersten Speicherplatz der Feldvariable „weitergehen“ muss, um zum Speicherplatz des gewünschten Wertes zu gelangen, bezeichnet man als</a:t>
            </a:r>
          </a:p>
          <a:p>
            <a:endParaRPr lang="de-DE" dirty="0"/>
          </a:p>
          <a:p>
            <a:pPr algn="ctr"/>
            <a:r>
              <a:rPr lang="de-DE" dirty="0"/>
              <a:t>Index</a:t>
            </a:r>
          </a:p>
          <a:p>
            <a:endParaRPr lang="de-DE" dirty="0"/>
          </a:p>
          <a:p>
            <a:r>
              <a:rPr lang="de-DE" dirty="0"/>
              <a:t>des Speicherplatzes. </a:t>
            </a:r>
          </a:p>
          <a:p>
            <a:endParaRPr lang="de-DE" dirty="0"/>
          </a:p>
          <a:p>
            <a:r>
              <a:rPr lang="de-DE" dirty="0"/>
              <a:t>Die Variable, mit der auf einen individuellen Wert in der Feldvariablen zugreifen kann, besteht daher aus </a:t>
            </a:r>
          </a:p>
          <a:p>
            <a:endParaRPr lang="de-DE" dirty="0"/>
          </a:p>
          <a:p>
            <a:r>
              <a:rPr lang="de-DE" dirty="0"/>
              <a:t>	dem Namen der Feldvariablen</a:t>
            </a:r>
          </a:p>
          <a:p>
            <a:r>
              <a:rPr lang="de-DE" dirty="0"/>
              <a:t>und</a:t>
            </a:r>
          </a:p>
          <a:p>
            <a:r>
              <a:rPr lang="de-DE" dirty="0"/>
              <a:t> 	dem Index des gewünschten Speicherplatzes,</a:t>
            </a:r>
          </a:p>
          <a:p>
            <a:endParaRPr lang="de-DE" dirty="0"/>
          </a:p>
          <a:p>
            <a:r>
              <a:rPr lang="de-DE" dirty="0"/>
              <a:t>der in eckige Klammern geschrieben wird.</a:t>
            </a:r>
          </a:p>
          <a:p>
            <a:endParaRPr lang="de-DE" dirty="0"/>
          </a:p>
          <a:p>
            <a:r>
              <a:rPr lang="de-DE" dirty="0"/>
              <a:t>(am Beispiel </a:t>
            </a:r>
            <a:r>
              <a:rPr lang="de-DE" sz="1000" b="1" dirty="0">
                <a:latin typeface="Courier New" pitchFamily="49" charset="0"/>
                <a:cs typeface="Courier New" pitchFamily="49" charset="0"/>
              </a:rPr>
              <a:t>frequenzen[2]</a:t>
            </a:r>
            <a:r>
              <a:rPr lang="de-DE" dirty="0"/>
              <a:t> auf der Folie zeigen)</a:t>
            </a:r>
          </a:p>
          <a:p>
            <a:r>
              <a:rPr lang="de-DE" dirty="0"/>
              <a:t> 	</a:t>
            </a:r>
          </a:p>
        </p:txBody>
      </p:sp>
      <p:sp>
        <p:nvSpPr>
          <p:cNvPr id="4" name="Foliennummernplatzhalter 3"/>
          <p:cNvSpPr>
            <a:spLocks noGrp="1"/>
          </p:cNvSpPr>
          <p:nvPr>
            <p:ph type="sldNum" sz="quarter" idx="10"/>
          </p:nvPr>
        </p:nvSpPr>
        <p:spPr/>
        <p:txBody>
          <a:bodyPr/>
          <a:lstStyle/>
          <a:p>
            <a:fld id="{ABDEFB41-8B0C-4DD5-847F-2F2B11F12226}" type="slidenum">
              <a:rPr lang="de-AT" smtClean="0"/>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Das „Merken“ aller Frequenzen und der Dauer aller Töne in Feldvariablen scheint zunächst noch keinen allzu großen Vorteil zu bringen, bleibt der Code doch offenbar gleich lang (Vergleich mit Folie 10). </a:t>
            </a:r>
          </a:p>
          <a:p>
            <a:endParaRPr lang="de-DE" dirty="0"/>
          </a:p>
          <a:p>
            <a:r>
              <a:rPr lang="de-DE" dirty="0"/>
              <a:t>…es fällt aber auf (auf Folie dabei auf die Indexwerte zeigen), dass auf die benötigten Werte durch </a:t>
            </a:r>
            <a:r>
              <a:rPr lang="de-DE" b="1" dirty="0"/>
              <a:t>Hochzählen des Index </a:t>
            </a:r>
            <a:r>
              <a:rPr lang="de-DE" dirty="0"/>
              <a:t> (hier kann auch darauf hingewiesen werden, dass der Index auch anders als durch Hochzählen verändert werden kann, z.B. kann er vom höchsten möglichen Wert „heruntergezählt“ werden usw.) zugegriffen werden kann…</a:t>
            </a:r>
          </a:p>
          <a:p>
            <a:endParaRPr lang="de-DE" dirty="0"/>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15</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Textvorschlag:</a:t>
            </a:r>
          </a:p>
          <a:p>
            <a:endParaRPr lang="de-DE" dirty="0"/>
          </a:p>
          <a:p>
            <a:r>
              <a:rPr lang="de-DE" dirty="0"/>
              <a:t>(in Fortsetzung von der vorhergehenden Folie)</a:t>
            </a:r>
          </a:p>
          <a:p>
            <a:r>
              <a:rPr lang="de-DE" dirty="0"/>
              <a:t>Ein spürbarer Vorteil ergibt sich daher, wenn in einer Schleife auf die in der/den Feldvariablen gespeicherten Werte mit Hilfe einer Zählvariable zugegriffen wird…</a:t>
            </a:r>
          </a:p>
          <a:p>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16</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…als Zusammenfassung der vorangehenden Folien zu Feldvariablen: Ein Merksatz</a:t>
            </a:r>
            <a:r>
              <a:rPr lang="de-DE" baseline="0" dirty="0"/>
              <a:t>, also ein Satz, der würdig ist, gemerkt zu werden.</a:t>
            </a:r>
            <a:endParaRPr lang="de-DE" dirty="0"/>
          </a:p>
        </p:txBody>
      </p:sp>
      <p:sp>
        <p:nvSpPr>
          <p:cNvPr id="4" name="Foliennummernplatzhalter 3"/>
          <p:cNvSpPr>
            <a:spLocks noGrp="1"/>
          </p:cNvSpPr>
          <p:nvPr>
            <p:ph type="sldNum" sz="quarter" idx="10"/>
          </p:nvPr>
        </p:nvSpPr>
        <p:spPr/>
        <p:txBody>
          <a:bodyPr/>
          <a:lstStyle/>
          <a:p>
            <a:fld id="{ABDEFB41-8B0C-4DD5-847F-2F2B11F12226}" type="slidenum">
              <a:rPr lang="de-AT" smtClean="0"/>
              <a:pPr/>
              <a:t>17</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Textvorschlag:</a:t>
            </a:r>
          </a:p>
          <a:p>
            <a:endParaRPr lang="de-AT" dirty="0"/>
          </a:p>
          <a:p>
            <a:r>
              <a:rPr lang="de-AT" dirty="0"/>
              <a:t>Zum Erzeugen von Tönen verwenden wir in den Schaltungen einen </a:t>
            </a:r>
            <a:r>
              <a:rPr lang="de-AT" dirty="0" err="1"/>
              <a:t>Piezo</a:t>
            </a:r>
            <a:r>
              <a:rPr lang="de-AT" dirty="0"/>
              <a:t>-Laut-</a:t>
            </a:r>
            <a:r>
              <a:rPr lang="de-AT" dirty="0" err="1"/>
              <a:t>sprecher</a:t>
            </a:r>
            <a:r>
              <a:rPr lang="de-AT" dirty="0"/>
              <a:t>, der ohne zusätzlichen Widerstand in einen Stromkreis eingebaut werden kann. Damit die Tonerzeugung aber programmiert werden kann, ist es sinnvoll, einen der Kontakte  mit einem digitalen Steckkontakt zu verbinden. Über diesen digitalen Steckkontakt können dann Signale an den Lautsprecher  angelegt werden.</a:t>
            </a:r>
          </a:p>
          <a:p>
            <a:endParaRPr lang="de-AT" dirty="0"/>
          </a:p>
          <a:p>
            <a:r>
              <a:rPr lang="de-AT" dirty="0"/>
              <a:t>Dafür gibt es zwei mögliche Programmbefehle (siehe nächste Folie)</a:t>
            </a:r>
          </a:p>
          <a:p>
            <a:endParaRPr lang="de-AT" dirty="0"/>
          </a:p>
          <a:p>
            <a:endParaRPr lang="de-AT" dirty="0"/>
          </a:p>
          <a:p>
            <a:r>
              <a:rPr lang="de-AT" dirty="0"/>
              <a:t> </a:t>
            </a:r>
          </a:p>
        </p:txBody>
      </p:sp>
      <p:sp>
        <p:nvSpPr>
          <p:cNvPr id="4" name="Foliennummernplatzhalter 3"/>
          <p:cNvSpPr>
            <a:spLocks noGrp="1"/>
          </p:cNvSpPr>
          <p:nvPr>
            <p:ph type="sldNum" sz="quarter" idx="10"/>
          </p:nvPr>
        </p:nvSpPr>
        <p:spPr/>
        <p:txBody>
          <a:bodyPr/>
          <a:lstStyle/>
          <a:p>
            <a:fld id="{C5788C5D-A323-4041-BCC4-1EF25083A26D}"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 </a:t>
            </a:r>
          </a:p>
          <a:p>
            <a:endParaRPr lang="de-AT" dirty="0"/>
          </a:p>
          <a:p>
            <a:r>
              <a:rPr lang="de-AT" dirty="0"/>
              <a:t>Mit den bereits von der Programmierung der Leuchtdioden bekannten Befehl en</a:t>
            </a:r>
          </a:p>
          <a:p>
            <a:r>
              <a:rPr lang="de-AT" b="1" dirty="0" err="1">
                <a:solidFill>
                  <a:srgbClr val="CC6600"/>
                </a:solidFill>
                <a:latin typeface="Courier New" pitchFamily="49" charset="0"/>
                <a:cs typeface="Courier New" pitchFamily="49" charset="0"/>
              </a:rPr>
              <a:t>digitalWrite</a:t>
            </a:r>
            <a:r>
              <a:rPr lang="de-AT" b="1" dirty="0">
                <a:latin typeface="Courier New" pitchFamily="49" charset="0"/>
                <a:cs typeface="Courier New" pitchFamily="49" charset="0"/>
              </a:rPr>
              <a:t>(</a:t>
            </a:r>
            <a:r>
              <a:rPr lang="de-AT" b="1" dirty="0" err="1">
                <a:latin typeface="Courier New" pitchFamily="49" charset="0"/>
                <a:cs typeface="Courier New" pitchFamily="49" charset="0"/>
              </a:rPr>
              <a:t>pin</a:t>
            </a:r>
            <a:r>
              <a:rPr lang="de-AT" b="1" dirty="0">
                <a:latin typeface="Courier New" pitchFamily="49" charset="0"/>
                <a:cs typeface="Courier New" pitchFamily="49" charset="0"/>
              </a:rPr>
              <a:t>,</a:t>
            </a:r>
            <a:r>
              <a:rPr lang="de-AT" dirty="0"/>
              <a:t> </a:t>
            </a:r>
            <a:r>
              <a:rPr lang="de-AT" b="1" dirty="0">
                <a:solidFill>
                  <a:srgbClr val="00B0F0"/>
                </a:solidFill>
                <a:latin typeface="Courier New" pitchFamily="49" charset="0"/>
                <a:cs typeface="Courier New" pitchFamily="49" charset="0"/>
              </a:rPr>
              <a:t>HIGH</a:t>
            </a:r>
            <a:r>
              <a:rPr lang="de-AT" b="1" dirty="0">
                <a:latin typeface="Courier New" pitchFamily="49" charset="0"/>
                <a:cs typeface="Courier New" pitchFamily="49" charset="0"/>
              </a:rPr>
              <a:t>)</a:t>
            </a:r>
            <a:r>
              <a:rPr lang="de-AT" dirty="0"/>
              <a:t>  bzw. </a:t>
            </a:r>
            <a:r>
              <a:rPr lang="de-AT" b="1" dirty="0" err="1">
                <a:solidFill>
                  <a:srgbClr val="CC6600"/>
                </a:solidFill>
                <a:latin typeface="Courier New" pitchFamily="49" charset="0"/>
                <a:cs typeface="Courier New" pitchFamily="49" charset="0"/>
              </a:rPr>
              <a:t>digitalWrite</a:t>
            </a:r>
            <a:r>
              <a:rPr lang="de-AT" b="1" dirty="0">
                <a:latin typeface="Courier New" pitchFamily="49" charset="0"/>
                <a:cs typeface="Courier New" pitchFamily="49" charset="0"/>
              </a:rPr>
              <a:t>(</a:t>
            </a:r>
            <a:r>
              <a:rPr lang="de-AT" b="1" dirty="0" err="1">
                <a:latin typeface="Courier New" pitchFamily="49" charset="0"/>
                <a:cs typeface="Courier New" pitchFamily="49" charset="0"/>
              </a:rPr>
              <a:t>pin</a:t>
            </a:r>
            <a:r>
              <a:rPr lang="de-AT" b="1" dirty="0">
                <a:latin typeface="Courier New" pitchFamily="49" charset="0"/>
                <a:cs typeface="Courier New" pitchFamily="49" charset="0"/>
              </a:rPr>
              <a:t>,</a:t>
            </a:r>
            <a:r>
              <a:rPr lang="de-AT" dirty="0"/>
              <a:t> </a:t>
            </a:r>
            <a:r>
              <a:rPr lang="de-AT" b="1" dirty="0">
                <a:solidFill>
                  <a:srgbClr val="00B0F0"/>
                </a:solidFill>
                <a:latin typeface="Courier New" pitchFamily="49" charset="0"/>
                <a:cs typeface="Courier New" pitchFamily="49" charset="0"/>
              </a:rPr>
              <a:t>LOW</a:t>
            </a:r>
            <a:r>
              <a:rPr lang="de-AT" b="1" dirty="0">
                <a:latin typeface="Courier New" pitchFamily="49" charset="0"/>
                <a:cs typeface="Courier New" pitchFamily="49" charset="0"/>
              </a:rPr>
              <a:t>)</a:t>
            </a:r>
            <a:r>
              <a:rPr lang="de-AT" dirty="0">
                <a:cs typeface="Courier New" pitchFamily="49" charset="0"/>
              </a:rPr>
              <a:t>kann der Lautsprecher ein- bzw. wieder ausgeschaltet werden. Die Dauer, während der am Lautsprecher Spannung anliegt (d.h. ein „Ton“ erklingt), wird durch den Befehl </a:t>
            </a:r>
            <a:r>
              <a:rPr lang="de-AT" b="1" dirty="0" err="1">
                <a:solidFill>
                  <a:srgbClr val="CC6600"/>
                </a:solidFill>
                <a:latin typeface="Courier New" pitchFamily="49" charset="0"/>
                <a:cs typeface="Courier New" pitchFamily="49" charset="0"/>
              </a:rPr>
              <a:t>delay</a:t>
            </a:r>
            <a:r>
              <a:rPr lang="de-AT" b="1" dirty="0">
                <a:latin typeface="Courier New" pitchFamily="49" charset="0"/>
                <a:cs typeface="Courier New" pitchFamily="49" charset="0"/>
              </a:rPr>
              <a:t>(Anzahl</a:t>
            </a:r>
            <a:r>
              <a:rPr lang="de-AT" dirty="0">
                <a:cs typeface="Courier New" pitchFamily="49" charset="0"/>
              </a:rPr>
              <a:t> </a:t>
            </a:r>
            <a:r>
              <a:rPr lang="de-AT" b="1" dirty="0">
                <a:latin typeface="Courier New" pitchFamily="49" charset="0"/>
                <a:cs typeface="Courier New" pitchFamily="49" charset="0"/>
              </a:rPr>
              <a:t>der Millisekunden)</a:t>
            </a:r>
            <a:r>
              <a:rPr lang="de-AT" dirty="0">
                <a:cs typeface="Courier New" pitchFamily="49" charset="0"/>
              </a:rPr>
              <a:t>festgelegt -  alternativ kann auch der Befehl </a:t>
            </a:r>
            <a:r>
              <a:rPr lang="de-AT" b="1" dirty="0" err="1">
                <a:solidFill>
                  <a:srgbClr val="CC6600"/>
                </a:solidFill>
                <a:latin typeface="Courier New" pitchFamily="49" charset="0"/>
                <a:cs typeface="Courier New" pitchFamily="49" charset="0"/>
              </a:rPr>
              <a:t>delayMicroseconds</a:t>
            </a:r>
            <a:r>
              <a:rPr lang="de-AT" b="1" dirty="0">
                <a:latin typeface="Courier New" pitchFamily="49" charset="0"/>
                <a:cs typeface="Courier New" pitchFamily="49" charset="0"/>
              </a:rPr>
              <a:t>(Anzahl der Mikrosekunden)</a:t>
            </a:r>
            <a:r>
              <a:rPr lang="de-AT" dirty="0">
                <a:cs typeface="Courier New" pitchFamily="49" charset="0"/>
              </a:rPr>
              <a:t>verwendet werden.</a:t>
            </a:r>
          </a:p>
          <a:p>
            <a:endParaRPr lang="de-AT" b="1" dirty="0">
              <a:latin typeface="Courier New" pitchFamily="49" charset="0"/>
              <a:cs typeface="Courier New" pitchFamily="49" charset="0"/>
            </a:endParaRPr>
          </a:p>
          <a:p>
            <a:r>
              <a:rPr lang="de-AT" dirty="0">
                <a:cs typeface="Courier New" pitchFamily="49" charset="0"/>
              </a:rPr>
              <a:t>Dabei gilt:</a:t>
            </a:r>
          </a:p>
          <a:p>
            <a:endParaRPr lang="de-AT" dirty="0">
              <a:cs typeface="Courier New" pitchFamily="49" charset="0"/>
            </a:endParaRPr>
          </a:p>
          <a:p>
            <a:r>
              <a:rPr lang="de-AT" dirty="0">
                <a:cs typeface="Courier New" pitchFamily="49" charset="0"/>
              </a:rPr>
              <a:t>Eine Millisekunde ist ein Tausendstel einer Sekunde.</a:t>
            </a:r>
          </a:p>
          <a:p>
            <a:endParaRPr lang="de-AT" dirty="0">
              <a:cs typeface="Courier New" pitchFamily="49" charset="0"/>
            </a:endParaRPr>
          </a:p>
          <a:p>
            <a:r>
              <a:rPr lang="de-AT" dirty="0">
                <a:cs typeface="Courier New" pitchFamily="49" charset="0"/>
              </a:rPr>
              <a:t>Eine Mikrosekunde ist ein Tausendstel einer Millisekunde (also ein Millionstel einer Sekunde)</a:t>
            </a:r>
            <a:endParaRPr lang="de-DE" dirty="0">
              <a:cs typeface="Courier New" pitchFamily="49" charset="0"/>
            </a:endParaRPr>
          </a:p>
        </p:txBody>
      </p:sp>
      <p:sp>
        <p:nvSpPr>
          <p:cNvPr id="4" name="Foliennummernplatzhalter 3"/>
          <p:cNvSpPr>
            <a:spLocks noGrp="1"/>
          </p:cNvSpPr>
          <p:nvPr>
            <p:ph type="sldNum" sz="quarter" idx="5"/>
          </p:nvPr>
        </p:nvSpPr>
        <p:spPr/>
        <p:txBody>
          <a:bodyPr/>
          <a:lstStyle/>
          <a:p>
            <a:fld id="{ABDEFB41-8B0C-4DD5-847F-2F2B11F12226}" type="slidenum">
              <a:rPr lang="de-AT" smtClean="0"/>
              <a:pPr/>
              <a:t>3</a:t>
            </a:fld>
            <a:endParaRPr lang="de-AT"/>
          </a:p>
        </p:txBody>
      </p:sp>
    </p:spTree>
    <p:extLst>
      <p:ext uri="{BB962C8B-B14F-4D97-AF65-F5344CB8AC3E}">
        <p14:creationId xmlns:p14="http://schemas.microsoft.com/office/powerpoint/2010/main" val="306792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3745923"/>
          </a:xfrm>
        </p:spPr>
        <p:txBody>
          <a:bodyPr/>
          <a:lstStyle/>
          <a:p>
            <a:r>
              <a:rPr lang="de-AT" dirty="0"/>
              <a:t>Textvorschlag:</a:t>
            </a:r>
          </a:p>
          <a:p>
            <a:endParaRPr lang="de-AT" dirty="0"/>
          </a:p>
          <a:p>
            <a:r>
              <a:rPr lang="de-AT" dirty="0"/>
              <a:t>Als weitere Befehl zum Ansteuern eines </a:t>
            </a:r>
            <a:r>
              <a:rPr lang="de-AT" dirty="0" err="1"/>
              <a:t>Piezo</a:t>
            </a:r>
            <a:r>
              <a:rPr lang="de-AT" dirty="0"/>
              <a:t>-Lautsprechers steht</a:t>
            </a:r>
          </a:p>
          <a:p>
            <a:endParaRPr lang="de-AT" dirty="0"/>
          </a:p>
          <a:p>
            <a:pPr algn="ctr"/>
            <a:r>
              <a:rPr lang="de-AT" b="1" dirty="0">
                <a:solidFill>
                  <a:srgbClr val="CC6600"/>
                </a:solidFill>
                <a:latin typeface="Courier New" pitchFamily="49" charset="0"/>
                <a:cs typeface="Courier New" pitchFamily="49" charset="0"/>
              </a:rPr>
              <a:t>tone</a:t>
            </a:r>
            <a:r>
              <a:rPr lang="de-AT" b="1" dirty="0">
                <a:latin typeface="Courier New" pitchFamily="49" charset="0"/>
                <a:cs typeface="Courier New" pitchFamily="49" charset="0"/>
              </a:rPr>
              <a:t>(</a:t>
            </a:r>
            <a:r>
              <a:rPr lang="de-AT" b="1" dirty="0" err="1">
                <a:latin typeface="Courier New" pitchFamily="49" charset="0"/>
                <a:cs typeface="Courier New" pitchFamily="49" charset="0"/>
              </a:rPr>
              <a:t>piezoPin</a:t>
            </a:r>
            <a:r>
              <a:rPr lang="de-AT" b="1" dirty="0">
                <a:latin typeface="Courier New" pitchFamily="49" charset="0"/>
                <a:cs typeface="Courier New" pitchFamily="49" charset="0"/>
              </a:rPr>
              <a:t>, Frequenz des Tons)</a:t>
            </a:r>
            <a:endParaRPr lang="de-AT" dirty="0"/>
          </a:p>
          <a:p>
            <a:endParaRPr lang="de-AT" dirty="0"/>
          </a:p>
          <a:p>
            <a:r>
              <a:rPr lang="de-AT" dirty="0"/>
              <a:t> zur Verfügung, mit dem über die Frequenz Töne bestimmter Tonhöhe erzeugt werden können. Die Tabelle zeigt die den eingestrichenen Tönen (Musiknoten) zugeordneten Frequenzen.</a:t>
            </a:r>
          </a:p>
          <a:p>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4</a:t>
            </a:fld>
            <a:endParaRPr lang="de-AT"/>
          </a:p>
        </p:txBody>
      </p:sp>
    </p:spTree>
    <p:extLst>
      <p:ext uri="{BB962C8B-B14F-4D97-AF65-F5344CB8AC3E}">
        <p14:creationId xmlns:p14="http://schemas.microsoft.com/office/powerpoint/2010/main" val="78532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In der Musik werden Töne durch Musiknoten in Notenzeilen dargestellt – die Position der Note in den fünf Notenzeilen gibt Auskunft über die Tonhöhe. Die Folie zeigt die sieben eingestrichenen Stammtöne samt dem zweigestrichenen c. </a:t>
            </a:r>
          </a:p>
          <a:p>
            <a:endParaRPr lang="de-AT" dirty="0"/>
          </a:p>
          <a:p>
            <a:r>
              <a:rPr lang="de-AT" dirty="0"/>
              <a:t>Die restlichen Noten aus der Tabelle auf der vorangehenden Folie entstehen durch Erhöhung um einen Halbton mit dem Kreuz-Versetzungszeichen, ♯ (Einblendung durch Drücken der Enter-Taste), bzw. durch Erniedrigung um einen Halbton mit dem b-Versetzungszeichen, ♭ (Einblendung durch Drücken der Enter-Taste).</a:t>
            </a:r>
          </a:p>
          <a:p>
            <a:endParaRPr lang="de-AT" dirty="0"/>
          </a:p>
          <a:p>
            <a:r>
              <a:rPr lang="de-AT" dirty="0"/>
              <a:t>Die mit dem Kreuz-Versetzungszeichen erhöhten Noten heißen dann:</a:t>
            </a:r>
          </a:p>
          <a:p>
            <a:endParaRPr lang="de-AT" dirty="0"/>
          </a:p>
          <a:p>
            <a:r>
              <a:rPr lang="de-DE" dirty="0"/>
              <a:t>cis, dis, fis, gis, ais,</a:t>
            </a:r>
          </a:p>
          <a:p>
            <a:endParaRPr lang="de-DE" dirty="0"/>
          </a:p>
          <a:p>
            <a:r>
              <a:rPr lang="de-DE" dirty="0"/>
              <a:t>die mit dem b-Versetzungszeichen erniedrigten Noten heißen:</a:t>
            </a:r>
          </a:p>
          <a:p>
            <a:endParaRPr lang="de-DE" dirty="0"/>
          </a:p>
          <a:p>
            <a:r>
              <a:rPr lang="de-DE" dirty="0"/>
              <a:t>des,  es, ges, as, b (statt hes)</a:t>
            </a:r>
          </a:p>
        </p:txBody>
      </p:sp>
      <p:sp>
        <p:nvSpPr>
          <p:cNvPr id="4" name="Foliennummernplatzhalter 3"/>
          <p:cNvSpPr>
            <a:spLocks noGrp="1"/>
          </p:cNvSpPr>
          <p:nvPr>
            <p:ph type="sldNum" sz="quarter" idx="5"/>
          </p:nvPr>
        </p:nvSpPr>
        <p:spPr/>
        <p:txBody>
          <a:bodyPr/>
          <a:lstStyle/>
          <a:p>
            <a:fld id="{ABDEFB41-8B0C-4DD5-847F-2F2B11F12226}" type="slidenum">
              <a:rPr lang="de-AT" smtClean="0"/>
              <a:pPr/>
              <a:t>5</a:t>
            </a:fld>
            <a:endParaRPr lang="de-AT"/>
          </a:p>
        </p:txBody>
      </p:sp>
    </p:spTree>
    <p:extLst>
      <p:ext uri="{BB962C8B-B14F-4D97-AF65-F5344CB8AC3E}">
        <p14:creationId xmlns:p14="http://schemas.microsoft.com/office/powerpoint/2010/main" val="108087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Wie lange ein Ton erklingen soll, wird in der Musik durch unterschiedliche Noten-formen ausgedrückt. Auf der Folie sind diese Notenformen mit den zugehörigen Notenwerten dargestellt.</a:t>
            </a:r>
          </a:p>
          <a:p>
            <a:endParaRPr lang="de-AT" dirty="0"/>
          </a:p>
          <a:p>
            <a:r>
              <a:rPr lang="de-DE" dirty="0"/>
              <a:t>Dabei gilt: </a:t>
            </a:r>
          </a:p>
          <a:p>
            <a:endParaRPr lang="de-DE" dirty="0"/>
          </a:p>
          <a:p>
            <a:r>
              <a:rPr lang="de-DE" dirty="0"/>
              <a:t>Ein Ton, der durch eine halbe Note dargestellt wird, dauert halb so lang wie einer, der durch eine ganze Note dargestellt wird.</a:t>
            </a:r>
          </a:p>
          <a:p>
            <a:endParaRPr lang="de-DE" dirty="0"/>
          </a:p>
          <a:p>
            <a:r>
              <a:rPr lang="de-DE" dirty="0"/>
              <a:t>Ein Ton, der durch eine Viertelnote dargestellt wird, dauert halb so lange wie einer, der durch eine halbe Note dargestellt wird.</a:t>
            </a:r>
          </a:p>
          <a:p>
            <a:endParaRPr lang="de-DE" dirty="0"/>
          </a:p>
          <a:p>
            <a:r>
              <a:rPr lang="de-DE" dirty="0"/>
              <a:t>…usw.</a:t>
            </a:r>
          </a:p>
        </p:txBody>
      </p:sp>
      <p:sp>
        <p:nvSpPr>
          <p:cNvPr id="4" name="Foliennummernplatzhalter 3"/>
          <p:cNvSpPr>
            <a:spLocks noGrp="1"/>
          </p:cNvSpPr>
          <p:nvPr>
            <p:ph type="sldNum" sz="quarter" idx="5"/>
          </p:nvPr>
        </p:nvSpPr>
        <p:spPr/>
        <p:txBody>
          <a:bodyPr/>
          <a:lstStyle/>
          <a:p>
            <a:fld id="{ABDEFB41-8B0C-4DD5-847F-2F2B11F12226}" type="slidenum">
              <a:rPr lang="de-AT" smtClean="0"/>
              <a:pPr/>
              <a:t>6</a:t>
            </a:fld>
            <a:endParaRPr lang="de-AT"/>
          </a:p>
        </p:txBody>
      </p:sp>
    </p:spTree>
    <p:extLst>
      <p:ext uri="{BB962C8B-B14F-4D97-AF65-F5344CB8AC3E}">
        <p14:creationId xmlns:p14="http://schemas.microsoft.com/office/powerpoint/2010/main" val="108087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DE" dirty="0"/>
              <a:t>In einem </a:t>
            </a:r>
            <a:r>
              <a:rPr lang="de-DE" dirty="0" err="1"/>
              <a:t>Arduino</a:t>
            </a:r>
            <a:r>
              <a:rPr lang="de-DE" dirty="0"/>
              <a:t>-Programm kann die Dauer eines Tons mit Hilfe der Befehle </a:t>
            </a:r>
            <a:r>
              <a:rPr lang="de-DE" b="1" dirty="0">
                <a:solidFill>
                  <a:srgbClr val="CC6600"/>
                </a:solidFill>
                <a:latin typeface="Courier New" pitchFamily="49" charset="0"/>
                <a:cs typeface="Courier New" pitchFamily="49" charset="0"/>
              </a:rPr>
              <a:t>tone</a:t>
            </a:r>
            <a:r>
              <a:rPr lang="de-DE" dirty="0"/>
              <a:t>, </a:t>
            </a:r>
            <a:r>
              <a:rPr lang="de-DE" b="1" dirty="0" err="1">
                <a:solidFill>
                  <a:srgbClr val="CC6600"/>
                </a:solidFill>
                <a:latin typeface="Courier New" pitchFamily="49" charset="0"/>
                <a:cs typeface="Courier New" pitchFamily="49" charset="0"/>
              </a:rPr>
              <a:t>delay</a:t>
            </a:r>
            <a:r>
              <a:rPr lang="de-DE" dirty="0"/>
              <a:t> und </a:t>
            </a:r>
            <a:r>
              <a:rPr lang="de-DE" b="1" dirty="0" err="1">
                <a:solidFill>
                  <a:srgbClr val="CC6600"/>
                </a:solidFill>
                <a:latin typeface="Courier New" pitchFamily="49" charset="0"/>
                <a:cs typeface="Courier New" pitchFamily="49" charset="0"/>
              </a:rPr>
              <a:t>noTone</a:t>
            </a:r>
            <a:r>
              <a:rPr lang="de-DE" dirty="0"/>
              <a:t> gesteuert werden. Dabei wird der Ton mit dem </a:t>
            </a:r>
            <a:r>
              <a:rPr lang="de-DE" b="1" dirty="0">
                <a:solidFill>
                  <a:srgbClr val="CC6600"/>
                </a:solidFill>
                <a:latin typeface="Courier New" pitchFamily="49" charset="0"/>
                <a:cs typeface="Courier New" pitchFamily="49" charset="0"/>
              </a:rPr>
              <a:t>tone</a:t>
            </a:r>
            <a:r>
              <a:rPr lang="de-DE" dirty="0"/>
              <a:t>-Befehl ein- und mit dem </a:t>
            </a:r>
            <a:r>
              <a:rPr lang="de-DE" b="1" dirty="0" err="1">
                <a:solidFill>
                  <a:srgbClr val="CC6600"/>
                </a:solidFill>
                <a:latin typeface="Courier New" pitchFamily="49" charset="0"/>
                <a:cs typeface="Courier New" pitchFamily="49" charset="0"/>
              </a:rPr>
              <a:t>noTone</a:t>
            </a:r>
            <a:r>
              <a:rPr lang="de-DE" dirty="0"/>
              <a:t>-Befehl wieder ausgeschaltet, nachdem die in </a:t>
            </a:r>
            <a:r>
              <a:rPr lang="de-DE" b="1" dirty="0" err="1">
                <a:solidFill>
                  <a:srgbClr val="CC6600"/>
                </a:solidFill>
                <a:latin typeface="Courier New" pitchFamily="49" charset="0"/>
                <a:cs typeface="Courier New" pitchFamily="49" charset="0"/>
              </a:rPr>
              <a:t>delay</a:t>
            </a:r>
            <a:r>
              <a:rPr lang="de-DE" dirty="0"/>
              <a:t>-</a:t>
            </a:r>
            <a:r>
              <a:rPr lang="de-DE" dirty="0" err="1"/>
              <a:t>Be</a:t>
            </a:r>
            <a:r>
              <a:rPr lang="de-DE" dirty="0"/>
              <a:t>-fehl angegebene Anzahl von Millisekunden verstrichen ist.</a:t>
            </a:r>
          </a:p>
          <a:p>
            <a:endParaRPr lang="de-DE" dirty="0"/>
          </a:p>
          <a:p>
            <a:r>
              <a:rPr lang="de-DE" dirty="0"/>
              <a:t>Der Beispielcode auf der Folie lässt demnach das eingestrichene a für 2 Sekunden erklingen…</a:t>
            </a:r>
          </a:p>
        </p:txBody>
      </p:sp>
      <p:sp>
        <p:nvSpPr>
          <p:cNvPr id="4" name="Foliennummernplatzhalter 3"/>
          <p:cNvSpPr>
            <a:spLocks noGrp="1"/>
          </p:cNvSpPr>
          <p:nvPr>
            <p:ph type="sldNum" sz="quarter" idx="5"/>
          </p:nvPr>
        </p:nvSpPr>
        <p:spPr/>
        <p:txBody>
          <a:bodyPr/>
          <a:lstStyle/>
          <a:p>
            <a:fld id="{ABDEFB41-8B0C-4DD5-847F-2F2B11F12226}" type="slidenum">
              <a:rPr lang="de-AT" smtClean="0"/>
              <a:pPr/>
              <a:t>7</a:t>
            </a:fld>
            <a:endParaRPr lang="de-AT"/>
          </a:p>
        </p:txBody>
      </p:sp>
    </p:spTree>
    <p:extLst>
      <p:ext uri="{BB962C8B-B14F-4D97-AF65-F5344CB8AC3E}">
        <p14:creationId xmlns:p14="http://schemas.microsoft.com/office/powerpoint/2010/main" val="108087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In der Musik treten neben Tönen auch Pausen auf, die mit eigenen Pausenzeichen in den Notenlinien notiert werden. Aus der Folie ist ersichtlich, dass die Pausenlängen dabei genau den Notenlängen entsprechen. </a:t>
            </a:r>
            <a:endParaRPr lang="de-DE"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8</a:t>
            </a:fld>
            <a:endParaRPr lang="de-AT"/>
          </a:p>
        </p:txBody>
      </p:sp>
    </p:spTree>
    <p:extLst>
      <p:ext uri="{BB962C8B-B14F-4D97-AF65-F5344CB8AC3E}">
        <p14:creationId xmlns:p14="http://schemas.microsoft.com/office/powerpoint/2010/main" val="108087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Textvorschlag:</a:t>
            </a:r>
          </a:p>
          <a:p>
            <a:endParaRPr lang="de-AT" dirty="0"/>
          </a:p>
          <a:p>
            <a:r>
              <a:rPr lang="de-AT" dirty="0"/>
              <a:t>Ein großer Vorteil von Notenzeilen ist, dass mit ihnen ALLE Töne eines Musikstück zusammen aufgeschrieben werden können. Auf der Folie ist der Anfang des be-kannten Liedes „Alle meine Entchen“ mit Noten- und Pausenzeichen in Notenzeilen aufgeschrieben.  Dabei werden noch folgende „Zusatzinformationen“ angezeigt:</a:t>
            </a:r>
          </a:p>
          <a:p>
            <a:endParaRPr lang="de-AT" dirty="0"/>
          </a:p>
          <a:p>
            <a:pPr>
              <a:buFont typeface="Arial" pitchFamily="34" charset="0"/>
              <a:buChar char="•"/>
            </a:pPr>
            <a:r>
              <a:rPr lang="de-AT" dirty="0"/>
              <a:t> die Taktlänge (Einblendung nach Drücken der Enter-Taste): Vorlesen des einge-</a:t>
            </a:r>
          </a:p>
          <a:p>
            <a:r>
              <a:rPr lang="de-AT" dirty="0"/>
              <a:t>   blendeten Textes, Zeigen der Takt-Trennlinien;</a:t>
            </a:r>
          </a:p>
          <a:p>
            <a:pPr>
              <a:buFont typeface="Arial" pitchFamily="34" charset="0"/>
              <a:buChar char="•"/>
            </a:pPr>
            <a:r>
              <a:rPr lang="de-AT" dirty="0"/>
              <a:t> die Wiederholungszeichen (Einblendung nach Drücken der Enter-Taste): Vorlesen</a:t>
            </a:r>
          </a:p>
          <a:p>
            <a:r>
              <a:rPr lang="de-AT" dirty="0"/>
              <a:t>   des eingeblendeten Textes (allenfalls „Nachrechnen“ der richtigen Taktlänge am</a:t>
            </a:r>
          </a:p>
          <a:p>
            <a:r>
              <a:rPr lang="de-AT" dirty="0"/>
              <a:t>   Beispiel eines Taktes (z.B. 4. Takt: Eine Viertelnote und eine Viertelpause haben</a:t>
            </a:r>
          </a:p>
          <a:p>
            <a:r>
              <a:rPr lang="de-AT" dirty="0"/>
              <a:t>   die Länge von zwei Viertel…)</a:t>
            </a:r>
          </a:p>
          <a:p>
            <a:pPr>
              <a:buFont typeface="Arial" pitchFamily="34" charset="0"/>
              <a:buChar char="•"/>
            </a:pPr>
            <a:r>
              <a:rPr lang="de-AT" dirty="0"/>
              <a:t> der Violinschlüssel (Einblendung nach Drücken der Enter-Taste): Vorlesen des ein-</a:t>
            </a:r>
          </a:p>
          <a:p>
            <a:r>
              <a:rPr lang="de-AT" dirty="0"/>
              <a:t>   geblendeten Textes, allenfalls „Decodieren“ der Dauer und Tonhöhe für die</a:t>
            </a:r>
          </a:p>
          <a:p>
            <a:r>
              <a:rPr lang="de-AT" dirty="0"/>
              <a:t>   Notenzeichen.</a:t>
            </a:r>
          </a:p>
          <a:p>
            <a:endParaRPr lang="de-AT" dirty="0"/>
          </a:p>
          <a:p>
            <a:endParaRPr lang="de-AT" dirty="0"/>
          </a:p>
        </p:txBody>
      </p:sp>
      <p:sp>
        <p:nvSpPr>
          <p:cNvPr id="4" name="Foliennummernplatzhalter 3"/>
          <p:cNvSpPr>
            <a:spLocks noGrp="1"/>
          </p:cNvSpPr>
          <p:nvPr>
            <p:ph type="sldNum" sz="quarter" idx="5"/>
          </p:nvPr>
        </p:nvSpPr>
        <p:spPr/>
        <p:txBody>
          <a:bodyPr/>
          <a:lstStyle/>
          <a:p>
            <a:fld id="{ABDEFB41-8B0C-4DD5-847F-2F2B11F12226}" type="slidenum">
              <a:rPr lang="de-AT" smtClean="0"/>
              <a:pPr/>
              <a:t>9</a:t>
            </a:fld>
            <a:endParaRPr lang="de-AT"/>
          </a:p>
        </p:txBody>
      </p:sp>
    </p:spTree>
    <p:extLst>
      <p:ext uri="{BB962C8B-B14F-4D97-AF65-F5344CB8AC3E}">
        <p14:creationId xmlns:p14="http://schemas.microsoft.com/office/powerpoint/2010/main" val="108087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grpSp>
        <p:nvGrpSpPr>
          <p:cNvPr id="7" name="Gruppieren 6">
            <a:extLst>
              <a:ext uri="{FF2B5EF4-FFF2-40B4-BE49-F238E27FC236}">
                <a16:creationId xmlns:a16="http://schemas.microsoft.com/office/drawing/2014/main" id="{87113813-9473-4AA6-8D13-01D36957719A}"/>
              </a:ext>
            </a:extLst>
          </p:cNvPr>
          <p:cNvGrpSpPr/>
          <p:nvPr userDrawn="1"/>
        </p:nvGrpSpPr>
        <p:grpSpPr>
          <a:xfrm>
            <a:off x="0" y="1"/>
            <a:ext cx="9144000" cy="889001"/>
            <a:chOff x="535940" y="2984500"/>
            <a:chExt cx="12192000" cy="889001"/>
          </a:xfrm>
        </p:grpSpPr>
        <p:sp>
          <p:nvSpPr>
            <p:cNvPr id="8" name="Rechtwinkliges Dreieck 7">
              <a:extLst>
                <a:ext uri="{FF2B5EF4-FFF2-40B4-BE49-F238E27FC236}">
                  <a16:creationId xmlns:a16="http://schemas.microsoft.com/office/drawing/2014/main" id="{432B31C4-C012-4CC1-9FE9-1AA839F5A2D4}"/>
                </a:ext>
              </a:extLst>
            </p:cNvPr>
            <p:cNvSpPr>
              <a:spLocks/>
            </p:cNvSpPr>
            <p:nvPr userDrawn="1"/>
          </p:nvSpPr>
          <p:spPr bwMode="auto">
            <a:xfrm rot="10800000">
              <a:off x="535940" y="2984500"/>
              <a:ext cx="12192000" cy="889000"/>
            </a:xfrm>
            <a:prstGeom prst="rtTriangle">
              <a:avLst/>
            </a:prstGeom>
            <a:solidFill>
              <a:srgbClr val="7030A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de-AT" sz="1800"/>
            </a:p>
          </p:txBody>
        </p:sp>
        <p:cxnSp>
          <p:nvCxnSpPr>
            <p:cNvPr id="9" name="AutoShape 6">
              <a:extLst>
                <a:ext uri="{FF2B5EF4-FFF2-40B4-BE49-F238E27FC236}">
                  <a16:creationId xmlns:a16="http://schemas.microsoft.com/office/drawing/2014/main" id="{EDDCE08E-EC3C-46ED-9D43-2D4DC3EBCBC4}"/>
                </a:ext>
              </a:extLst>
            </p:cNvPr>
            <p:cNvCxnSpPr>
              <a:cxnSpLocks noChangeShapeType="1"/>
              <a:endCxn id="9" idx="0"/>
            </p:cNvCxnSpPr>
            <p:nvPr userDrawn="1"/>
          </p:nvCxnSpPr>
          <p:spPr bwMode="auto">
            <a:xfrm flipV="1">
              <a:off x="535940" y="3873500"/>
              <a:ext cx="12192000" cy="1"/>
            </a:xfrm>
            <a:prstGeom prst="straightConnector1">
              <a:avLst/>
            </a:prstGeom>
            <a:noFill/>
            <a:ln w="28575" cmpd="sng">
              <a:solidFill>
                <a:srgbClr val="7030A0"/>
              </a:solidFill>
              <a:round/>
              <a:headEnd type="none" w="med" len="med"/>
              <a:tailEnd type="non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3117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8610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35431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64079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210333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80479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0396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10495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19785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7941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55F0D8-3AC7-4FF9-93C1-45A6A9C77928}" type="datetimeFigureOut">
              <a:rPr lang="de-AT" smtClean="0"/>
              <a:pPr/>
              <a:t>06.02.2023</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EE98161-102E-410A-BCC2-6769F584A2F1}" type="slidenum">
              <a:rPr lang="de-AT" smtClean="0"/>
              <a:pPr/>
              <a:t>‹Nr.›</a:t>
            </a:fld>
            <a:endParaRPr lang="de-AT"/>
          </a:p>
        </p:txBody>
      </p:sp>
    </p:spTree>
    <p:extLst>
      <p:ext uri="{BB962C8B-B14F-4D97-AF65-F5344CB8AC3E}">
        <p14:creationId xmlns:p14="http://schemas.microsoft.com/office/powerpoint/2010/main" val="312648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19737"/>
            <a:ext cx="7886700" cy="90364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5F0D8-3AC7-4FF9-93C1-45A6A9C77928}" type="datetimeFigureOut">
              <a:rPr lang="de-AT" smtClean="0"/>
              <a:pPr/>
              <a:t>06.02.2023</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98161-102E-410A-BCC2-6769F584A2F1}" type="slidenum">
              <a:rPr lang="de-AT" smtClean="0"/>
              <a:pPr/>
              <a:t>‹Nr.›</a:t>
            </a:fld>
            <a:endParaRPr lang="de-AT"/>
          </a:p>
        </p:txBody>
      </p:sp>
      <p:grpSp>
        <p:nvGrpSpPr>
          <p:cNvPr id="7" name="Gruppieren 6">
            <a:extLst>
              <a:ext uri="{FF2B5EF4-FFF2-40B4-BE49-F238E27FC236}">
                <a16:creationId xmlns:a16="http://schemas.microsoft.com/office/drawing/2014/main" id="{C9CAF278-0E78-4730-903E-DF1A78EEE81B}"/>
              </a:ext>
            </a:extLst>
          </p:cNvPr>
          <p:cNvGrpSpPr/>
          <p:nvPr userDrawn="1"/>
        </p:nvGrpSpPr>
        <p:grpSpPr>
          <a:xfrm>
            <a:off x="0" y="1"/>
            <a:ext cx="9144000" cy="889001"/>
            <a:chOff x="535940" y="2984500"/>
            <a:chExt cx="12192000" cy="889001"/>
          </a:xfrm>
        </p:grpSpPr>
        <p:sp>
          <p:nvSpPr>
            <p:cNvPr id="8" name="Rechtwinkliges Dreieck 7">
              <a:extLst>
                <a:ext uri="{FF2B5EF4-FFF2-40B4-BE49-F238E27FC236}">
                  <a16:creationId xmlns:a16="http://schemas.microsoft.com/office/drawing/2014/main" id="{3D9C133F-2802-4E46-8D11-245598E8B4C3}"/>
                </a:ext>
              </a:extLst>
            </p:cNvPr>
            <p:cNvSpPr>
              <a:spLocks/>
            </p:cNvSpPr>
            <p:nvPr userDrawn="1"/>
          </p:nvSpPr>
          <p:spPr bwMode="auto">
            <a:xfrm rot="10800000">
              <a:off x="535940" y="2984500"/>
              <a:ext cx="12192000" cy="889000"/>
            </a:xfrm>
            <a:prstGeom prst="rtTriangle">
              <a:avLst/>
            </a:prstGeom>
            <a:solidFill>
              <a:srgbClr val="7030A0"/>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endParaRPr lang="de-AT" sz="1800"/>
            </a:p>
          </p:txBody>
        </p:sp>
        <p:cxnSp>
          <p:nvCxnSpPr>
            <p:cNvPr id="9" name="AutoShape 6">
              <a:extLst>
                <a:ext uri="{FF2B5EF4-FFF2-40B4-BE49-F238E27FC236}">
                  <a16:creationId xmlns:a16="http://schemas.microsoft.com/office/drawing/2014/main" id="{E5F99F3C-3F90-4387-B58E-961F2A7FD73E}"/>
                </a:ext>
              </a:extLst>
            </p:cNvPr>
            <p:cNvCxnSpPr>
              <a:cxnSpLocks noChangeShapeType="1"/>
              <a:endCxn id="9" idx="0"/>
            </p:cNvCxnSpPr>
            <p:nvPr userDrawn="1"/>
          </p:nvCxnSpPr>
          <p:spPr bwMode="auto">
            <a:xfrm flipV="1">
              <a:off x="535940" y="3873500"/>
              <a:ext cx="12192000" cy="1"/>
            </a:xfrm>
            <a:prstGeom prst="straightConnector1">
              <a:avLst/>
            </a:prstGeom>
            <a:noFill/>
            <a:ln w="28575" cmpd="sng">
              <a:solidFill>
                <a:srgbClr val="7030A0"/>
              </a:solidFill>
              <a:round/>
              <a:headEnd type="none" w="med" len="med"/>
              <a:tailEnd type="none" w="med" len="med"/>
            </a:ln>
            <a:extLst>
              <a:ext uri="{909E8E84-426E-40DD-AFC4-6F175D3DCCD1}">
                <a14:hiddenFill xmlns:a14="http://schemas.microsoft.com/office/drawing/2010/main">
                  <a:noFill/>
                </a14:hiddenFill>
              </a:ext>
            </a:extLst>
          </p:spPr>
        </p:cxnSp>
      </p:grpSp>
      <p:pic>
        <p:nvPicPr>
          <p:cNvPr id="13" name="Bild 1">
            <a:extLst>
              <a:ext uri="{FF2B5EF4-FFF2-40B4-BE49-F238E27FC236}">
                <a16:creationId xmlns:a16="http://schemas.microsoft.com/office/drawing/2014/main" id="{DB80DF0F-AD11-48EA-B1CE-8851983AF2A4}"/>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960452" y="6294261"/>
            <a:ext cx="696898" cy="489303"/>
          </a:xfrm>
          <a:prstGeom prst="rect">
            <a:avLst/>
          </a:prstGeom>
        </p:spPr>
      </p:pic>
      <p:pic>
        <p:nvPicPr>
          <p:cNvPr id="14" name="Bild 5">
            <a:extLst>
              <a:ext uri="{FF2B5EF4-FFF2-40B4-BE49-F238E27FC236}">
                <a16:creationId xmlns:a16="http://schemas.microsoft.com/office/drawing/2014/main" id="{349F28C7-9156-4BDF-96A5-4CF87D792590}"/>
              </a:ext>
            </a:extLst>
          </p:cNvPr>
          <p:cNvPicPr/>
          <p:nvPr userDrawn="1"/>
        </p:nvPicPr>
        <p:blipFill rotWithShape="1">
          <a:blip r:embed="rId14" cstate="print">
            <a:extLst>
              <a:ext uri="{28A0092B-C50C-407E-A947-70E740481C1C}">
                <a14:useLocalDpi xmlns:a14="http://schemas.microsoft.com/office/drawing/2010/main" val="0"/>
              </a:ext>
            </a:extLst>
          </a:blip>
          <a:srcRect b="-10879"/>
          <a:stretch/>
        </p:blipFill>
        <p:spPr bwMode="auto">
          <a:xfrm>
            <a:off x="1649327" y="6311686"/>
            <a:ext cx="424049" cy="471878"/>
          </a:xfrm>
          <a:prstGeom prst="rect">
            <a:avLst/>
          </a:prstGeom>
          <a:ln>
            <a:noFill/>
          </a:ln>
          <a:extLst>
            <a:ext uri="{53640926-AAD7-44D8-BBD7-CCE9431645EC}">
              <a14:shadowObscured xmlns:a14="http://schemas.microsoft.com/office/drawing/2010/main"/>
            </a:ext>
          </a:extLst>
        </p:spPr>
      </p:pic>
      <p:pic>
        <p:nvPicPr>
          <p:cNvPr id="15" name="Grafik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4212" y="6305944"/>
            <a:ext cx="688875" cy="436664"/>
          </a:xfrm>
          <a:prstGeom prst="rect">
            <a:avLst/>
          </a:prstGeom>
        </p:spPr>
      </p:pic>
      <p:pic>
        <p:nvPicPr>
          <p:cNvPr id="11" name="Picture 7" descr="Ein Bild, das Text enthält.&#10;&#10;Automatisch generierte Beschreibung">
            <a:extLst>
              <a:ext uri="{FF2B5EF4-FFF2-40B4-BE49-F238E27FC236}">
                <a16:creationId xmlns:a16="http://schemas.microsoft.com/office/drawing/2014/main" id="{564314AB-0E60-AD4A-BA41-607CF38CC15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84212" y="214950"/>
            <a:ext cx="1143000" cy="633095"/>
          </a:xfrm>
          <a:prstGeom prst="rect">
            <a:avLst/>
          </a:prstGeom>
          <a:noFill/>
          <a:ln>
            <a:noFill/>
          </a:ln>
        </p:spPr>
      </p:pic>
    </p:spTree>
    <p:extLst>
      <p:ext uri="{BB962C8B-B14F-4D97-AF65-F5344CB8AC3E}">
        <p14:creationId xmlns:p14="http://schemas.microsoft.com/office/powerpoint/2010/main" val="154990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Foliensatz</a:t>
            </a:r>
          </a:p>
        </p:txBody>
      </p:sp>
      <p:sp>
        <p:nvSpPr>
          <p:cNvPr id="3" name="Untertitel 2"/>
          <p:cNvSpPr>
            <a:spLocks noGrp="1"/>
          </p:cNvSpPr>
          <p:nvPr>
            <p:ph type="subTitle" idx="1"/>
          </p:nvPr>
        </p:nvSpPr>
        <p:spPr/>
        <p:txBody>
          <a:bodyPr/>
          <a:lstStyle/>
          <a:p>
            <a:r>
              <a:rPr lang="de-AT" dirty="0" err="1"/>
              <a:t>Arduino</a:t>
            </a:r>
            <a:r>
              <a:rPr lang="de-AT" dirty="0"/>
              <a:t>-Praxis mit Schall</a:t>
            </a:r>
          </a:p>
        </p:txBody>
      </p:sp>
    </p:spTree>
    <p:extLst>
      <p:ext uri="{BB962C8B-B14F-4D97-AF65-F5344CB8AC3E}">
        <p14:creationId xmlns:p14="http://schemas.microsoft.com/office/powerpoint/2010/main" val="75003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BCAF4F-DBD3-4EE6-80A5-2ABC2FF03DA1}"/>
              </a:ext>
            </a:extLst>
          </p:cNvPr>
          <p:cNvSpPr txBox="1"/>
          <p:nvPr/>
        </p:nvSpPr>
        <p:spPr>
          <a:xfrm>
            <a:off x="216567" y="1058779"/>
            <a:ext cx="7843700" cy="369332"/>
          </a:xfrm>
          <a:prstGeom prst="rect">
            <a:avLst/>
          </a:prstGeom>
          <a:noFill/>
        </p:spPr>
        <p:txBody>
          <a:bodyPr wrap="square" rtlCol="0">
            <a:spAutoFit/>
          </a:bodyPr>
          <a:lstStyle/>
          <a:p>
            <a:r>
              <a:rPr lang="de-AT" dirty="0"/>
              <a:t>…und eine mühsame Codierung (des ersten Takts) für das </a:t>
            </a:r>
            <a:r>
              <a:rPr lang="de-AT" dirty="0" err="1"/>
              <a:t>Arduino</a:t>
            </a:r>
            <a:r>
              <a:rPr lang="de-AT" dirty="0"/>
              <a:t>-Board: </a:t>
            </a:r>
            <a:endParaRPr lang="de-DE" dirty="0"/>
          </a:p>
        </p:txBody>
      </p:sp>
      <p:pic>
        <p:nvPicPr>
          <p:cNvPr id="1026" name="Picture 2"/>
          <p:cNvPicPr>
            <a:picLocks noChangeAspect="1" noChangeArrowheads="1"/>
          </p:cNvPicPr>
          <p:nvPr/>
        </p:nvPicPr>
        <p:blipFill>
          <a:blip r:embed="rId3"/>
          <a:srcRect/>
          <a:stretch>
            <a:fillRect/>
          </a:stretch>
        </p:blipFill>
        <p:spPr bwMode="auto">
          <a:xfrm>
            <a:off x="2379133" y="1458549"/>
            <a:ext cx="2583392" cy="4629787"/>
          </a:xfrm>
          <a:prstGeom prst="rect">
            <a:avLst/>
          </a:prstGeom>
          <a:noFill/>
          <a:ln w="9525">
            <a:noFill/>
            <a:miter lim="800000"/>
            <a:headEnd/>
            <a:tailEnd/>
          </a:ln>
          <a:effectLst/>
        </p:spPr>
      </p:pic>
      <p:sp>
        <p:nvSpPr>
          <p:cNvPr id="5" name="Textfeld 4"/>
          <p:cNvSpPr txBox="1"/>
          <p:nvPr/>
        </p:nvSpPr>
        <p:spPr>
          <a:xfrm>
            <a:off x="5317067" y="2336799"/>
            <a:ext cx="3090333" cy="1477328"/>
          </a:xfrm>
          <a:prstGeom prst="rect">
            <a:avLst/>
          </a:prstGeom>
          <a:noFill/>
        </p:spPr>
        <p:txBody>
          <a:bodyPr wrap="square" rtlCol="0">
            <a:spAutoFit/>
          </a:bodyPr>
          <a:lstStyle/>
          <a:p>
            <a:r>
              <a:rPr lang="de-DE" dirty="0"/>
              <a:t>Unterschied:</a:t>
            </a:r>
          </a:p>
          <a:p>
            <a:endParaRPr lang="de-DE" dirty="0"/>
          </a:p>
          <a:p>
            <a:r>
              <a:rPr lang="de-DE" dirty="0"/>
              <a:t>…NICHT „alle Töne zusammen“,</a:t>
            </a:r>
          </a:p>
          <a:p>
            <a:r>
              <a:rPr lang="de-DE" dirty="0"/>
              <a:t>SONDERN:</a:t>
            </a:r>
          </a:p>
          <a:p>
            <a:r>
              <a:rPr lang="de-DE" dirty="0"/>
              <a:t>Jeder Ton wird EINZELN codiert</a:t>
            </a:r>
          </a:p>
        </p:txBody>
      </p:sp>
    </p:spTree>
    <p:extLst>
      <p:ext uri="{BB962C8B-B14F-4D97-AF65-F5344CB8AC3E}">
        <p14:creationId xmlns:p14="http://schemas.microsoft.com/office/powerpoint/2010/main" val="292850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BCAF4F-DBD3-4EE6-80A5-2ABC2FF03DA1}"/>
              </a:ext>
            </a:extLst>
          </p:cNvPr>
          <p:cNvSpPr txBox="1"/>
          <p:nvPr/>
        </p:nvSpPr>
        <p:spPr>
          <a:xfrm>
            <a:off x="216568" y="1058779"/>
            <a:ext cx="8089232" cy="369332"/>
          </a:xfrm>
          <a:prstGeom prst="rect">
            <a:avLst/>
          </a:prstGeom>
          <a:noFill/>
        </p:spPr>
        <p:txBody>
          <a:bodyPr wrap="square" rtlCol="0">
            <a:spAutoFit/>
          </a:bodyPr>
          <a:lstStyle/>
          <a:p>
            <a:r>
              <a:rPr lang="de-AT" dirty="0">
                <a:sym typeface="Symbol"/>
              </a:rPr>
              <a:t> Variable, die mehr als einen Wert eines bestimmten Datentyps speichern können</a:t>
            </a:r>
            <a:r>
              <a:rPr lang="de-AT" dirty="0"/>
              <a:t>:</a:t>
            </a:r>
            <a:endParaRPr lang="de-DE" dirty="0"/>
          </a:p>
        </p:txBody>
      </p:sp>
      <p:sp>
        <p:nvSpPr>
          <p:cNvPr id="5" name="Textfeld 4">
            <a:extLst>
              <a:ext uri="{FF2B5EF4-FFF2-40B4-BE49-F238E27FC236}">
                <a16:creationId xmlns:a16="http://schemas.microsoft.com/office/drawing/2014/main" id="{EEBCAF4F-DBD3-4EE6-80A5-2ABC2FF03DA1}"/>
              </a:ext>
            </a:extLst>
          </p:cNvPr>
          <p:cNvSpPr txBox="1"/>
          <p:nvPr/>
        </p:nvSpPr>
        <p:spPr>
          <a:xfrm>
            <a:off x="360501" y="1803846"/>
            <a:ext cx="8089232" cy="615553"/>
          </a:xfrm>
          <a:prstGeom prst="rect">
            <a:avLst/>
          </a:prstGeom>
          <a:noFill/>
        </p:spPr>
        <p:txBody>
          <a:bodyPr wrap="square" rtlCol="0">
            <a:spAutoFit/>
          </a:bodyPr>
          <a:lstStyle/>
          <a:p>
            <a:r>
              <a:rPr lang="de-AT" dirty="0">
                <a:sym typeface="Symbol"/>
              </a:rPr>
              <a:t>z.B.:			</a:t>
            </a:r>
            <a:r>
              <a:rPr lang="de-AT" sz="1600" b="1" dirty="0" err="1">
                <a:solidFill>
                  <a:srgbClr val="00B0F0"/>
                </a:solidFill>
                <a:latin typeface="Courier New" pitchFamily="49" charset="0"/>
                <a:cs typeface="Courier New" pitchFamily="49" charset="0"/>
                <a:sym typeface="Symbol"/>
              </a:rPr>
              <a:t>int</a:t>
            </a:r>
            <a:r>
              <a:rPr lang="de-AT" sz="1600" b="1" dirty="0">
                <a:latin typeface="Courier New" pitchFamily="49" charset="0"/>
                <a:cs typeface="Courier New" pitchFamily="49" charset="0"/>
                <a:sym typeface="Symbol"/>
              </a:rPr>
              <a:t> </a:t>
            </a:r>
            <a:r>
              <a:rPr lang="de-AT" sz="1600" b="1" dirty="0" err="1">
                <a:latin typeface="Courier New" pitchFamily="49" charset="0"/>
                <a:cs typeface="Courier New" pitchFamily="49" charset="0"/>
                <a:sym typeface="Symbol"/>
              </a:rPr>
              <a:t>frequenzen</a:t>
            </a:r>
            <a:r>
              <a:rPr lang="de-AT" sz="1600" b="1" dirty="0">
                <a:latin typeface="Courier New" pitchFamily="49" charset="0"/>
                <a:cs typeface="Courier New" pitchFamily="49" charset="0"/>
                <a:sym typeface="Symbol"/>
              </a:rPr>
              <a:t>[] = {</a:t>
            </a:r>
            <a:r>
              <a:rPr lang="de-AT" sz="1600" b="1" dirty="0">
                <a:latin typeface="Courier New" pitchFamily="49" charset="0"/>
                <a:cs typeface="Courier New" pitchFamily="49" charset="0"/>
              </a:rPr>
              <a:t>297, 330, 352, 396</a:t>
            </a:r>
            <a:r>
              <a:rPr lang="de-AT" sz="1600" b="1" dirty="0">
                <a:latin typeface="Courier New" pitchFamily="49" charset="0"/>
                <a:cs typeface="Courier New" pitchFamily="49" charset="0"/>
                <a:sym typeface="Symbol"/>
              </a:rPr>
              <a:t>};</a:t>
            </a:r>
          </a:p>
          <a:p>
            <a:r>
              <a:rPr lang="de-AT" sz="1600" b="1" dirty="0">
                <a:latin typeface="Courier New" pitchFamily="49" charset="0"/>
                <a:cs typeface="Courier New" pitchFamily="49" charset="0"/>
                <a:sym typeface="Symbol"/>
              </a:rPr>
              <a:t>			</a:t>
            </a:r>
            <a:r>
              <a:rPr lang="de-AT" sz="1600" b="1" dirty="0" err="1">
                <a:solidFill>
                  <a:srgbClr val="00B0F0"/>
                </a:solidFill>
                <a:latin typeface="Courier New" pitchFamily="49" charset="0"/>
                <a:cs typeface="Courier New" pitchFamily="49" charset="0"/>
                <a:sym typeface="Symbol"/>
              </a:rPr>
              <a:t>int</a:t>
            </a:r>
            <a:r>
              <a:rPr lang="de-AT" sz="1600" b="1" dirty="0">
                <a:latin typeface="Courier New" pitchFamily="49" charset="0"/>
                <a:cs typeface="Courier New" pitchFamily="49" charset="0"/>
                <a:sym typeface="Symbol"/>
              </a:rPr>
              <a:t> </a:t>
            </a:r>
            <a:r>
              <a:rPr lang="de-AT" sz="1600" b="1" dirty="0" err="1">
                <a:latin typeface="Courier New" pitchFamily="49" charset="0"/>
                <a:cs typeface="Courier New" pitchFamily="49" charset="0"/>
                <a:sym typeface="Symbol"/>
              </a:rPr>
              <a:t>durations</a:t>
            </a:r>
            <a:r>
              <a:rPr lang="de-AT" sz="1600" b="1" dirty="0">
                <a:latin typeface="Courier New" pitchFamily="49" charset="0"/>
                <a:cs typeface="Courier New" pitchFamily="49" charset="0"/>
                <a:sym typeface="Symbol"/>
              </a:rPr>
              <a:t>[] = {</a:t>
            </a:r>
            <a:r>
              <a:rPr lang="de-AT" sz="1600" b="1" dirty="0">
                <a:latin typeface="Courier New" pitchFamily="49" charset="0"/>
                <a:cs typeface="Courier New" pitchFamily="49" charset="0"/>
              </a:rPr>
              <a:t>200, 200, 200, 200</a:t>
            </a:r>
            <a:r>
              <a:rPr lang="de-AT" sz="1600" b="1" dirty="0">
                <a:latin typeface="Courier New" pitchFamily="49" charset="0"/>
                <a:cs typeface="Courier New" pitchFamily="49" charset="0"/>
                <a:sym typeface="Symbol"/>
              </a:rPr>
              <a:t>};</a:t>
            </a:r>
            <a:endParaRPr lang="de-DE" sz="1600" b="1" dirty="0">
              <a:latin typeface="Courier New" pitchFamily="49" charset="0"/>
              <a:cs typeface="Courier New" pitchFamily="49" charset="0"/>
            </a:endParaRPr>
          </a:p>
        </p:txBody>
      </p:sp>
      <p:sp>
        <p:nvSpPr>
          <p:cNvPr id="6" name="Textfeld 5"/>
          <p:cNvSpPr txBox="1"/>
          <p:nvPr/>
        </p:nvSpPr>
        <p:spPr>
          <a:xfrm>
            <a:off x="414866" y="2802467"/>
            <a:ext cx="8026401" cy="646331"/>
          </a:xfrm>
          <a:prstGeom prst="rect">
            <a:avLst/>
          </a:prstGeom>
          <a:noFill/>
        </p:spPr>
        <p:txBody>
          <a:bodyPr wrap="square" rtlCol="0">
            <a:spAutoFit/>
          </a:bodyPr>
          <a:lstStyle/>
          <a:p>
            <a:r>
              <a:rPr lang="de-DE" dirty="0"/>
              <a:t>Feldvariable (Arrays)</a:t>
            </a:r>
          </a:p>
          <a:p>
            <a:r>
              <a:rPr lang="de-DE" dirty="0"/>
              <a:t>werden durch</a:t>
            </a:r>
          </a:p>
        </p:txBody>
      </p:sp>
      <p:grpSp>
        <p:nvGrpSpPr>
          <p:cNvPr id="12" name="Gruppieren 11"/>
          <p:cNvGrpSpPr/>
          <p:nvPr/>
        </p:nvGrpSpPr>
        <p:grpSpPr>
          <a:xfrm>
            <a:off x="1464733" y="2143116"/>
            <a:ext cx="5477933" cy="1731416"/>
            <a:chOff x="1464733" y="2143116"/>
            <a:chExt cx="5477933" cy="1731416"/>
          </a:xfrm>
        </p:grpSpPr>
        <p:cxnSp>
          <p:nvCxnSpPr>
            <p:cNvPr id="8" name="Gerade Verbindung mit Pfeil 7"/>
            <p:cNvCxnSpPr/>
            <p:nvPr/>
          </p:nvCxnSpPr>
          <p:spPr>
            <a:xfrm rot="5400000" flipH="1" flipV="1">
              <a:off x="2383367" y="2374900"/>
              <a:ext cx="1041400" cy="1016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5400000" flipH="1" flipV="1">
              <a:off x="2786050" y="2571744"/>
              <a:ext cx="1285884" cy="4286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464733" y="3505200"/>
              <a:ext cx="5477933" cy="369332"/>
            </a:xfrm>
            <a:prstGeom prst="rect">
              <a:avLst/>
            </a:prstGeom>
            <a:noFill/>
          </p:spPr>
          <p:txBody>
            <a:bodyPr wrap="square" rtlCol="0">
              <a:spAutoFit/>
            </a:bodyPr>
            <a:lstStyle/>
            <a:p>
              <a:r>
                <a:rPr lang="de-DE" dirty="0"/>
                <a:t>…eckige Klammern nach dem Variablennamen deklariert</a:t>
              </a:r>
            </a:p>
          </p:txBody>
        </p:sp>
      </p:grpSp>
      <p:grpSp>
        <p:nvGrpSpPr>
          <p:cNvPr id="13" name="Gruppieren 12"/>
          <p:cNvGrpSpPr/>
          <p:nvPr/>
        </p:nvGrpSpPr>
        <p:grpSpPr>
          <a:xfrm>
            <a:off x="533400" y="2040467"/>
            <a:ext cx="8026401" cy="2291266"/>
            <a:chOff x="533400" y="2040467"/>
            <a:chExt cx="8026401" cy="2291266"/>
          </a:xfrm>
        </p:grpSpPr>
        <p:sp>
          <p:nvSpPr>
            <p:cNvPr id="15" name="Bogen 14"/>
            <p:cNvSpPr/>
            <p:nvPr/>
          </p:nvSpPr>
          <p:spPr>
            <a:xfrm>
              <a:off x="5850468" y="2319867"/>
              <a:ext cx="1066800" cy="1752600"/>
            </a:xfrm>
            <a:prstGeom prst="arc">
              <a:avLst>
                <a:gd name="adj1" fmla="val 16585728"/>
                <a:gd name="adj2" fmla="val 4729852"/>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Bogen 15"/>
            <p:cNvSpPr/>
            <p:nvPr/>
          </p:nvSpPr>
          <p:spPr>
            <a:xfrm>
              <a:off x="6062135" y="2040467"/>
              <a:ext cx="1066800" cy="2006600"/>
            </a:xfrm>
            <a:prstGeom prst="arc">
              <a:avLst>
                <a:gd name="adj1" fmla="val 15889895"/>
                <a:gd name="adj2" fmla="val 4729852"/>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533400" y="3962401"/>
              <a:ext cx="8026401" cy="369332"/>
            </a:xfrm>
            <a:prstGeom prst="rect">
              <a:avLst/>
            </a:prstGeom>
            <a:noFill/>
          </p:spPr>
          <p:txBody>
            <a:bodyPr wrap="square" rtlCol="0">
              <a:spAutoFit/>
            </a:bodyPr>
            <a:lstStyle/>
            <a:p>
              <a:pPr algn="r"/>
              <a:r>
                <a:rPr lang="de-DE" dirty="0"/>
                <a:t>…eine Liste von Werten in geschwungenen Klammern initialisiert</a:t>
              </a:r>
            </a:p>
          </p:txBody>
        </p:sp>
      </p:grpSp>
    </p:spTree>
    <p:extLst>
      <p:ext uri="{BB962C8B-B14F-4D97-AF65-F5344CB8AC3E}">
        <p14:creationId xmlns:p14="http://schemas.microsoft.com/office/powerpoint/2010/main" val="29285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BCAF4F-DBD3-4EE6-80A5-2ABC2FF03DA1}"/>
              </a:ext>
            </a:extLst>
          </p:cNvPr>
          <p:cNvSpPr txBox="1"/>
          <p:nvPr/>
        </p:nvSpPr>
        <p:spPr>
          <a:xfrm>
            <a:off x="216568" y="1058779"/>
            <a:ext cx="3965965" cy="369332"/>
          </a:xfrm>
          <a:prstGeom prst="rect">
            <a:avLst/>
          </a:prstGeom>
          <a:noFill/>
        </p:spPr>
        <p:txBody>
          <a:bodyPr wrap="square" rtlCol="0">
            <a:spAutoFit/>
          </a:bodyPr>
          <a:lstStyle/>
          <a:p>
            <a:r>
              <a:rPr lang="de-AT" dirty="0"/>
              <a:t>Modellvorstellung zu Feldvariablen (1):</a:t>
            </a:r>
            <a:endParaRPr lang="de-DE" dirty="0"/>
          </a:p>
        </p:txBody>
      </p:sp>
      <p:pic>
        <p:nvPicPr>
          <p:cNvPr id="5" name="Grafik 4"/>
          <p:cNvPicPr>
            <a:picLocks noChangeAspect="1"/>
          </p:cNvPicPr>
          <p:nvPr/>
        </p:nvPicPr>
        <p:blipFill>
          <a:blip r:embed="rId3"/>
          <a:stretch>
            <a:fillRect/>
          </a:stretch>
        </p:blipFill>
        <p:spPr>
          <a:xfrm>
            <a:off x="508504" y="2887133"/>
            <a:ext cx="8335422" cy="2167467"/>
          </a:xfrm>
          <a:prstGeom prst="rect">
            <a:avLst/>
          </a:prstGeom>
        </p:spPr>
      </p:pic>
      <p:sp>
        <p:nvSpPr>
          <p:cNvPr id="6" name="Textfeld 5"/>
          <p:cNvSpPr txBox="1"/>
          <p:nvPr/>
        </p:nvSpPr>
        <p:spPr>
          <a:xfrm>
            <a:off x="338667" y="1718733"/>
            <a:ext cx="5181600" cy="338554"/>
          </a:xfrm>
          <a:prstGeom prst="rect">
            <a:avLst/>
          </a:prstGeom>
          <a:noFill/>
        </p:spPr>
        <p:txBody>
          <a:bodyPr wrap="square" rtlCol="0">
            <a:spAutoFit/>
          </a:bodyPr>
          <a:lstStyle/>
          <a:p>
            <a:r>
              <a:rPr lang="de-DE" sz="1600" b="1" dirty="0" err="1">
                <a:solidFill>
                  <a:srgbClr val="00B0F0"/>
                </a:solidFill>
                <a:latin typeface="Courier New" pitchFamily="49" charset="0"/>
                <a:cs typeface="Courier New" pitchFamily="49" charset="0"/>
              </a:rPr>
              <a:t>int</a:t>
            </a:r>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 = {297, 330, 352, 396};</a:t>
            </a:r>
            <a:endParaRPr lang="de-DE" sz="1600" dirty="0">
              <a:latin typeface="Courier New" pitchFamily="49" charset="0"/>
              <a:cs typeface="Courier New" pitchFamily="49" charset="0"/>
            </a:endParaRPr>
          </a:p>
        </p:txBody>
      </p:sp>
      <p:cxnSp>
        <p:nvCxnSpPr>
          <p:cNvPr id="9" name="Gerade Verbindung mit Pfeil 8"/>
          <p:cNvCxnSpPr/>
          <p:nvPr/>
        </p:nvCxnSpPr>
        <p:spPr>
          <a:xfrm rot="16200000" flipH="1">
            <a:off x="922867" y="2446867"/>
            <a:ext cx="1600200" cy="736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523239" y="2000240"/>
            <a:ext cx="8282093" cy="3118673"/>
            <a:chOff x="523239" y="2000240"/>
            <a:chExt cx="8282093" cy="3118673"/>
          </a:xfrm>
        </p:grpSpPr>
        <p:pic>
          <p:nvPicPr>
            <p:cNvPr id="7" name="Grafik 6"/>
            <p:cNvPicPr>
              <a:picLocks noChangeAspect="1"/>
            </p:cNvPicPr>
            <p:nvPr/>
          </p:nvPicPr>
          <p:blipFill>
            <a:blip r:embed="rId4"/>
            <a:stretch>
              <a:fillRect/>
            </a:stretch>
          </p:blipFill>
          <p:spPr>
            <a:xfrm>
              <a:off x="523239" y="2891366"/>
              <a:ext cx="8282093" cy="2227547"/>
            </a:xfrm>
            <a:prstGeom prst="rect">
              <a:avLst/>
            </a:prstGeom>
          </p:spPr>
        </p:pic>
        <p:cxnSp>
          <p:nvCxnSpPr>
            <p:cNvPr id="10" name="Gerade Verbindung mit Pfeil 9"/>
            <p:cNvCxnSpPr/>
            <p:nvPr/>
          </p:nvCxnSpPr>
          <p:spPr>
            <a:xfrm rot="16200000" flipH="1">
              <a:off x="925490" y="2432040"/>
              <a:ext cx="1600200" cy="736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85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C0D4B24-D48F-4407-97FC-BA48651963B1}"/>
              </a:ext>
            </a:extLst>
          </p:cNvPr>
          <p:cNvSpPr txBox="1"/>
          <p:nvPr/>
        </p:nvSpPr>
        <p:spPr>
          <a:xfrm>
            <a:off x="216567" y="1058779"/>
            <a:ext cx="3915165" cy="369332"/>
          </a:xfrm>
          <a:prstGeom prst="rect">
            <a:avLst/>
          </a:prstGeom>
          <a:noFill/>
        </p:spPr>
        <p:txBody>
          <a:bodyPr wrap="square" rtlCol="0">
            <a:spAutoFit/>
          </a:bodyPr>
          <a:lstStyle/>
          <a:p>
            <a:r>
              <a:rPr lang="de-AT" dirty="0"/>
              <a:t>Modellvorstellung zu Feldvariablen (2):</a:t>
            </a:r>
            <a:endParaRPr lang="de-DE" dirty="0"/>
          </a:p>
        </p:txBody>
      </p:sp>
      <p:pic>
        <p:nvPicPr>
          <p:cNvPr id="1026" name="Picture 2"/>
          <p:cNvPicPr>
            <a:picLocks noChangeAspect="1" noChangeArrowheads="1"/>
          </p:cNvPicPr>
          <p:nvPr/>
        </p:nvPicPr>
        <p:blipFill>
          <a:blip r:embed="rId3"/>
          <a:srcRect/>
          <a:stretch>
            <a:fillRect/>
          </a:stretch>
        </p:blipFill>
        <p:spPr bwMode="auto">
          <a:xfrm>
            <a:off x="567266" y="2799159"/>
            <a:ext cx="7899400" cy="2036502"/>
          </a:xfrm>
          <a:prstGeom prst="rect">
            <a:avLst/>
          </a:prstGeom>
          <a:noFill/>
          <a:ln w="9525">
            <a:noFill/>
            <a:miter lim="800000"/>
            <a:headEnd/>
            <a:tailEnd/>
          </a:ln>
          <a:effectLst/>
        </p:spPr>
      </p:pic>
      <p:sp>
        <p:nvSpPr>
          <p:cNvPr id="5" name="Textfeld 4"/>
          <p:cNvSpPr txBox="1"/>
          <p:nvPr/>
        </p:nvSpPr>
        <p:spPr>
          <a:xfrm>
            <a:off x="338667" y="1718733"/>
            <a:ext cx="51816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endParaRPr lang="de-DE" sz="1600" dirty="0">
              <a:latin typeface="Courier New" pitchFamily="49" charset="0"/>
              <a:cs typeface="Courier New" pitchFamily="49" charset="0"/>
            </a:endParaRPr>
          </a:p>
        </p:txBody>
      </p:sp>
      <p:cxnSp>
        <p:nvCxnSpPr>
          <p:cNvPr id="6" name="Gerade Verbindung mit Pfeil 5"/>
          <p:cNvCxnSpPr/>
          <p:nvPr/>
        </p:nvCxnSpPr>
        <p:spPr>
          <a:xfrm rot="16200000" flipH="1">
            <a:off x="925490" y="2432040"/>
            <a:ext cx="1600200" cy="736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uppieren 18"/>
          <p:cNvGrpSpPr/>
          <p:nvPr/>
        </p:nvGrpSpPr>
        <p:grpSpPr>
          <a:xfrm>
            <a:off x="1236133" y="3784600"/>
            <a:ext cx="2362200" cy="1371487"/>
            <a:chOff x="1236133" y="3784600"/>
            <a:chExt cx="2362200" cy="1371487"/>
          </a:xfrm>
        </p:grpSpPr>
        <p:sp>
          <p:nvSpPr>
            <p:cNvPr id="7" name="Textfeld 6"/>
            <p:cNvSpPr txBox="1"/>
            <p:nvPr/>
          </p:nvSpPr>
          <p:spPr>
            <a:xfrm>
              <a:off x="1236133" y="4817533"/>
              <a:ext cx="23622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[0]</a:t>
              </a:r>
              <a:endParaRPr lang="de-DE" sz="1600" dirty="0">
                <a:latin typeface="Courier New" pitchFamily="49" charset="0"/>
                <a:cs typeface="Courier New" pitchFamily="49" charset="0"/>
              </a:endParaRPr>
            </a:p>
          </p:txBody>
        </p:sp>
        <p:cxnSp>
          <p:nvCxnSpPr>
            <p:cNvPr id="11" name="Gerade Verbindung mit Pfeil 10"/>
            <p:cNvCxnSpPr/>
            <p:nvPr/>
          </p:nvCxnSpPr>
          <p:spPr>
            <a:xfrm rot="16200000" flipV="1">
              <a:off x="2184659" y="4300809"/>
              <a:ext cx="1043507" cy="110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p:nvGrpSpPr>
        <p:grpSpPr>
          <a:xfrm>
            <a:off x="2556934" y="3784601"/>
            <a:ext cx="2362200" cy="1633952"/>
            <a:chOff x="2556934" y="3784601"/>
            <a:chExt cx="2362200" cy="1633952"/>
          </a:xfrm>
        </p:grpSpPr>
        <p:sp>
          <p:nvSpPr>
            <p:cNvPr id="8" name="Textfeld 7"/>
            <p:cNvSpPr txBox="1"/>
            <p:nvPr/>
          </p:nvSpPr>
          <p:spPr>
            <a:xfrm>
              <a:off x="2556934" y="5079999"/>
              <a:ext cx="23622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[1]</a:t>
              </a:r>
              <a:endParaRPr lang="de-DE" sz="1600" dirty="0">
                <a:latin typeface="Courier New" pitchFamily="49" charset="0"/>
                <a:cs typeface="Courier New" pitchFamily="49" charset="0"/>
              </a:endParaRPr>
            </a:p>
          </p:txBody>
        </p:sp>
        <p:cxnSp>
          <p:nvCxnSpPr>
            <p:cNvPr id="13" name="Gerade Verbindung mit Pfeil 12"/>
            <p:cNvCxnSpPr/>
            <p:nvPr/>
          </p:nvCxnSpPr>
          <p:spPr>
            <a:xfrm rot="16200000" flipV="1">
              <a:off x="3327402" y="4461934"/>
              <a:ext cx="1363132" cy="846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3860801" y="3784601"/>
            <a:ext cx="2362200" cy="1887953"/>
            <a:chOff x="3860801" y="3784601"/>
            <a:chExt cx="2362200" cy="1887953"/>
          </a:xfrm>
        </p:grpSpPr>
        <p:sp>
          <p:nvSpPr>
            <p:cNvPr id="9" name="Textfeld 8"/>
            <p:cNvSpPr txBox="1"/>
            <p:nvPr/>
          </p:nvSpPr>
          <p:spPr>
            <a:xfrm>
              <a:off x="3860801" y="5334000"/>
              <a:ext cx="23622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[2]</a:t>
              </a:r>
              <a:endParaRPr lang="de-DE" sz="1600" dirty="0">
                <a:latin typeface="Courier New" pitchFamily="49" charset="0"/>
                <a:cs typeface="Courier New" pitchFamily="49" charset="0"/>
              </a:endParaRPr>
            </a:p>
          </p:txBody>
        </p:sp>
        <p:cxnSp>
          <p:nvCxnSpPr>
            <p:cNvPr id="15" name="Gerade Verbindung mit Pfeil 14"/>
            <p:cNvCxnSpPr/>
            <p:nvPr/>
          </p:nvCxnSpPr>
          <p:spPr>
            <a:xfrm rot="16200000" flipV="1">
              <a:off x="4487335" y="4597402"/>
              <a:ext cx="1650999" cy="253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p:nvGrpSpPr>
        <p:grpSpPr>
          <a:xfrm>
            <a:off x="5215468" y="3784600"/>
            <a:ext cx="2362200" cy="2150421"/>
            <a:chOff x="5215468" y="3784600"/>
            <a:chExt cx="2362200" cy="2150421"/>
          </a:xfrm>
        </p:grpSpPr>
        <p:sp>
          <p:nvSpPr>
            <p:cNvPr id="10" name="Textfeld 9"/>
            <p:cNvSpPr txBox="1"/>
            <p:nvPr/>
          </p:nvSpPr>
          <p:spPr>
            <a:xfrm>
              <a:off x="5215468" y="5596467"/>
              <a:ext cx="23622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[3]</a:t>
              </a:r>
              <a:endParaRPr lang="de-DE" sz="1600" dirty="0">
                <a:latin typeface="Courier New" pitchFamily="49" charset="0"/>
                <a:cs typeface="Courier New" pitchFamily="49" charset="0"/>
              </a:endParaRPr>
            </a:p>
          </p:txBody>
        </p:sp>
        <p:cxnSp>
          <p:nvCxnSpPr>
            <p:cNvPr id="17" name="Gerade Verbindung mit Pfeil 16"/>
            <p:cNvCxnSpPr/>
            <p:nvPr/>
          </p:nvCxnSpPr>
          <p:spPr>
            <a:xfrm rot="16200000" flipV="1">
              <a:off x="5672668" y="4715934"/>
              <a:ext cx="1888067" cy="253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0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C0D4B24-D48F-4407-97FC-BA48651963B1}"/>
              </a:ext>
            </a:extLst>
          </p:cNvPr>
          <p:cNvSpPr txBox="1"/>
          <p:nvPr/>
        </p:nvSpPr>
        <p:spPr>
          <a:xfrm>
            <a:off x="216567" y="1058779"/>
            <a:ext cx="3915165" cy="369332"/>
          </a:xfrm>
          <a:prstGeom prst="rect">
            <a:avLst/>
          </a:prstGeom>
          <a:noFill/>
        </p:spPr>
        <p:txBody>
          <a:bodyPr wrap="square" rtlCol="0">
            <a:spAutoFit/>
          </a:bodyPr>
          <a:lstStyle/>
          <a:p>
            <a:r>
              <a:rPr lang="de-AT" dirty="0"/>
              <a:t>Modellvorstellung zu Feldvariablen (3):</a:t>
            </a:r>
            <a:endParaRPr lang="de-DE" dirty="0"/>
          </a:p>
        </p:txBody>
      </p:sp>
      <p:sp>
        <p:nvSpPr>
          <p:cNvPr id="3" name="Textfeld 2">
            <a:extLst>
              <a:ext uri="{FF2B5EF4-FFF2-40B4-BE49-F238E27FC236}">
                <a16:creationId xmlns:a16="http://schemas.microsoft.com/office/drawing/2014/main" id="{0C0D4B24-D48F-4407-97FC-BA48651963B1}"/>
              </a:ext>
            </a:extLst>
          </p:cNvPr>
          <p:cNvSpPr txBox="1"/>
          <p:nvPr/>
        </p:nvSpPr>
        <p:spPr>
          <a:xfrm>
            <a:off x="343567" y="1727646"/>
            <a:ext cx="8123100" cy="369332"/>
          </a:xfrm>
          <a:prstGeom prst="rect">
            <a:avLst/>
          </a:prstGeom>
          <a:noFill/>
        </p:spPr>
        <p:txBody>
          <a:bodyPr wrap="square" rtlCol="0">
            <a:spAutoFit/>
          </a:bodyPr>
          <a:lstStyle/>
          <a:p>
            <a:r>
              <a:rPr lang="de-AT" dirty="0">
                <a:sym typeface="Symbol"/>
              </a:rPr>
              <a:t> Zugriff auf einen Wert in (einem Speicherplatz) der Feldvariablen: </a:t>
            </a:r>
            <a:endParaRPr lang="de-DE" dirty="0"/>
          </a:p>
        </p:txBody>
      </p:sp>
      <p:sp>
        <p:nvSpPr>
          <p:cNvPr id="4" name="Textfeld 3"/>
          <p:cNvSpPr txBox="1"/>
          <p:nvPr/>
        </p:nvSpPr>
        <p:spPr>
          <a:xfrm>
            <a:off x="2658535" y="2624667"/>
            <a:ext cx="2362200" cy="338554"/>
          </a:xfrm>
          <a:prstGeom prst="rect">
            <a:avLst/>
          </a:prstGeom>
          <a:noFill/>
        </p:spPr>
        <p:txBody>
          <a:bodyPr wrap="square" rtlCol="0">
            <a:spAutoFit/>
          </a:bodyPr>
          <a:lstStyle/>
          <a:p>
            <a:r>
              <a:rPr lang="de-AT" sz="1600" b="1" dirty="0">
                <a:latin typeface="Courier New" pitchFamily="49" charset="0"/>
                <a:cs typeface="Courier New" pitchFamily="49" charset="0"/>
              </a:rPr>
              <a:t>    </a:t>
            </a:r>
            <a:r>
              <a:rPr lang="de-AT" sz="1600" b="1" dirty="0" err="1">
                <a:latin typeface="Courier New" pitchFamily="49" charset="0"/>
                <a:cs typeface="Courier New" pitchFamily="49" charset="0"/>
              </a:rPr>
              <a:t>frequenzen</a:t>
            </a:r>
            <a:r>
              <a:rPr lang="de-AT" sz="1600" b="1" dirty="0">
                <a:latin typeface="Courier New" pitchFamily="49" charset="0"/>
                <a:cs typeface="Courier New" pitchFamily="49" charset="0"/>
              </a:rPr>
              <a:t>[2]</a:t>
            </a:r>
            <a:endParaRPr lang="de-DE" sz="1600" dirty="0">
              <a:latin typeface="Courier New" pitchFamily="49" charset="0"/>
              <a:cs typeface="Courier New" pitchFamily="49" charset="0"/>
            </a:endParaRPr>
          </a:p>
        </p:txBody>
      </p:sp>
      <p:sp>
        <p:nvSpPr>
          <p:cNvPr id="5" name="Textfeld 4">
            <a:extLst>
              <a:ext uri="{FF2B5EF4-FFF2-40B4-BE49-F238E27FC236}">
                <a16:creationId xmlns:a16="http://schemas.microsoft.com/office/drawing/2014/main" id="{0C0D4B24-D48F-4407-97FC-BA48651963B1}"/>
              </a:ext>
            </a:extLst>
          </p:cNvPr>
          <p:cNvSpPr txBox="1"/>
          <p:nvPr/>
        </p:nvSpPr>
        <p:spPr>
          <a:xfrm>
            <a:off x="826166" y="3531045"/>
            <a:ext cx="2357300" cy="369332"/>
          </a:xfrm>
          <a:prstGeom prst="rect">
            <a:avLst/>
          </a:prstGeom>
          <a:noFill/>
        </p:spPr>
        <p:txBody>
          <a:bodyPr wrap="square" rtlCol="0">
            <a:spAutoFit/>
          </a:bodyPr>
          <a:lstStyle/>
          <a:p>
            <a:r>
              <a:rPr lang="de-AT" dirty="0">
                <a:sym typeface="Symbol"/>
              </a:rPr>
              <a:t>Name der Feldvariable </a:t>
            </a:r>
            <a:endParaRPr lang="de-DE" dirty="0"/>
          </a:p>
        </p:txBody>
      </p:sp>
      <p:sp>
        <p:nvSpPr>
          <p:cNvPr id="6" name="Textfeld 5">
            <a:extLst>
              <a:ext uri="{FF2B5EF4-FFF2-40B4-BE49-F238E27FC236}">
                <a16:creationId xmlns:a16="http://schemas.microsoft.com/office/drawing/2014/main" id="{0C0D4B24-D48F-4407-97FC-BA48651963B1}"/>
              </a:ext>
            </a:extLst>
          </p:cNvPr>
          <p:cNvSpPr txBox="1"/>
          <p:nvPr/>
        </p:nvSpPr>
        <p:spPr>
          <a:xfrm>
            <a:off x="4678499" y="3996712"/>
            <a:ext cx="3610368" cy="646331"/>
          </a:xfrm>
          <a:prstGeom prst="rect">
            <a:avLst/>
          </a:prstGeom>
          <a:noFill/>
        </p:spPr>
        <p:txBody>
          <a:bodyPr wrap="square" rtlCol="0">
            <a:spAutoFit/>
          </a:bodyPr>
          <a:lstStyle/>
          <a:p>
            <a:r>
              <a:rPr lang="de-AT" b="1" dirty="0">
                <a:sym typeface="Symbol"/>
              </a:rPr>
              <a:t>Index</a:t>
            </a:r>
            <a:r>
              <a:rPr lang="de-AT" dirty="0">
                <a:sym typeface="Symbol"/>
              </a:rPr>
              <a:t> des Speicherplatzes, in dem der gewünschte Wert gespeichert ist </a:t>
            </a:r>
            <a:endParaRPr lang="de-DE" dirty="0"/>
          </a:p>
        </p:txBody>
      </p:sp>
      <p:cxnSp>
        <p:nvCxnSpPr>
          <p:cNvPr id="7" name="Gerade Verbindung mit Pfeil 6"/>
          <p:cNvCxnSpPr/>
          <p:nvPr/>
        </p:nvCxnSpPr>
        <p:spPr>
          <a:xfrm flipV="1">
            <a:off x="1348824" y="2946400"/>
            <a:ext cx="2257976" cy="67097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rot="16200000" flipV="1">
            <a:off x="4224868" y="3293533"/>
            <a:ext cx="1159933" cy="3810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7133" y="1236133"/>
            <a:ext cx="8043334" cy="369332"/>
          </a:xfrm>
          <a:prstGeom prst="rect">
            <a:avLst/>
          </a:prstGeom>
          <a:noFill/>
        </p:spPr>
        <p:txBody>
          <a:bodyPr wrap="square" rtlCol="0">
            <a:spAutoFit/>
          </a:bodyPr>
          <a:lstStyle/>
          <a:p>
            <a:r>
              <a:rPr lang="de-DE" dirty="0">
                <a:sym typeface="Symbol"/>
              </a:rPr>
              <a:t> mögliche Codierung des ersten Takts von „Alle meine Entchen“ mit Feldvariablen:</a:t>
            </a:r>
            <a:endParaRPr lang="de-DE" dirty="0"/>
          </a:p>
        </p:txBody>
      </p:sp>
      <p:pic>
        <p:nvPicPr>
          <p:cNvPr id="1027" name="Picture 3"/>
          <p:cNvPicPr>
            <a:picLocks noChangeAspect="1" noChangeArrowheads="1"/>
          </p:cNvPicPr>
          <p:nvPr/>
        </p:nvPicPr>
        <p:blipFill>
          <a:blip r:embed="rId3"/>
          <a:srcRect/>
          <a:stretch>
            <a:fillRect/>
          </a:stretch>
        </p:blipFill>
        <p:spPr bwMode="auto">
          <a:xfrm>
            <a:off x="2307696" y="1648885"/>
            <a:ext cx="3755231" cy="437959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7133" y="1236133"/>
            <a:ext cx="8043334" cy="369332"/>
          </a:xfrm>
          <a:prstGeom prst="rect">
            <a:avLst/>
          </a:prstGeom>
          <a:noFill/>
        </p:spPr>
        <p:txBody>
          <a:bodyPr wrap="square" rtlCol="0">
            <a:spAutoFit/>
          </a:bodyPr>
          <a:lstStyle/>
          <a:p>
            <a:r>
              <a:rPr lang="de-DE" dirty="0">
                <a:sym typeface="Symbol"/>
              </a:rPr>
              <a:t>…oder effizienter mit „Durchlaufen des Arrays“ in einer Wiederholungsschleife:</a:t>
            </a:r>
            <a:endParaRPr lang="de-DE" dirty="0"/>
          </a:p>
        </p:txBody>
      </p:sp>
      <p:pic>
        <p:nvPicPr>
          <p:cNvPr id="2052" name="Picture 4"/>
          <p:cNvPicPr>
            <a:picLocks noChangeAspect="1" noChangeArrowheads="1"/>
          </p:cNvPicPr>
          <p:nvPr/>
        </p:nvPicPr>
        <p:blipFill>
          <a:blip r:embed="rId3"/>
          <a:srcRect/>
          <a:stretch>
            <a:fillRect/>
          </a:stretch>
        </p:blipFill>
        <p:spPr bwMode="auto">
          <a:xfrm>
            <a:off x="543455" y="1710267"/>
            <a:ext cx="8297704" cy="332994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47650" y="2305129"/>
            <a:ext cx="8413750" cy="1428750"/>
          </a:xfrm>
          <a:prstGeom prst="rect">
            <a:avLst/>
          </a:prstGeom>
          <a:noFill/>
          <a:ln w="9525">
            <a:noFill/>
            <a:miter lim="800000"/>
            <a:headEnd/>
            <a:tailEnd/>
          </a:ln>
          <a:effectLst/>
        </p:spPr>
      </p:pic>
      <p:sp>
        <p:nvSpPr>
          <p:cNvPr id="3" name="Textfeld 2"/>
          <p:cNvSpPr txBox="1"/>
          <p:nvPr/>
        </p:nvSpPr>
        <p:spPr>
          <a:xfrm>
            <a:off x="347133" y="1236133"/>
            <a:ext cx="8043334" cy="369332"/>
          </a:xfrm>
          <a:prstGeom prst="rect">
            <a:avLst/>
          </a:prstGeom>
          <a:noFill/>
        </p:spPr>
        <p:txBody>
          <a:bodyPr wrap="square" rtlCol="0">
            <a:spAutoFit/>
          </a:bodyPr>
          <a:lstStyle/>
          <a:p>
            <a:r>
              <a:rPr lang="de-DE" dirty="0">
                <a:sym typeface="Symbol"/>
              </a:rPr>
              <a:t> Merk-würdiges zu Feldvariablen:</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90835" y="1128198"/>
            <a:ext cx="1822973" cy="584775"/>
          </a:xfrm>
          <a:prstGeom prst="rect">
            <a:avLst/>
          </a:prstGeom>
          <a:noFill/>
        </p:spPr>
        <p:txBody>
          <a:bodyPr wrap="square" rtlCol="0">
            <a:spAutoFit/>
          </a:bodyPr>
          <a:lstStyle/>
          <a:p>
            <a:r>
              <a:rPr lang="de-AT" sz="1600" b="1" dirty="0" err="1"/>
              <a:t>Piezo</a:t>
            </a:r>
            <a:r>
              <a:rPr lang="de-AT" sz="1600" b="1" dirty="0"/>
              <a:t>-Lautsprecher   </a:t>
            </a:r>
            <a:r>
              <a:rPr lang="de-AT" sz="1600" dirty="0"/>
              <a:t>als Schallgeber</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83" y="1841340"/>
            <a:ext cx="2505695" cy="2454558"/>
          </a:xfrm>
          <a:prstGeom prst="rect">
            <a:avLst/>
          </a:prstGeom>
        </p:spPr>
      </p:pic>
      <p:cxnSp>
        <p:nvCxnSpPr>
          <p:cNvPr id="12" name="Gerade Verbindung mit Pfeil 11"/>
          <p:cNvCxnSpPr>
            <a:cxnSpLocks/>
          </p:cNvCxnSpPr>
          <p:nvPr/>
        </p:nvCxnSpPr>
        <p:spPr>
          <a:xfrm rot="16200000" flipH="1">
            <a:off x="1446622" y="1719754"/>
            <a:ext cx="531997" cy="423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442439" y="1347354"/>
            <a:ext cx="3932137" cy="1323439"/>
          </a:xfrm>
          <a:prstGeom prst="rect">
            <a:avLst/>
          </a:prstGeom>
          <a:noFill/>
        </p:spPr>
        <p:txBody>
          <a:bodyPr wrap="square" rtlCol="0">
            <a:spAutoFit/>
          </a:bodyPr>
          <a:lstStyle/>
          <a:p>
            <a:r>
              <a:rPr lang="de-AT" sz="1600" dirty="0"/>
              <a:t>…Anschluss des </a:t>
            </a:r>
            <a:r>
              <a:rPr lang="de-AT" sz="1600" dirty="0" err="1"/>
              <a:t>Piezo</a:t>
            </a:r>
            <a:r>
              <a:rPr lang="de-AT" sz="1600" dirty="0"/>
              <a:t>-Lautsprechers OHNE zusätzlichen </a:t>
            </a:r>
            <a:r>
              <a:rPr lang="de-AT" sz="1600" dirty="0" err="1"/>
              <a:t>Ohm‘schen</a:t>
            </a:r>
            <a:r>
              <a:rPr lang="de-AT" sz="1600" dirty="0"/>
              <a:t> Widerstand – die Signale zur Tonerzeugung werden über einen digitalen Steckkontakt (in der Abbildung jener mit Nummer ~6) angelegt</a:t>
            </a:r>
          </a:p>
        </p:txBody>
      </p:sp>
      <p:pic>
        <p:nvPicPr>
          <p:cNvPr id="24" name="Grafik 23" descr="Piezo_Basisschaltung_Steckplatine.jpg"/>
          <p:cNvPicPr>
            <a:picLocks noChangeAspect="1"/>
          </p:cNvPicPr>
          <p:nvPr/>
        </p:nvPicPr>
        <p:blipFill>
          <a:blip r:embed="rId4"/>
          <a:srcRect b="64562"/>
          <a:stretch>
            <a:fillRect/>
          </a:stretch>
        </p:blipFill>
        <p:spPr>
          <a:xfrm>
            <a:off x="2576945" y="3083560"/>
            <a:ext cx="6190013" cy="3293103"/>
          </a:xfrm>
          <a:prstGeom prst="rect">
            <a:avLst/>
          </a:prstGeom>
        </p:spPr>
      </p:pic>
      <p:cxnSp>
        <p:nvCxnSpPr>
          <p:cNvPr id="11" name="Gerade Verbindung mit Pfeil 10"/>
          <p:cNvCxnSpPr>
            <a:cxnSpLocks/>
          </p:cNvCxnSpPr>
          <p:nvPr/>
        </p:nvCxnSpPr>
        <p:spPr>
          <a:xfrm rot="16200000" flipH="1">
            <a:off x="5151311" y="3830510"/>
            <a:ext cx="2767189" cy="32446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B58F628E-EF24-49ED-9311-E678F93B5535}"/>
              </a:ext>
            </a:extLst>
          </p:cNvPr>
          <p:cNvCxnSpPr>
            <a:cxnSpLocks/>
          </p:cNvCxnSpPr>
          <p:nvPr/>
        </p:nvCxnSpPr>
        <p:spPr>
          <a:xfrm rot="16200000" flipH="1">
            <a:off x="5405312" y="3659638"/>
            <a:ext cx="2615999" cy="53876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011387" y="6008914"/>
            <a:ext cx="581891" cy="2375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72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64A66F-F1C4-471E-98ED-113E4857036D}"/>
              </a:ext>
            </a:extLst>
          </p:cNvPr>
          <p:cNvSpPr txBox="1"/>
          <p:nvPr/>
        </p:nvSpPr>
        <p:spPr>
          <a:xfrm>
            <a:off x="290835" y="1128199"/>
            <a:ext cx="4391232" cy="584775"/>
          </a:xfrm>
          <a:prstGeom prst="rect">
            <a:avLst/>
          </a:prstGeom>
          <a:noFill/>
        </p:spPr>
        <p:txBody>
          <a:bodyPr wrap="square" rtlCol="0">
            <a:spAutoFit/>
          </a:bodyPr>
          <a:lstStyle/>
          <a:p>
            <a:r>
              <a:rPr lang="de-AT" sz="1600" dirty="0"/>
              <a:t>Tonerzeugung mit dem</a:t>
            </a:r>
            <a:r>
              <a:rPr lang="de-AT" sz="1600" b="1" dirty="0"/>
              <a:t> </a:t>
            </a:r>
            <a:r>
              <a:rPr lang="de-AT" sz="1600" b="1" dirty="0" err="1"/>
              <a:t>Piezo</a:t>
            </a:r>
            <a:r>
              <a:rPr lang="de-AT" sz="1600" b="1" dirty="0"/>
              <a:t>-Lautsprecher</a:t>
            </a:r>
            <a:endParaRPr lang="de-AT" sz="1600" dirty="0"/>
          </a:p>
          <a:p>
            <a:endParaRPr lang="de-AT" sz="1600" dirty="0"/>
          </a:p>
        </p:txBody>
      </p:sp>
      <p:pic>
        <p:nvPicPr>
          <p:cNvPr id="9" name="Grafik 8" descr="Ein Bild, das Text enthält.&#10;&#10;Automatisch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70" y="2091268"/>
            <a:ext cx="3286125" cy="3228975"/>
          </a:xfrm>
          <a:prstGeom prst="rect">
            <a:avLst/>
          </a:prstGeom>
        </p:spPr>
      </p:pic>
      <p:pic>
        <p:nvPicPr>
          <p:cNvPr id="10" name="Grafik 9" descr="Ein Bild, das Text enthält.&#10;&#10;Automatisch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394" y="2080048"/>
            <a:ext cx="2814638" cy="3714750"/>
          </a:xfrm>
          <a:prstGeom prst="rect">
            <a:avLst/>
          </a:prstGeom>
        </p:spPr>
      </p:pic>
      <p:sp>
        <p:nvSpPr>
          <p:cNvPr id="11" name="Textfeld 10">
            <a:extLst>
              <a:ext uri="{FF2B5EF4-FFF2-40B4-BE49-F238E27FC236}">
                <a16:creationId xmlns:a16="http://schemas.microsoft.com/office/drawing/2014/main" id="{F664A66F-F1C4-471E-98ED-113E4857036D}"/>
              </a:ext>
            </a:extLst>
          </p:cNvPr>
          <p:cNvSpPr txBox="1"/>
          <p:nvPr/>
        </p:nvSpPr>
        <p:spPr>
          <a:xfrm>
            <a:off x="451701" y="1737799"/>
            <a:ext cx="8175832" cy="338554"/>
          </a:xfrm>
          <a:prstGeom prst="rect">
            <a:avLst/>
          </a:prstGeom>
          <a:noFill/>
        </p:spPr>
        <p:txBody>
          <a:bodyPr wrap="square" rtlCol="0">
            <a:spAutoFit/>
          </a:bodyPr>
          <a:lstStyle/>
          <a:p>
            <a:r>
              <a:rPr lang="de-AT" sz="1600" dirty="0"/>
              <a:t>…mit dem Befehl </a:t>
            </a:r>
            <a:r>
              <a:rPr lang="de-AT" sz="1400" b="1" dirty="0" err="1">
                <a:solidFill>
                  <a:srgbClr val="CC6600"/>
                </a:solidFill>
                <a:latin typeface="Courier New" pitchFamily="49" charset="0"/>
                <a:cs typeface="Courier New" pitchFamily="49" charset="0"/>
              </a:rPr>
              <a:t>digitalWrite</a:t>
            </a:r>
            <a:r>
              <a:rPr lang="de-AT" sz="1400" b="1" dirty="0">
                <a:latin typeface="Courier New" pitchFamily="49" charset="0"/>
                <a:cs typeface="Courier New" pitchFamily="49" charset="0"/>
              </a:rPr>
              <a:t>(…)</a:t>
            </a:r>
            <a:r>
              <a:rPr lang="de-AT" sz="1600" dirty="0">
                <a:cs typeface="Courier New" pitchFamily="49" charset="0"/>
              </a:rPr>
              <a:t>:</a:t>
            </a:r>
            <a:r>
              <a:rPr lang="de-AT" sz="1600" b="1" dirty="0">
                <a:cs typeface="Courier New" pitchFamily="49" charset="0"/>
              </a:rPr>
              <a:t>              </a:t>
            </a:r>
            <a:r>
              <a:rPr lang="de-AT" sz="1600" dirty="0"/>
              <a:t>…oder mit den Befehlen </a:t>
            </a:r>
            <a:r>
              <a:rPr lang="de-AT" sz="1400" b="1" dirty="0">
                <a:solidFill>
                  <a:srgbClr val="CC6600"/>
                </a:solidFill>
                <a:latin typeface="Courier New" pitchFamily="49" charset="0"/>
                <a:cs typeface="Courier New" pitchFamily="49" charset="0"/>
              </a:rPr>
              <a:t>tone</a:t>
            </a:r>
            <a:r>
              <a:rPr lang="de-AT" sz="1400" b="1" dirty="0">
                <a:latin typeface="Courier New" pitchFamily="49" charset="0"/>
                <a:cs typeface="Courier New" pitchFamily="49" charset="0"/>
              </a:rPr>
              <a:t>(…)</a:t>
            </a:r>
            <a:r>
              <a:rPr lang="de-AT" sz="1600" dirty="0"/>
              <a:t> und </a:t>
            </a:r>
            <a:r>
              <a:rPr lang="de-AT" sz="1400" b="1" dirty="0" err="1">
                <a:solidFill>
                  <a:srgbClr val="CC6600"/>
                </a:solidFill>
                <a:latin typeface="Courier New" pitchFamily="49" charset="0"/>
                <a:cs typeface="Courier New" pitchFamily="49" charset="0"/>
              </a:rPr>
              <a:t>noTone</a:t>
            </a:r>
            <a:r>
              <a:rPr lang="de-AT" sz="1400" b="1" dirty="0">
                <a:latin typeface="Courier New" pitchFamily="49" charset="0"/>
                <a:cs typeface="Courier New" pitchFamily="49" charset="0"/>
              </a:rPr>
              <a:t>(…)</a:t>
            </a:r>
            <a:r>
              <a:rPr lang="de-AT" sz="1600" dirty="0"/>
              <a:t>: </a:t>
            </a:r>
          </a:p>
        </p:txBody>
      </p:sp>
    </p:spTree>
    <p:extLst>
      <p:ext uri="{BB962C8B-B14F-4D97-AF65-F5344CB8AC3E}">
        <p14:creationId xmlns:p14="http://schemas.microsoft.com/office/powerpoint/2010/main" val="95658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664A66F-F1C4-471E-98ED-113E4857036D}"/>
              </a:ext>
            </a:extLst>
          </p:cNvPr>
          <p:cNvSpPr txBox="1"/>
          <p:nvPr/>
        </p:nvSpPr>
        <p:spPr>
          <a:xfrm>
            <a:off x="155368" y="1289065"/>
            <a:ext cx="8175832" cy="615553"/>
          </a:xfrm>
          <a:prstGeom prst="rect">
            <a:avLst/>
          </a:prstGeom>
          <a:noFill/>
        </p:spPr>
        <p:txBody>
          <a:bodyPr wrap="square" rtlCol="0">
            <a:spAutoFit/>
          </a:bodyPr>
          <a:lstStyle/>
          <a:p>
            <a:r>
              <a:rPr lang="de-AT" sz="1600" dirty="0"/>
              <a:t>…der Befehl</a:t>
            </a:r>
          </a:p>
          <a:p>
            <a:pPr algn="ctr"/>
            <a:r>
              <a:rPr lang="de-AT" sz="1600" dirty="0"/>
              <a:t> </a:t>
            </a:r>
            <a:r>
              <a:rPr lang="de-AT" b="1" dirty="0">
                <a:solidFill>
                  <a:srgbClr val="CC6600"/>
                </a:solidFill>
                <a:latin typeface="Courier New" pitchFamily="49" charset="0"/>
                <a:cs typeface="Courier New" pitchFamily="49" charset="0"/>
              </a:rPr>
              <a:t>tone</a:t>
            </a:r>
            <a:r>
              <a:rPr lang="de-AT" b="1" dirty="0">
                <a:latin typeface="Courier New" pitchFamily="49" charset="0"/>
                <a:cs typeface="Courier New" pitchFamily="49" charset="0"/>
              </a:rPr>
              <a:t>(</a:t>
            </a:r>
            <a:r>
              <a:rPr lang="de-AT" b="1" dirty="0" err="1">
                <a:latin typeface="Courier New" pitchFamily="49" charset="0"/>
                <a:cs typeface="Courier New" pitchFamily="49" charset="0"/>
              </a:rPr>
              <a:t>piezoPin</a:t>
            </a:r>
            <a:r>
              <a:rPr lang="de-AT" b="1" dirty="0">
                <a:latin typeface="Courier New" pitchFamily="49" charset="0"/>
                <a:cs typeface="Courier New" pitchFamily="49" charset="0"/>
              </a:rPr>
              <a:t>, Frequenz des Tons)</a:t>
            </a:r>
            <a:r>
              <a:rPr lang="de-AT" dirty="0"/>
              <a:t> </a:t>
            </a:r>
          </a:p>
        </p:txBody>
      </p:sp>
      <p:sp>
        <p:nvSpPr>
          <p:cNvPr id="13" name="Textfeld 12">
            <a:extLst>
              <a:ext uri="{FF2B5EF4-FFF2-40B4-BE49-F238E27FC236}">
                <a16:creationId xmlns:a16="http://schemas.microsoft.com/office/drawing/2014/main" id="{F664A66F-F1C4-471E-98ED-113E4857036D}"/>
              </a:ext>
            </a:extLst>
          </p:cNvPr>
          <p:cNvSpPr txBox="1"/>
          <p:nvPr/>
        </p:nvSpPr>
        <p:spPr>
          <a:xfrm>
            <a:off x="3525101" y="2118798"/>
            <a:ext cx="4086432" cy="830997"/>
          </a:xfrm>
          <a:prstGeom prst="rect">
            <a:avLst/>
          </a:prstGeom>
          <a:noFill/>
        </p:spPr>
        <p:txBody>
          <a:bodyPr wrap="square" rtlCol="0">
            <a:spAutoFit/>
          </a:bodyPr>
          <a:lstStyle/>
          <a:p>
            <a:r>
              <a:rPr lang="de-AT" sz="1600" dirty="0"/>
              <a:t>…die </a:t>
            </a:r>
            <a:r>
              <a:rPr lang="de-AT" sz="1600" b="1" dirty="0"/>
              <a:t>Frequenz</a:t>
            </a:r>
            <a:r>
              <a:rPr lang="de-AT" sz="1600" dirty="0"/>
              <a:t> des Tons legt die </a:t>
            </a:r>
            <a:r>
              <a:rPr lang="de-AT" sz="1600" b="1" dirty="0"/>
              <a:t>Tonhöhe</a:t>
            </a:r>
            <a:r>
              <a:rPr lang="de-AT" sz="1600" dirty="0"/>
              <a:t> fest und wird als Zahl angegeben</a:t>
            </a:r>
          </a:p>
          <a:p>
            <a:pPr algn="ctr"/>
            <a:r>
              <a:rPr lang="de-AT" sz="1600" dirty="0"/>
              <a:t> </a:t>
            </a:r>
            <a:endParaRPr lang="de-AT" dirty="0"/>
          </a:p>
        </p:txBody>
      </p:sp>
      <p:cxnSp>
        <p:nvCxnSpPr>
          <p:cNvPr id="14" name="Gerade Verbindung mit Pfeil 13"/>
          <p:cNvCxnSpPr>
            <a:cxnSpLocks/>
          </p:cNvCxnSpPr>
          <p:nvPr/>
        </p:nvCxnSpPr>
        <p:spPr>
          <a:xfrm rot="5400000" flipH="1" flipV="1">
            <a:off x="4262967" y="1968500"/>
            <a:ext cx="338666" cy="254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F664A66F-F1C4-471E-98ED-113E4857036D}"/>
              </a:ext>
            </a:extLst>
          </p:cNvPr>
          <p:cNvSpPr txBox="1"/>
          <p:nvPr/>
        </p:nvSpPr>
        <p:spPr>
          <a:xfrm>
            <a:off x="350101" y="2923133"/>
            <a:ext cx="8175832" cy="1077218"/>
          </a:xfrm>
          <a:prstGeom prst="rect">
            <a:avLst/>
          </a:prstGeom>
          <a:noFill/>
        </p:spPr>
        <p:txBody>
          <a:bodyPr wrap="square" rtlCol="0">
            <a:spAutoFit/>
          </a:bodyPr>
          <a:lstStyle/>
          <a:p>
            <a:r>
              <a:rPr lang="de-AT" sz="1600" dirty="0"/>
              <a:t>erzeugt einen Ton mit der der angegebenen Frequenz entsprechenden Tonhöhe.</a:t>
            </a:r>
          </a:p>
          <a:p>
            <a:endParaRPr lang="de-AT" sz="1600" dirty="0"/>
          </a:p>
          <a:p>
            <a:r>
              <a:rPr lang="de-AT" sz="1600" dirty="0"/>
              <a:t>Tabelle mit Zuordnung der Frequenzen (in Hertz) zu den (eingestrichenen) Tönen/Musiknoten:</a:t>
            </a:r>
          </a:p>
          <a:p>
            <a:pPr algn="ctr"/>
            <a:r>
              <a:rPr lang="de-AT" sz="1600" dirty="0"/>
              <a:t> </a:t>
            </a:r>
            <a:endParaRPr lang="de-AT" dirty="0"/>
          </a:p>
        </p:txBody>
      </p:sp>
      <p:pic>
        <p:nvPicPr>
          <p:cNvPr id="1026" name="Picture 2"/>
          <p:cNvPicPr>
            <a:picLocks noChangeAspect="1" noChangeArrowheads="1"/>
          </p:cNvPicPr>
          <p:nvPr/>
        </p:nvPicPr>
        <p:blipFill>
          <a:blip r:embed="rId3"/>
          <a:srcRect/>
          <a:stretch>
            <a:fillRect/>
          </a:stretch>
        </p:blipFill>
        <p:spPr bwMode="auto">
          <a:xfrm>
            <a:off x="1737783" y="3816349"/>
            <a:ext cx="5143500" cy="952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704974" y="4840816"/>
            <a:ext cx="5429250" cy="952500"/>
          </a:xfrm>
          <a:prstGeom prst="rect">
            <a:avLst/>
          </a:prstGeom>
          <a:noFill/>
          <a:ln w="9525">
            <a:noFill/>
            <a:miter lim="800000"/>
            <a:headEnd/>
            <a:tailEnd/>
          </a:ln>
          <a:effectLst/>
        </p:spPr>
      </p:pic>
    </p:spTree>
    <p:extLst>
      <p:ext uri="{BB962C8B-B14F-4D97-AF65-F5344CB8AC3E}">
        <p14:creationId xmlns:p14="http://schemas.microsoft.com/office/powerpoint/2010/main" val="15412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ED6DD3-475C-4CF7-983D-505813522753}"/>
              </a:ext>
            </a:extLst>
          </p:cNvPr>
          <p:cNvSpPr txBox="1"/>
          <p:nvPr/>
        </p:nvSpPr>
        <p:spPr>
          <a:xfrm>
            <a:off x="216567" y="1058779"/>
            <a:ext cx="7107100" cy="369332"/>
          </a:xfrm>
          <a:prstGeom prst="rect">
            <a:avLst/>
          </a:prstGeom>
          <a:noFill/>
        </p:spPr>
        <p:txBody>
          <a:bodyPr wrap="square" rtlCol="0">
            <a:spAutoFit/>
          </a:bodyPr>
          <a:lstStyle/>
          <a:p>
            <a:r>
              <a:rPr lang="de-AT" dirty="0"/>
              <a:t>Darstellung von Tönen (und Tonhöhen) durch Musiknoten in Notenzeilen:</a:t>
            </a:r>
            <a:endParaRPr lang="de-DE" dirty="0"/>
          </a:p>
        </p:txBody>
      </p:sp>
      <p:pic>
        <p:nvPicPr>
          <p:cNvPr id="1026" name="Picture 2"/>
          <p:cNvPicPr>
            <a:picLocks noChangeAspect="1" noChangeArrowheads="1"/>
          </p:cNvPicPr>
          <p:nvPr/>
        </p:nvPicPr>
        <p:blipFill>
          <a:blip r:embed="rId3"/>
          <a:srcRect/>
          <a:stretch>
            <a:fillRect/>
          </a:stretch>
        </p:blipFill>
        <p:spPr bwMode="auto">
          <a:xfrm>
            <a:off x="835177" y="2277533"/>
            <a:ext cx="7385428" cy="2397125"/>
          </a:xfrm>
          <a:prstGeom prst="rect">
            <a:avLst/>
          </a:prstGeom>
          <a:noFill/>
          <a:ln w="9525">
            <a:noFill/>
            <a:miter lim="800000"/>
            <a:headEnd/>
            <a:tailEnd/>
          </a:ln>
          <a:effectLst/>
        </p:spPr>
      </p:pic>
      <p:grpSp>
        <p:nvGrpSpPr>
          <p:cNvPr id="11" name="Gruppieren 10"/>
          <p:cNvGrpSpPr/>
          <p:nvPr/>
        </p:nvGrpSpPr>
        <p:grpSpPr>
          <a:xfrm>
            <a:off x="3598333" y="3107267"/>
            <a:ext cx="939799" cy="1458065"/>
            <a:chOff x="3598333" y="3107267"/>
            <a:chExt cx="939799" cy="1458065"/>
          </a:xfrm>
        </p:grpSpPr>
        <p:sp>
          <p:nvSpPr>
            <p:cNvPr id="6" name="Textfeld 5"/>
            <p:cNvSpPr txBox="1"/>
            <p:nvPr/>
          </p:nvSpPr>
          <p:spPr>
            <a:xfrm>
              <a:off x="3598333" y="3107267"/>
              <a:ext cx="304800" cy="646331"/>
            </a:xfrm>
            <a:prstGeom prst="rect">
              <a:avLst/>
            </a:prstGeom>
            <a:noFill/>
          </p:spPr>
          <p:txBody>
            <a:bodyPr wrap="square" rtlCol="0">
              <a:spAutoFit/>
            </a:bodyPr>
            <a:lstStyle/>
            <a:p>
              <a:r>
                <a:rPr lang="de-AT" sz="3600" b="1" dirty="0"/>
                <a:t>♯</a:t>
              </a:r>
              <a:endParaRPr lang="de-DE" sz="3600" b="1" dirty="0"/>
            </a:p>
          </p:txBody>
        </p:sp>
        <p:sp>
          <p:nvSpPr>
            <p:cNvPr id="7" name="Textfeld 30"/>
            <p:cNvSpPr txBox="1"/>
            <p:nvPr/>
          </p:nvSpPr>
          <p:spPr>
            <a:xfrm>
              <a:off x="3951497" y="4223067"/>
              <a:ext cx="586635" cy="3422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AT" sz="2000" b="1" dirty="0">
                  <a:effectLst/>
                  <a:latin typeface="Calibri" panose="020F0502020204030204" pitchFamily="34" charset="0"/>
                  <a:ea typeface="SimSun" panose="02010600030101010101" pitchFamily="2" charset="-122"/>
                  <a:cs typeface="Times New Roman" panose="02020603050405020304" pitchFamily="18" charset="0"/>
                </a:rPr>
                <a:t>fis1</a:t>
              </a:r>
            </a:p>
          </p:txBody>
        </p:sp>
      </p:grpSp>
      <p:grpSp>
        <p:nvGrpSpPr>
          <p:cNvPr id="10" name="Gruppieren 9"/>
          <p:cNvGrpSpPr/>
          <p:nvPr/>
        </p:nvGrpSpPr>
        <p:grpSpPr>
          <a:xfrm>
            <a:off x="4318000" y="2997199"/>
            <a:ext cx="1058333" cy="1559667"/>
            <a:chOff x="4318000" y="2997199"/>
            <a:chExt cx="1058333" cy="1559667"/>
          </a:xfrm>
        </p:grpSpPr>
        <p:sp>
          <p:nvSpPr>
            <p:cNvPr id="8" name="Textfeld 7"/>
            <p:cNvSpPr txBox="1"/>
            <p:nvPr/>
          </p:nvSpPr>
          <p:spPr>
            <a:xfrm>
              <a:off x="4318000" y="2997199"/>
              <a:ext cx="474134" cy="646331"/>
            </a:xfrm>
            <a:prstGeom prst="rect">
              <a:avLst/>
            </a:prstGeom>
            <a:noFill/>
          </p:spPr>
          <p:txBody>
            <a:bodyPr wrap="square" rtlCol="0">
              <a:spAutoFit/>
            </a:bodyPr>
            <a:lstStyle/>
            <a:p>
              <a:r>
                <a:rPr lang="de-AT" sz="3600" dirty="0"/>
                <a:t>♭</a:t>
              </a:r>
              <a:endParaRPr lang="de-DE" sz="3600" b="1" dirty="0"/>
            </a:p>
          </p:txBody>
        </p:sp>
        <p:sp>
          <p:nvSpPr>
            <p:cNvPr id="9" name="Textfeld 30"/>
            <p:cNvSpPr txBox="1"/>
            <p:nvPr/>
          </p:nvSpPr>
          <p:spPr>
            <a:xfrm>
              <a:off x="4705030" y="4214601"/>
              <a:ext cx="671303" cy="34226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AT" sz="2000" b="1" dirty="0">
                  <a:effectLst/>
                  <a:latin typeface="Calibri" panose="020F0502020204030204" pitchFamily="34" charset="0"/>
                  <a:ea typeface="SimSun" panose="02010600030101010101" pitchFamily="2" charset="-122"/>
                  <a:cs typeface="Times New Roman" panose="02020603050405020304" pitchFamily="18" charset="0"/>
                </a:rPr>
                <a:t>ges1</a:t>
              </a:r>
            </a:p>
          </p:txBody>
        </p:sp>
      </p:grpSp>
    </p:spTree>
    <p:extLst>
      <p:ext uri="{BB962C8B-B14F-4D97-AF65-F5344CB8AC3E}">
        <p14:creationId xmlns:p14="http://schemas.microsoft.com/office/powerpoint/2010/main" val="20079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ED6DD3-475C-4CF7-983D-505813522753}"/>
              </a:ext>
            </a:extLst>
          </p:cNvPr>
          <p:cNvSpPr txBox="1"/>
          <p:nvPr/>
        </p:nvSpPr>
        <p:spPr>
          <a:xfrm>
            <a:off x="216567" y="1058779"/>
            <a:ext cx="7107100" cy="369332"/>
          </a:xfrm>
          <a:prstGeom prst="rect">
            <a:avLst/>
          </a:prstGeom>
          <a:noFill/>
        </p:spPr>
        <p:txBody>
          <a:bodyPr wrap="square" rtlCol="0">
            <a:spAutoFit/>
          </a:bodyPr>
          <a:lstStyle/>
          <a:p>
            <a:r>
              <a:rPr lang="de-AT" dirty="0"/>
              <a:t>Darstellung der Dauer von Tönen durch Musiknoten in Notenzeilen:</a:t>
            </a:r>
            <a:endParaRPr lang="de-DE" dirty="0"/>
          </a:p>
        </p:txBody>
      </p:sp>
      <p:pic>
        <p:nvPicPr>
          <p:cNvPr id="10" name="Grafik 9" descr="Ein Bild, das Antenne, Handkarren enthält.&#10;&#10;Automatisch generierte Beschreibung"/>
          <p:cNvPicPr>
            <a:picLocks noChangeAspect="1"/>
          </p:cNvPicPr>
          <p:nvPr/>
        </p:nvPicPr>
        <p:blipFill>
          <a:blip r:embed="rId3"/>
          <a:stretch>
            <a:fillRect/>
          </a:stretch>
        </p:blipFill>
        <p:spPr>
          <a:xfrm>
            <a:off x="647337" y="2057400"/>
            <a:ext cx="7505122" cy="1769533"/>
          </a:xfrm>
          <a:prstGeom prst="rect">
            <a:avLst/>
          </a:prstGeom>
        </p:spPr>
      </p:pic>
      <p:sp>
        <p:nvSpPr>
          <p:cNvPr id="11" name="Textfeld 10"/>
          <p:cNvSpPr txBox="1"/>
          <p:nvPr/>
        </p:nvSpPr>
        <p:spPr>
          <a:xfrm>
            <a:off x="651934" y="3953933"/>
            <a:ext cx="762000" cy="646331"/>
          </a:xfrm>
          <a:prstGeom prst="rect">
            <a:avLst/>
          </a:prstGeom>
          <a:noFill/>
        </p:spPr>
        <p:txBody>
          <a:bodyPr wrap="square" rtlCol="0">
            <a:spAutoFit/>
          </a:bodyPr>
          <a:lstStyle/>
          <a:p>
            <a:r>
              <a:rPr lang="de-DE" dirty="0"/>
              <a:t>ganze</a:t>
            </a:r>
          </a:p>
          <a:p>
            <a:r>
              <a:rPr lang="de-DE" dirty="0"/>
              <a:t>Note</a:t>
            </a:r>
          </a:p>
        </p:txBody>
      </p:sp>
      <p:sp>
        <p:nvSpPr>
          <p:cNvPr id="12" name="Textfeld 11"/>
          <p:cNvSpPr txBox="1"/>
          <p:nvPr/>
        </p:nvSpPr>
        <p:spPr>
          <a:xfrm>
            <a:off x="1845735" y="3970866"/>
            <a:ext cx="762000" cy="646331"/>
          </a:xfrm>
          <a:prstGeom prst="rect">
            <a:avLst/>
          </a:prstGeom>
          <a:noFill/>
        </p:spPr>
        <p:txBody>
          <a:bodyPr wrap="square" rtlCol="0">
            <a:spAutoFit/>
          </a:bodyPr>
          <a:lstStyle/>
          <a:p>
            <a:pPr algn="ctr"/>
            <a:r>
              <a:rPr lang="de-DE" dirty="0"/>
              <a:t>halbe</a:t>
            </a:r>
          </a:p>
          <a:p>
            <a:pPr algn="ctr"/>
            <a:r>
              <a:rPr lang="de-DE" dirty="0"/>
              <a:t>Note</a:t>
            </a:r>
          </a:p>
        </p:txBody>
      </p:sp>
      <p:sp>
        <p:nvSpPr>
          <p:cNvPr id="13" name="Textfeld 12"/>
          <p:cNvSpPr txBox="1"/>
          <p:nvPr/>
        </p:nvSpPr>
        <p:spPr>
          <a:xfrm>
            <a:off x="2937934" y="3962399"/>
            <a:ext cx="880533" cy="646331"/>
          </a:xfrm>
          <a:prstGeom prst="rect">
            <a:avLst/>
          </a:prstGeom>
          <a:noFill/>
        </p:spPr>
        <p:txBody>
          <a:bodyPr wrap="square" rtlCol="0">
            <a:spAutoFit/>
          </a:bodyPr>
          <a:lstStyle/>
          <a:p>
            <a:pPr algn="ctr"/>
            <a:r>
              <a:rPr lang="de-DE" dirty="0"/>
              <a:t>Viertel-</a:t>
            </a:r>
          </a:p>
          <a:p>
            <a:pPr algn="ctr"/>
            <a:r>
              <a:rPr lang="de-DE" dirty="0" err="1"/>
              <a:t>note</a:t>
            </a:r>
            <a:endParaRPr lang="de-DE" dirty="0"/>
          </a:p>
        </p:txBody>
      </p:sp>
      <p:sp>
        <p:nvSpPr>
          <p:cNvPr id="14" name="Textfeld 13"/>
          <p:cNvSpPr txBox="1"/>
          <p:nvPr/>
        </p:nvSpPr>
        <p:spPr>
          <a:xfrm>
            <a:off x="4021668" y="3953933"/>
            <a:ext cx="846666" cy="646331"/>
          </a:xfrm>
          <a:prstGeom prst="rect">
            <a:avLst/>
          </a:prstGeom>
          <a:noFill/>
        </p:spPr>
        <p:txBody>
          <a:bodyPr wrap="square" rtlCol="0">
            <a:spAutoFit/>
          </a:bodyPr>
          <a:lstStyle/>
          <a:p>
            <a:pPr algn="ctr"/>
            <a:r>
              <a:rPr lang="de-DE" dirty="0"/>
              <a:t>Achtel-</a:t>
            </a:r>
          </a:p>
          <a:p>
            <a:pPr algn="ctr"/>
            <a:r>
              <a:rPr lang="de-DE" dirty="0" err="1"/>
              <a:t>note</a:t>
            </a:r>
            <a:endParaRPr lang="de-DE" dirty="0"/>
          </a:p>
        </p:txBody>
      </p:sp>
      <p:sp>
        <p:nvSpPr>
          <p:cNvPr id="15" name="Textfeld 14"/>
          <p:cNvSpPr txBox="1"/>
          <p:nvPr/>
        </p:nvSpPr>
        <p:spPr>
          <a:xfrm>
            <a:off x="5130800" y="3962399"/>
            <a:ext cx="1430866" cy="646331"/>
          </a:xfrm>
          <a:prstGeom prst="rect">
            <a:avLst/>
          </a:prstGeom>
          <a:noFill/>
        </p:spPr>
        <p:txBody>
          <a:bodyPr wrap="square" rtlCol="0">
            <a:spAutoFit/>
          </a:bodyPr>
          <a:lstStyle/>
          <a:p>
            <a:pPr algn="ctr"/>
            <a:r>
              <a:rPr lang="de-DE" dirty="0"/>
              <a:t>Sechzehntel-</a:t>
            </a:r>
          </a:p>
          <a:p>
            <a:pPr algn="ctr"/>
            <a:r>
              <a:rPr lang="de-DE" dirty="0" err="1"/>
              <a:t>note</a:t>
            </a:r>
            <a:endParaRPr lang="de-DE" dirty="0"/>
          </a:p>
        </p:txBody>
      </p:sp>
      <p:sp>
        <p:nvSpPr>
          <p:cNvPr id="16" name="Textfeld 15"/>
          <p:cNvSpPr txBox="1"/>
          <p:nvPr/>
        </p:nvSpPr>
        <p:spPr>
          <a:xfrm>
            <a:off x="6519333" y="3970867"/>
            <a:ext cx="2133599" cy="646331"/>
          </a:xfrm>
          <a:prstGeom prst="rect">
            <a:avLst/>
          </a:prstGeom>
          <a:noFill/>
        </p:spPr>
        <p:txBody>
          <a:bodyPr wrap="square" rtlCol="0">
            <a:spAutoFit/>
          </a:bodyPr>
          <a:lstStyle/>
          <a:p>
            <a:pPr algn="ctr"/>
            <a:r>
              <a:rPr lang="de-DE" dirty="0"/>
              <a:t>Zweiunddreißigstel-</a:t>
            </a:r>
          </a:p>
          <a:p>
            <a:pPr algn="ctr"/>
            <a:r>
              <a:rPr lang="de-DE" dirty="0" err="1"/>
              <a:t>note</a:t>
            </a:r>
            <a:endParaRPr lang="de-DE" dirty="0"/>
          </a:p>
        </p:txBody>
      </p:sp>
    </p:spTree>
    <p:extLst>
      <p:ext uri="{BB962C8B-B14F-4D97-AF65-F5344CB8AC3E}">
        <p14:creationId xmlns:p14="http://schemas.microsoft.com/office/powerpoint/2010/main" val="200790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ED6DD3-475C-4CF7-983D-505813522753}"/>
              </a:ext>
            </a:extLst>
          </p:cNvPr>
          <p:cNvSpPr txBox="1"/>
          <p:nvPr/>
        </p:nvSpPr>
        <p:spPr>
          <a:xfrm>
            <a:off x="216567" y="1058779"/>
            <a:ext cx="7107100" cy="369332"/>
          </a:xfrm>
          <a:prstGeom prst="rect">
            <a:avLst/>
          </a:prstGeom>
          <a:noFill/>
        </p:spPr>
        <p:txBody>
          <a:bodyPr wrap="square" rtlCol="0">
            <a:spAutoFit/>
          </a:bodyPr>
          <a:lstStyle/>
          <a:p>
            <a:r>
              <a:rPr lang="de-AT" dirty="0"/>
              <a:t>Codierung der Dauer von Tönen mit dem </a:t>
            </a:r>
            <a:r>
              <a:rPr lang="de-AT" sz="1600" b="1" dirty="0">
                <a:solidFill>
                  <a:srgbClr val="CC6600"/>
                </a:solidFill>
                <a:latin typeface="Courier New" pitchFamily="49" charset="0"/>
                <a:cs typeface="Courier New" pitchFamily="49" charset="0"/>
              </a:rPr>
              <a:t>tone</a:t>
            </a:r>
            <a:r>
              <a:rPr lang="de-AT" dirty="0"/>
              <a:t>-Befehl:</a:t>
            </a:r>
            <a:endParaRPr lang="de-DE" dirty="0"/>
          </a:p>
        </p:txBody>
      </p:sp>
      <p:pic>
        <p:nvPicPr>
          <p:cNvPr id="17" name="Grafik 16" descr="Ein Bild, das Text enthält.&#10;&#10;Automatisch generierte Beschreibung"/>
          <p:cNvPicPr>
            <a:picLocks noChangeAspect="1"/>
          </p:cNvPicPr>
          <p:nvPr/>
        </p:nvPicPr>
        <p:blipFill>
          <a:blip r:embed="rId3">
            <a:extLst>
              <a:ext uri="{28A0092B-C50C-407E-A947-70E740481C1C}">
                <a14:useLocalDpi xmlns:a14="http://schemas.microsoft.com/office/drawing/2010/main" val="0"/>
              </a:ext>
            </a:extLst>
          </a:blip>
          <a:srcRect t="53635" b="26080"/>
          <a:stretch>
            <a:fillRect/>
          </a:stretch>
        </p:blipFill>
        <p:spPr>
          <a:xfrm>
            <a:off x="290343" y="2387600"/>
            <a:ext cx="6230155" cy="1667933"/>
          </a:xfrm>
          <a:prstGeom prst="rect">
            <a:avLst/>
          </a:prstGeom>
        </p:spPr>
      </p:pic>
    </p:spTree>
    <p:extLst>
      <p:ext uri="{BB962C8B-B14F-4D97-AF65-F5344CB8AC3E}">
        <p14:creationId xmlns:p14="http://schemas.microsoft.com/office/powerpoint/2010/main" val="200790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ED6DD3-475C-4CF7-983D-505813522753}"/>
              </a:ext>
            </a:extLst>
          </p:cNvPr>
          <p:cNvSpPr txBox="1"/>
          <p:nvPr/>
        </p:nvSpPr>
        <p:spPr>
          <a:xfrm>
            <a:off x="216567" y="1058779"/>
            <a:ext cx="7107100" cy="369332"/>
          </a:xfrm>
          <a:prstGeom prst="rect">
            <a:avLst/>
          </a:prstGeom>
          <a:noFill/>
        </p:spPr>
        <p:txBody>
          <a:bodyPr wrap="square" rtlCol="0">
            <a:spAutoFit/>
          </a:bodyPr>
          <a:lstStyle/>
          <a:p>
            <a:r>
              <a:rPr lang="de-AT" dirty="0"/>
              <a:t>Darstellung von Pausen durch Pausenzeichen in Notenzeilen:</a:t>
            </a:r>
            <a:endParaRPr lang="de-DE" dirty="0"/>
          </a:p>
        </p:txBody>
      </p:sp>
      <p:sp>
        <p:nvSpPr>
          <p:cNvPr id="11" name="Textfeld 10"/>
          <p:cNvSpPr txBox="1"/>
          <p:nvPr/>
        </p:nvSpPr>
        <p:spPr>
          <a:xfrm>
            <a:off x="651934" y="3953933"/>
            <a:ext cx="762000" cy="646331"/>
          </a:xfrm>
          <a:prstGeom prst="rect">
            <a:avLst/>
          </a:prstGeom>
          <a:noFill/>
        </p:spPr>
        <p:txBody>
          <a:bodyPr wrap="square" rtlCol="0">
            <a:spAutoFit/>
          </a:bodyPr>
          <a:lstStyle/>
          <a:p>
            <a:r>
              <a:rPr lang="de-DE" dirty="0"/>
              <a:t>ganze</a:t>
            </a:r>
          </a:p>
          <a:p>
            <a:r>
              <a:rPr lang="de-DE" dirty="0"/>
              <a:t>Pause</a:t>
            </a:r>
          </a:p>
        </p:txBody>
      </p:sp>
      <p:sp>
        <p:nvSpPr>
          <p:cNvPr id="12" name="Textfeld 11"/>
          <p:cNvSpPr txBox="1"/>
          <p:nvPr/>
        </p:nvSpPr>
        <p:spPr>
          <a:xfrm>
            <a:off x="2057401" y="3979333"/>
            <a:ext cx="762000" cy="646331"/>
          </a:xfrm>
          <a:prstGeom prst="rect">
            <a:avLst/>
          </a:prstGeom>
          <a:noFill/>
        </p:spPr>
        <p:txBody>
          <a:bodyPr wrap="square" rtlCol="0">
            <a:spAutoFit/>
          </a:bodyPr>
          <a:lstStyle/>
          <a:p>
            <a:pPr algn="ctr"/>
            <a:r>
              <a:rPr lang="de-DE" dirty="0"/>
              <a:t>halbe</a:t>
            </a:r>
          </a:p>
          <a:p>
            <a:pPr algn="ctr"/>
            <a:r>
              <a:rPr lang="de-DE" dirty="0"/>
              <a:t>Pause</a:t>
            </a:r>
          </a:p>
        </p:txBody>
      </p:sp>
      <p:sp>
        <p:nvSpPr>
          <p:cNvPr id="13" name="Textfeld 12"/>
          <p:cNvSpPr txBox="1"/>
          <p:nvPr/>
        </p:nvSpPr>
        <p:spPr>
          <a:xfrm>
            <a:off x="3318934" y="3962399"/>
            <a:ext cx="880533" cy="646331"/>
          </a:xfrm>
          <a:prstGeom prst="rect">
            <a:avLst/>
          </a:prstGeom>
          <a:noFill/>
        </p:spPr>
        <p:txBody>
          <a:bodyPr wrap="square" rtlCol="0">
            <a:spAutoFit/>
          </a:bodyPr>
          <a:lstStyle/>
          <a:p>
            <a:pPr algn="ctr"/>
            <a:r>
              <a:rPr lang="de-DE" dirty="0"/>
              <a:t>Viertel-</a:t>
            </a:r>
          </a:p>
          <a:p>
            <a:pPr algn="ctr"/>
            <a:r>
              <a:rPr lang="de-DE" dirty="0"/>
              <a:t>pause</a:t>
            </a:r>
          </a:p>
        </p:txBody>
      </p:sp>
      <p:sp>
        <p:nvSpPr>
          <p:cNvPr id="14" name="Textfeld 13"/>
          <p:cNvSpPr txBox="1"/>
          <p:nvPr/>
        </p:nvSpPr>
        <p:spPr>
          <a:xfrm>
            <a:off x="4436534" y="3962400"/>
            <a:ext cx="846666" cy="646331"/>
          </a:xfrm>
          <a:prstGeom prst="rect">
            <a:avLst/>
          </a:prstGeom>
          <a:noFill/>
        </p:spPr>
        <p:txBody>
          <a:bodyPr wrap="square" rtlCol="0">
            <a:spAutoFit/>
          </a:bodyPr>
          <a:lstStyle/>
          <a:p>
            <a:pPr algn="ctr"/>
            <a:r>
              <a:rPr lang="de-DE" dirty="0"/>
              <a:t>Achtel-</a:t>
            </a:r>
          </a:p>
          <a:p>
            <a:pPr algn="ctr"/>
            <a:r>
              <a:rPr lang="de-DE" dirty="0"/>
              <a:t>pause</a:t>
            </a:r>
          </a:p>
        </p:txBody>
      </p:sp>
      <p:sp>
        <p:nvSpPr>
          <p:cNvPr id="15" name="Textfeld 14"/>
          <p:cNvSpPr txBox="1"/>
          <p:nvPr/>
        </p:nvSpPr>
        <p:spPr>
          <a:xfrm>
            <a:off x="5350933" y="3962399"/>
            <a:ext cx="1430866" cy="646331"/>
          </a:xfrm>
          <a:prstGeom prst="rect">
            <a:avLst/>
          </a:prstGeom>
          <a:noFill/>
        </p:spPr>
        <p:txBody>
          <a:bodyPr wrap="square" rtlCol="0">
            <a:spAutoFit/>
          </a:bodyPr>
          <a:lstStyle/>
          <a:p>
            <a:pPr algn="ctr"/>
            <a:r>
              <a:rPr lang="de-DE" dirty="0"/>
              <a:t>Sechzehntel-</a:t>
            </a:r>
          </a:p>
          <a:p>
            <a:pPr algn="ctr"/>
            <a:r>
              <a:rPr lang="de-DE" dirty="0"/>
              <a:t>pause</a:t>
            </a:r>
          </a:p>
        </p:txBody>
      </p:sp>
      <p:sp>
        <p:nvSpPr>
          <p:cNvPr id="16" name="Textfeld 15"/>
          <p:cNvSpPr txBox="1"/>
          <p:nvPr/>
        </p:nvSpPr>
        <p:spPr>
          <a:xfrm>
            <a:off x="6705600" y="3979334"/>
            <a:ext cx="2133599" cy="646331"/>
          </a:xfrm>
          <a:prstGeom prst="rect">
            <a:avLst/>
          </a:prstGeom>
          <a:noFill/>
        </p:spPr>
        <p:txBody>
          <a:bodyPr wrap="square" rtlCol="0">
            <a:spAutoFit/>
          </a:bodyPr>
          <a:lstStyle/>
          <a:p>
            <a:pPr algn="ctr"/>
            <a:r>
              <a:rPr lang="de-DE" dirty="0"/>
              <a:t>Zweiunddreißigstel-</a:t>
            </a:r>
          </a:p>
          <a:p>
            <a:pPr algn="ctr"/>
            <a:r>
              <a:rPr lang="de-DE" dirty="0"/>
              <a:t>pause</a:t>
            </a:r>
          </a:p>
        </p:txBody>
      </p:sp>
      <p:pic>
        <p:nvPicPr>
          <p:cNvPr id="17" name="Grafik 16" descr="Ein Bild, das Antenne enthält.&#10;&#10;Automatisch generierte Beschreibung"/>
          <p:cNvPicPr>
            <a:picLocks noChangeAspect="1"/>
          </p:cNvPicPr>
          <p:nvPr/>
        </p:nvPicPr>
        <p:blipFill>
          <a:blip r:embed="rId3"/>
          <a:stretch>
            <a:fillRect/>
          </a:stretch>
        </p:blipFill>
        <p:spPr>
          <a:xfrm>
            <a:off x="306669" y="1864785"/>
            <a:ext cx="8058398" cy="1907856"/>
          </a:xfrm>
          <a:prstGeom prst="rect">
            <a:avLst/>
          </a:prstGeom>
        </p:spPr>
      </p:pic>
    </p:spTree>
    <p:extLst>
      <p:ext uri="{BB962C8B-B14F-4D97-AF65-F5344CB8AC3E}">
        <p14:creationId xmlns:p14="http://schemas.microsoft.com/office/powerpoint/2010/main" val="200790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CED6DD3-475C-4CF7-983D-505813522753}"/>
              </a:ext>
            </a:extLst>
          </p:cNvPr>
          <p:cNvSpPr txBox="1"/>
          <p:nvPr/>
        </p:nvSpPr>
        <p:spPr>
          <a:xfrm>
            <a:off x="216567" y="1058779"/>
            <a:ext cx="8233166" cy="646331"/>
          </a:xfrm>
          <a:prstGeom prst="rect">
            <a:avLst/>
          </a:prstGeom>
          <a:noFill/>
        </p:spPr>
        <p:txBody>
          <a:bodyPr wrap="square" rtlCol="0">
            <a:spAutoFit/>
          </a:bodyPr>
          <a:lstStyle/>
          <a:p>
            <a:r>
              <a:rPr lang="de-AT" dirty="0"/>
              <a:t>…mehrere Notenzeilen als „Behälter“ für alle Töne (Noten) eines Musikstücks</a:t>
            </a:r>
          </a:p>
          <a:p>
            <a:r>
              <a:rPr lang="de-AT" dirty="0"/>
              <a:t>…mit Zusatzinformationen:</a:t>
            </a:r>
            <a:endParaRPr lang="de-DE" dirty="0"/>
          </a:p>
        </p:txBody>
      </p:sp>
      <p:pic>
        <p:nvPicPr>
          <p:cNvPr id="10" name="Grafik 9" descr="Ein Bild, das Text, Antenne, Screenshot enthält.&#10;&#10;Automatisch generierte Beschreibu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59" y="1794192"/>
            <a:ext cx="8158374" cy="2689716"/>
          </a:xfrm>
          <a:prstGeom prst="rect">
            <a:avLst/>
          </a:prstGeom>
        </p:spPr>
      </p:pic>
      <p:grpSp>
        <p:nvGrpSpPr>
          <p:cNvPr id="29" name="Gruppieren 28"/>
          <p:cNvGrpSpPr/>
          <p:nvPr/>
        </p:nvGrpSpPr>
        <p:grpSpPr>
          <a:xfrm>
            <a:off x="270934" y="2319867"/>
            <a:ext cx="8382000" cy="843464"/>
            <a:chOff x="270934" y="2319867"/>
            <a:chExt cx="8382000" cy="843464"/>
          </a:xfrm>
        </p:grpSpPr>
        <p:sp>
          <p:nvSpPr>
            <p:cNvPr id="11" name="Textfeld 10"/>
            <p:cNvSpPr txBox="1"/>
            <p:nvPr/>
          </p:nvSpPr>
          <p:spPr>
            <a:xfrm>
              <a:off x="270934" y="2793999"/>
              <a:ext cx="8382000" cy="369332"/>
            </a:xfrm>
            <a:prstGeom prst="rect">
              <a:avLst/>
            </a:prstGeom>
            <a:noFill/>
          </p:spPr>
          <p:txBody>
            <a:bodyPr wrap="square" rtlCol="0">
              <a:spAutoFit/>
            </a:bodyPr>
            <a:lstStyle/>
            <a:p>
              <a:r>
                <a:rPr lang="de-AT" dirty="0"/>
                <a:t>Taktangabe: zwei Vierteltakt bedeutet, dass jeder Takt die Länge einer halben Note hat</a:t>
              </a:r>
              <a:endParaRPr lang="de-DE" dirty="0"/>
            </a:p>
          </p:txBody>
        </p:sp>
        <p:cxnSp>
          <p:nvCxnSpPr>
            <p:cNvPr id="19" name="Gerade Verbindung mit Pfeil 18"/>
            <p:cNvCxnSpPr/>
            <p:nvPr/>
          </p:nvCxnSpPr>
          <p:spPr>
            <a:xfrm rot="5400000" flipH="1" flipV="1">
              <a:off x="791633" y="2527302"/>
              <a:ext cx="550335" cy="1354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1428733" y="3643315"/>
            <a:ext cx="6978667" cy="1642749"/>
            <a:chOff x="1428733" y="3643315"/>
            <a:chExt cx="6978667" cy="1642749"/>
          </a:xfrm>
        </p:grpSpPr>
        <p:sp>
          <p:nvSpPr>
            <p:cNvPr id="12" name="Textfeld 11"/>
            <p:cNvSpPr txBox="1"/>
            <p:nvPr/>
          </p:nvSpPr>
          <p:spPr>
            <a:xfrm>
              <a:off x="2116667" y="4639733"/>
              <a:ext cx="6290733" cy="646331"/>
            </a:xfrm>
            <a:prstGeom prst="rect">
              <a:avLst/>
            </a:prstGeom>
            <a:noFill/>
          </p:spPr>
          <p:txBody>
            <a:bodyPr wrap="square" rtlCol="0">
              <a:spAutoFit/>
            </a:bodyPr>
            <a:lstStyle/>
            <a:p>
              <a:r>
                <a:rPr lang="de-AT" dirty="0"/>
                <a:t>Wiederholung: die Noten, die zwischen diesen Zeichen stehen,</a:t>
              </a:r>
            </a:p>
            <a:p>
              <a:r>
                <a:rPr lang="de-AT" dirty="0"/>
                <a:t>werden zweimal gespielt</a:t>
              </a:r>
            </a:p>
          </p:txBody>
        </p:sp>
        <p:cxnSp>
          <p:nvCxnSpPr>
            <p:cNvPr id="21" name="Gerade Verbindung mit Pfeil 20"/>
            <p:cNvCxnSpPr/>
            <p:nvPr/>
          </p:nvCxnSpPr>
          <p:spPr>
            <a:xfrm flipV="1">
              <a:off x="6536267" y="3643315"/>
              <a:ext cx="1750511" cy="10810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10800000">
              <a:off x="1428733" y="3643317"/>
              <a:ext cx="4836601" cy="106415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508000" y="3857628"/>
            <a:ext cx="8441267" cy="2156569"/>
            <a:chOff x="508000" y="3857628"/>
            <a:chExt cx="8441267" cy="2156569"/>
          </a:xfrm>
        </p:grpSpPr>
        <p:sp>
          <p:nvSpPr>
            <p:cNvPr id="13" name="Textfeld 12"/>
            <p:cNvSpPr txBox="1"/>
            <p:nvPr/>
          </p:nvSpPr>
          <p:spPr>
            <a:xfrm>
              <a:off x="508000" y="5367866"/>
              <a:ext cx="8441267" cy="646331"/>
            </a:xfrm>
            <a:prstGeom prst="rect">
              <a:avLst/>
            </a:prstGeom>
            <a:noFill/>
          </p:spPr>
          <p:txBody>
            <a:bodyPr wrap="square" rtlCol="0">
              <a:spAutoFit/>
            </a:bodyPr>
            <a:lstStyle/>
            <a:p>
              <a:r>
                <a:rPr lang="de-AT" dirty="0"/>
                <a:t>Der Violinschlüssel zeigt an, dass auf diesen fünf Notenzeilen die eingestrichene Oktave c1 bis h1 aufgeschrieben werden kann…</a:t>
              </a:r>
            </a:p>
          </p:txBody>
        </p:sp>
        <p:cxnSp>
          <p:nvCxnSpPr>
            <p:cNvPr id="25" name="Gerade Verbindung mit Pfeil 24"/>
            <p:cNvCxnSpPr/>
            <p:nvPr/>
          </p:nvCxnSpPr>
          <p:spPr>
            <a:xfrm rot="16200000" flipV="1">
              <a:off x="190487" y="4381490"/>
              <a:ext cx="1577977" cy="5302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79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1824</Words>
  <Application>Microsoft Office PowerPoint</Application>
  <PresentationFormat>Bildschirmpräsentation (4:3)</PresentationFormat>
  <Paragraphs>231</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Calibri Light</vt:lpstr>
      <vt:lpstr>Courier New</vt:lpstr>
      <vt:lpstr>Office</vt:lpstr>
      <vt:lpstr>Foliensatz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Beverly</dc:creator>
  <cp:lastModifiedBy>Rohrer, Marianne</cp:lastModifiedBy>
  <cp:revision>102</cp:revision>
  <dcterms:created xsi:type="dcterms:W3CDTF">2016-12-15T21:14:21Z</dcterms:created>
  <dcterms:modified xsi:type="dcterms:W3CDTF">2023-02-06T12:27:22Z</dcterms:modified>
</cp:coreProperties>
</file>