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9" r:id="rId2"/>
    <p:sldId id="262" r:id="rId3"/>
    <p:sldId id="276" r:id="rId4"/>
    <p:sldId id="277" r:id="rId5"/>
    <p:sldId id="278" r:id="rId6"/>
    <p:sldId id="279" r:id="rId7"/>
    <p:sldId id="280" r:id="rId8"/>
    <p:sldId id="303"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263" r:id="rId29"/>
    <p:sldId id="281" r:id="rId30"/>
    <p:sldId id="301" r:id="rId31"/>
    <p:sldId id="302"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33CC33"/>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95" autoAdjust="0"/>
    <p:restoredTop sz="93506" autoAdjust="0"/>
  </p:normalViewPr>
  <p:slideViewPr>
    <p:cSldViewPr snapToGrid="0" showGuides="1">
      <p:cViewPr>
        <p:scale>
          <a:sx n="112" d="100"/>
          <a:sy n="112" d="100"/>
        </p:scale>
        <p:origin x="1542" y="44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96" d="100"/>
          <a:sy n="96" d="100"/>
        </p:scale>
        <p:origin x="355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DDAE056-332F-431A-97EB-98C02C0E51CD}" type="datetimeFigureOut">
              <a:rPr lang="de-DE" smtClean="0"/>
              <a:pPr/>
              <a:t>20.02.2023</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9A887A-A4F9-4F3E-9576-4AEAFBCC2F00}" type="slidenum">
              <a:rPr lang="de-DE" smtClean="0"/>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B2540A-2955-4857-A7D9-E277304D39C8}" type="datetimeFigureOut">
              <a:rPr lang="de-AT" smtClean="0"/>
              <a:pPr/>
              <a:t>20.02.2023</a:t>
            </a:fld>
            <a:endParaRPr lang="de-AT"/>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DEFB41-8B0C-4DD5-847F-2F2B11F12226}" type="slidenum">
              <a:rPr lang="de-AT" smtClean="0"/>
              <a:pPr/>
              <a:t>‹Nr.›</a:t>
            </a:fld>
            <a:endParaRPr lang="de-AT"/>
          </a:p>
        </p:txBody>
      </p:sp>
    </p:spTree>
    <p:extLst>
      <p:ext uri="{BB962C8B-B14F-4D97-AF65-F5344CB8AC3E}">
        <p14:creationId xmlns:p14="http://schemas.microsoft.com/office/powerpoint/2010/main" val="1209290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dirty="0"/>
          </a:p>
        </p:txBody>
      </p:sp>
      <p:sp>
        <p:nvSpPr>
          <p:cNvPr id="4" name="Foliennummernplatzhalter 3"/>
          <p:cNvSpPr>
            <a:spLocks noGrp="1"/>
          </p:cNvSpPr>
          <p:nvPr>
            <p:ph type="sldNum" sz="quarter" idx="10"/>
          </p:nvPr>
        </p:nvSpPr>
        <p:spPr/>
        <p:txBody>
          <a:bodyPr/>
          <a:lstStyle/>
          <a:p>
            <a:fld id="{C5788C5D-A323-4041-BCC4-1EF25083A26D}" type="slidenum">
              <a:rPr lang="de-AT" smtClean="0"/>
              <a:pPr/>
              <a:t>1</a:t>
            </a:fld>
            <a:endParaRPr lang="de-A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Zunächst wird überprüft, ob die Schleife durchlaufen werden soll. In der Schleifen-bedingung wird der Wert der Variablen </a:t>
            </a:r>
            <a:r>
              <a:rPr lang="de-AT" sz="1000" b="1" dirty="0">
                <a:latin typeface="Courier New" pitchFamily="49" charset="0"/>
                <a:cs typeface="Courier New" pitchFamily="49" charset="0"/>
              </a:rPr>
              <a:t>index</a:t>
            </a:r>
            <a:r>
              <a:rPr lang="de-AT" sz="1000" b="1" dirty="0">
                <a:cs typeface="Courier New" pitchFamily="49" charset="0"/>
              </a:rPr>
              <a:t> </a:t>
            </a:r>
            <a:r>
              <a:rPr lang="de-AT" dirty="0">
                <a:cs typeface="Courier New" pitchFamily="49" charset="0"/>
              </a:rPr>
              <a:t>mit der Zahl 5 verglichen. Da der in der Variablen </a:t>
            </a:r>
            <a:r>
              <a:rPr lang="de-AT" sz="1000" b="1" dirty="0">
                <a:latin typeface="Courier New" pitchFamily="49" charset="0"/>
                <a:cs typeface="Courier New" pitchFamily="49" charset="0"/>
              </a:rPr>
              <a:t>index</a:t>
            </a:r>
            <a:r>
              <a:rPr lang="de-AT" dirty="0">
                <a:cs typeface="Courier New" pitchFamily="49" charset="0"/>
              </a:rPr>
              <a:t> gespeicherte Wert (= 0) kleiner ist als 5, ist die Schleifenbedingung erfüllt und die Schleife wird durchlaufen.</a:t>
            </a:r>
            <a:endParaRPr lang="de-AT"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10</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Zuerst werden in der Programmschleife der Wert der Variablen </a:t>
            </a:r>
            <a:r>
              <a:rPr lang="de-AT" sz="1000" b="1" dirty="0">
                <a:latin typeface="Courier New" pitchFamily="49" charset="0"/>
                <a:cs typeface="Courier New" pitchFamily="49" charset="0"/>
              </a:rPr>
              <a:t>summe</a:t>
            </a:r>
            <a:r>
              <a:rPr lang="de-AT" dirty="0">
                <a:cs typeface="Courier New" pitchFamily="49" charset="0"/>
              </a:rPr>
              <a:t>  und der Wert in jener Speicherzelle der Feldvariablen </a:t>
            </a:r>
            <a:r>
              <a:rPr lang="de-AT" sz="1000" b="1" dirty="0">
                <a:latin typeface="Courier New" pitchFamily="49" charset="0"/>
                <a:cs typeface="Courier New" pitchFamily="49" charset="0"/>
              </a:rPr>
              <a:t>intArray,</a:t>
            </a:r>
            <a:r>
              <a:rPr lang="de-AT" dirty="0">
                <a:cs typeface="Courier New" pitchFamily="49" charset="0"/>
              </a:rPr>
              <a:t> auf die der in der Variablen </a:t>
            </a:r>
            <a:r>
              <a:rPr lang="de-AT" sz="1000" b="1" dirty="0">
                <a:latin typeface="Courier New" pitchFamily="49" charset="0"/>
                <a:cs typeface="Courier New" pitchFamily="49" charset="0"/>
              </a:rPr>
              <a:t>index</a:t>
            </a:r>
            <a:r>
              <a:rPr lang="de-AT" dirty="0">
                <a:cs typeface="Courier New" pitchFamily="49" charset="0"/>
              </a:rPr>
              <a:t> gespeicherte Wert verweist, in der jeweiligen Speicherzelle gelesen (4 x Enter drücken zum Einblenden)…</a:t>
            </a:r>
          </a:p>
          <a:p>
            <a:endParaRPr lang="de-AT" dirty="0">
              <a:cs typeface="Courier New" pitchFamily="49" charset="0"/>
            </a:endParaRPr>
          </a:p>
          <a:p>
            <a:r>
              <a:rPr lang="de-AT" dirty="0">
                <a:cs typeface="Courier New" pitchFamily="49" charset="0"/>
              </a:rPr>
              <a:t>…sodann werden die beiden Werte addiert (2 x Enter drücken zum Einblenden).</a:t>
            </a:r>
          </a:p>
        </p:txBody>
      </p:sp>
      <p:sp>
        <p:nvSpPr>
          <p:cNvPr id="4" name="Foliennummernplatzhalter 3"/>
          <p:cNvSpPr>
            <a:spLocks noGrp="1"/>
          </p:cNvSpPr>
          <p:nvPr>
            <p:ph type="sldNum" sz="quarter" idx="5"/>
          </p:nvPr>
        </p:nvSpPr>
        <p:spPr/>
        <p:txBody>
          <a:bodyPr/>
          <a:lstStyle/>
          <a:p>
            <a:fld id="{ABDEFB41-8B0C-4DD5-847F-2F2B11F12226}" type="slidenum">
              <a:rPr lang="de-AT" smtClean="0"/>
              <a:pPr/>
              <a:t>11</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Durch die letzten beiden Befehle in der Programmschleife wird die errechnete Summe in die für die Variable </a:t>
            </a:r>
            <a:r>
              <a:rPr lang="de-AT" sz="1000" b="1" dirty="0">
                <a:latin typeface="Courier New" pitchFamily="49" charset="0"/>
                <a:cs typeface="Courier New" pitchFamily="49" charset="0"/>
              </a:rPr>
              <a:t>summe</a:t>
            </a:r>
            <a:r>
              <a:rPr lang="de-AT" dirty="0">
                <a:cs typeface="Courier New" pitchFamily="49" charset="0"/>
              </a:rPr>
              <a:t> reservierte Speicherzelle geschrieben und der Wert in jener Speicherzelle, auf die die Variable </a:t>
            </a:r>
            <a:r>
              <a:rPr lang="de-AT" sz="1000" b="1" dirty="0">
                <a:latin typeface="Courier New" pitchFamily="49" charset="0"/>
                <a:cs typeface="Courier New" pitchFamily="49" charset="0"/>
              </a:rPr>
              <a:t>index</a:t>
            </a:r>
            <a:r>
              <a:rPr lang="de-AT" dirty="0">
                <a:cs typeface="Courier New" pitchFamily="49" charset="0"/>
              </a:rPr>
              <a:t> verweist, um 1 erhöht.</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12</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Als nächstes wird überprüft, ob die Schleife nochmals durchlaufen werden soll. In der Schleifenbedingung wird der Wert der Variablen </a:t>
            </a:r>
            <a:r>
              <a:rPr lang="de-AT" sz="1000" b="1" dirty="0">
                <a:latin typeface="Courier New" pitchFamily="49" charset="0"/>
                <a:cs typeface="Courier New" pitchFamily="49" charset="0"/>
              </a:rPr>
              <a:t>index</a:t>
            </a:r>
            <a:r>
              <a:rPr lang="de-AT" sz="1000" b="1" dirty="0">
                <a:cs typeface="Courier New" pitchFamily="49" charset="0"/>
              </a:rPr>
              <a:t> </a:t>
            </a:r>
            <a:r>
              <a:rPr lang="de-AT" dirty="0">
                <a:cs typeface="Courier New" pitchFamily="49" charset="0"/>
              </a:rPr>
              <a:t>mit der Zahl 5 verglichen. Da der in der Variablen </a:t>
            </a:r>
            <a:r>
              <a:rPr lang="de-AT" sz="1000" b="1" dirty="0">
                <a:latin typeface="Courier New" pitchFamily="49" charset="0"/>
                <a:cs typeface="Courier New" pitchFamily="49" charset="0"/>
              </a:rPr>
              <a:t>index</a:t>
            </a:r>
            <a:r>
              <a:rPr lang="de-AT" dirty="0">
                <a:cs typeface="Courier New" pitchFamily="49" charset="0"/>
              </a:rPr>
              <a:t> gespeicherte Wert (= 1) kleiner ist als 5, ist die Schleifenbedingung erfüllt und die Schleife wird durchlaufen.</a:t>
            </a:r>
            <a:endParaRPr lang="de-AT" dirty="0">
              <a:latin typeface="Courier New" pitchFamily="49" charset="0"/>
              <a:cs typeface="Courier New" pitchFamily="49" charset="0"/>
            </a:endParaRP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13</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Zuerst werden in der Programmschleife der Wert der Variablen </a:t>
            </a:r>
            <a:r>
              <a:rPr lang="de-AT" sz="1000" b="1" dirty="0">
                <a:latin typeface="Courier New" pitchFamily="49" charset="0"/>
                <a:cs typeface="Courier New" pitchFamily="49" charset="0"/>
              </a:rPr>
              <a:t>summe</a:t>
            </a:r>
            <a:r>
              <a:rPr lang="de-AT" dirty="0">
                <a:cs typeface="Courier New" pitchFamily="49" charset="0"/>
              </a:rPr>
              <a:t>  und der Wert in jener Speicherzelle der Feldvariablen </a:t>
            </a:r>
            <a:r>
              <a:rPr lang="de-AT" sz="1000" b="1" dirty="0">
                <a:latin typeface="Courier New" pitchFamily="49" charset="0"/>
                <a:cs typeface="Courier New" pitchFamily="49" charset="0"/>
              </a:rPr>
              <a:t>intArray,</a:t>
            </a:r>
            <a:r>
              <a:rPr lang="de-AT" dirty="0">
                <a:cs typeface="Courier New" pitchFamily="49" charset="0"/>
              </a:rPr>
              <a:t> auf die der in der Variablen </a:t>
            </a:r>
            <a:r>
              <a:rPr lang="de-AT" sz="1000" b="1" dirty="0">
                <a:latin typeface="Courier New" pitchFamily="49" charset="0"/>
                <a:cs typeface="Courier New" pitchFamily="49" charset="0"/>
              </a:rPr>
              <a:t>index</a:t>
            </a:r>
            <a:r>
              <a:rPr lang="de-AT" dirty="0">
                <a:cs typeface="Courier New" pitchFamily="49" charset="0"/>
              </a:rPr>
              <a:t> gespeicherte Wert verweist, in der jeweiligen Speicherzelle gelesen (4 x Enter drücken zum Einblenden)…</a:t>
            </a:r>
          </a:p>
          <a:p>
            <a:endParaRPr lang="de-AT" dirty="0">
              <a:cs typeface="Courier New" pitchFamily="49" charset="0"/>
            </a:endParaRPr>
          </a:p>
          <a:p>
            <a:r>
              <a:rPr lang="de-AT" dirty="0">
                <a:cs typeface="Courier New" pitchFamily="49" charset="0"/>
              </a:rPr>
              <a:t>…sodann werden die beiden Werte addiert (2 x Enter drücken zum Einblenden).</a:t>
            </a:r>
          </a:p>
        </p:txBody>
      </p:sp>
      <p:sp>
        <p:nvSpPr>
          <p:cNvPr id="4" name="Foliennummernplatzhalter 3"/>
          <p:cNvSpPr>
            <a:spLocks noGrp="1"/>
          </p:cNvSpPr>
          <p:nvPr>
            <p:ph type="sldNum" sz="quarter" idx="5"/>
          </p:nvPr>
        </p:nvSpPr>
        <p:spPr/>
        <p:txBody>
          <a:bodyPr/>
          <a:lstStyle/>
          <a:p>
            <a:fld id="{ABDEFB41-8B0C-4DD5-847F-2F2B11F12226}" type="slidenum">
              <a:rPr lang="de-AT" smtClean="0"/>
              <a:pPr/>
              <a:t>14</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Durch die letzten beiden Befehle in der Programmschleife wird die errechnete Summe in die für die Variable </a:t>
            </a:r>
            <a:r>
              <a:rPr lang="de-AT" sz="1000" b="1" dirty="0">
                <a:latin typeface="Courier New" pitchFamily="49" charset="0"/>
                <a:cs typeface="Courier New" pitchFamily="49" charset="0"/>
              </a:rPr>
              <a:t>summe</a:t>
            </a:r>
            <a:r>
              <a:rPr lang="de-AT" dirty="0">
                <a:cs typeface="Courier New" pitchFamily="49" charset="0"/>
              </a:rPr>
              <a:t> reservierte Speicherzelle geschrieben und der Wert in jener Speicherzelle, auf die die Variable </a:t>
            </a:r>
            <a:r>
              <a:rPr lang="de-AT" sz="1000" b="1" dirty="0">
                <a:latin typeface="Courier New" pitchFamily="49" charset="0"/>
                <a:cs typeface="Courier New" pitchFamily="49" charset="0"/>
              </a:rPr>
              <a:t>index</a:t>
            </a:r>
            <a:r>
              <a:rPr lang="de-AT" dirty="0">
                <a:cs typeface="Courier New" pitchFamily="49" charset="0"/>
              </a:rPr>
              <a:t> verweist, um 1 erhöht.</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15</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Als nächstes wird überprüft, ob die Schleife nochmals durchlaufen werden soll. In der Schleifenbedingung wird der Wert der Variablen </a:t>
            </a:r>
            <a:r>
              <a:rPr lang="de-AT" sz="1000" b="1" dirty="0">
                <a:latin typeface="Courier New" pitchFamily="49" charset="0"/>
                <a:cs typeface="Courier New" pitchFamily="49" charset="0"/>
              </a:rPr>
              <a:t>index</a:t>
            </a:r>
            <a:r>
              <a:rPr lang="de-AT" sz="1000" b="1" dirty="0">
                <a:cs typeface="Courier New" pitchFamily="49" charset="0"/>
              </a:rPr>
              <a:t> </a:t>
            </a:r>
            <a:r>
              <a:rPr lang="de-AT" dirty="0">
                <a:cs typeface="Courier New" pitchFamily="49" charset="0"/>
              </a:rPr>
              <a:t>mit der Zahl 5 verglichen. Da der in der Variablen </a:t>
            </a:r>
            <a:r>
              <a:rPr lang="de-AT" sz="1000" b="1" dirty="0">
                <a:latin typeface="Courier New" pitchFamily="49" charset="0"/>
                <a:cs typeface="Courier New" pitchFamily="49" charset="0"/>
              </a:rPr>
              <a:t>index</a:t>
            </a:r>
            <a:r>
              <a:rPr lang="de-AT" dirty="0">
                <a:cs typeface="Courier New" pitchFamily="49" charset="0"/>
              </a:rPr>
              <a:t> gespeicherte Wert (= 2) kleiner ist als 5, ist die Schleifenbedingung erfüllt und die Schleife wird durchlaufen.</a:t>
            </a:r>
            <a:endParaRPr lang="de-AT"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16</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Zuerst werden in der Programmschleife der Wert der Variablen </a:t>
            </a:r>
            <a:r>
              <a:rPr lang="de-AT" sz="1000" b="1" dirty="0">
                <a:latin typeface="Courier New" pitchFamily="49" charset="0"/>
                <a:cs typeface="Courier New" pitchFamily="49" charset="0"/>
              </a:rPr>
              <a:t>summe</a:t>
            </a:r>
            <a:r>
              <a:rPr lang="de-AT" dirty="0">
                <a:cs typeface="Courier New" pitchFamily="49" charset="0"/>
              </a:rPr>
              <a:t>  und der Wert in jener Speicherzelle der Feldvariablen </a:t>
            </a:r>
            <a:r>
              <a:rPr lang="de-AT" sz="1000" b="1" dirty="0">
                <a:latin typeface="Courier New" pitchFamily="49" charset="0"/>
                <a:cs typeface="Courier New" pitchFamily="49" charset="0"/>
              </a:rPr>
              <a:t>intArray,</a:t>
            </a:r>
            <a:r>
              <a:rPr lang="de-AT" dirty="0">
                <a:cs typeface="Courier New" pitchFamily="49" charset="0"/>
              </a:rPr>
              <a:t> auf die der in der Variablen </a:t>
            </a:r>
            <a:r>
              <a:rPr lang="de-AT" sz="1000" b="1" dirty="0">
                <a:latin typeface="Courier New" pitchFamily="49" charset="0"/>
                <a:cs typeface="Courier New" pitchFamily="49" charset="0"/>
              </a:rPr>
              <a:t>index</a:t>
            </a:r>
            <a:r>
              <a:rPr lang="de-AT" dirty="0">
                <a:cs typeface="Courier New" pitchFamily="49" charset="0"/>
              </a:rPr>
              <a:t> gespeicherte Wert verweist, in der jeweiligen Speicherzelle gelesen (4 x Enter drücken zum Einblenden)…</a:t>
            </a:r>
          </a:p>
          <a:p>
            <a:endParaRPr lang="de-AT" dirty="0">
              <a:cs typeface="Courier New" pitchFamily="49" charset="0"/>
            </a:endParaRPr>
          </a:p>
          <a:p>
            <a:r>
              <a:rPr lang="de-AT" dirty="0">
                <a:cs typeface="Courier New" pitchFamily="49" charset="0"/>
              </a:rPr>
              <a:t>…sodann werden die beiden Werte addiert (2 x Enter drücken zum Einblenden).</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17</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Durch die letzten beiden Befehle in der Programmschleife wird die errechnete Summe in die für die Variable </a:t>
            </a:r>
            <a:r>
              <a:rPr lang="de-AT" sz="1000" b="1" dirty="0">
                <a:latin typeface="Courier New" pitchFamily="49" charset="0"/>
                <a:cs typeface="Courier New" pitchFamily="49" charset="0"/>
              </a:rPr>
              <a:t>summe</a:t>
            </a:r>
            <a:r>
              <a:rPr lang="de-AT" dirty="0">
                <a:cs typeface="Courier New" pitchFamily="49" charset="0"/>
              </a:rPr>
              <a:t> reservierte Speicherzelle geschrieben und der Wert in jener Speicherzelle, auf die die Variable </a:t>
            </a:r>
            <a:r>
              <a:rPr lang="de-AT" sz="1000" b="1" dirty="0">
                <a:latin typeface="Courier New" pitchFamily="49" charset="0"/>
                <a:cs typeface="Courier New" pitchFamily="49" charset="0"/>
              </a:rPr>
              <a:t>index</a:t>
            </a:r>
            <a:r>
              <a:rPr lang="de-AT" dirty="0">
                <a:cs typeface="Courier New" pitchFamily="49" charset="0"/>
              </a:rPr>
              <a:t> verweist, um 1 erhöht.</a:t>
            </a:r>
          </a:p>
          <a:p>
            <a:endParaRPr lang="de-AT" b="1" dirty="0">
              <a:latin typeface="Courier New" pitchFamily="49" charset="0"/>
              <a:cs typeface="Courier New" pitchFamily="49" charset="0"/>
            </a:endParaRP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18</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Als nächstes wird überprüft, ob die Schleife nochmals durchlaufen werden soll. In der Schleifenbedingung wird der Wert der Variablen </a:t>
            </a:r>
            <a:r>
              <a:rPr lang="de-AT" sz="1000" b="1" dirty="0">
                <a:latin typeface="Courier New" pitchFamily="49" charset="0"/>
                <a:cs typeface="Courier New" pitchFamily="49" charset="0"/>
              </a:rPr>
              <a:t>index</a:t>
            </a:r>
            <a:r>
              <a:rPr lang="de-AT" sz="1000" b="1" dirty="0">
                <a:cs typeface="Courier New" pitchFamily="49" charset="0"/>
              </a:rPr>
              <a:t> </a:t>
            </a:r>
            <a:r>
              <a:rPr lang="de-AT" dirty="0">
                <a:cs typeface="Courier New" pitchFamily="49" charset="0"/>
              </a:rPr>
              <a:t>mit der Zahl 5 verglichen. Da der in der Variablen </a:t>
            </a:r>
            <a:r>
              <a:rPr lang="de-AT" sz="1000" b="1" dirty="0">
                <a:latin typeface="Courier New" pitchFamily="49" charset="0"/>
                <a:cs typeface="Courier New" pitchFamily="49" charset="0"/>
              </a:rPr>
              <a:t>index</a:t>
            </a:r>
            <a:r>
              <a:rPr lang="de-AT" dirty="0">
                <a:cs typeface="Courier New" pitchFamily="49" charset="0"/>
              </a:rPr>
              <a:t> gespeicherte Wert (= 3) kleiner ist als 5, ist die Schleifenbedingung erfüllt und die Schleife wird durchlaufen.</a:t>
            </a:r>
            <a:endParaRPr lang="de-AT"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19</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t>Feldvariable sind schon vom Abschnitt über die Programmierung des Piezo-Lausprechers bekannt, wo sie zum „Merken“ von Melodien verwendet wurden.</a:t>
            </a:r>
          </a:p>
          <a:p>
            <a:endParaRPr lang="de-AT" dirty="0">
              <a:cs typeface="Courier New" pitchFamily="49" charset="0"/>
            </a:endParaRPr>
          </a:p>
          <a:p>
            <a:r>
              <a:rPr lang="de-AT" dirty="0">
                <a:cs typeface="Courier New" pitchFamily="49" charset="0"/>
              </a:rPr>
              <a:t>Dort wurden die Feldvariablen bei der Deklaration durch Zuweisung einer Werteliste mit Anfangswerten belegt (man sagt auch: Initialisiert).</a:t>
            </a:r>
          </a:p>
          <a:p>
            <a:endParaRPr lang="de-AT" dirty="0">
              <a:cs typeface="Courier New" pitchFamily="49" charset="0"/>
            </a:endParaRPr>
          </a:p>
          <a:p>
            <a:r>
              <a:rPr lang="de-AT" dirty="0">
                <a:cs typeface="Courier New" pitchFamily="49" charset="0"/>
              </a:rPr>
              <a:t>Werte in einer Werteliste werden von geschwungenen Klammern umschlossen (zeigen)</a:t>
            </a:r>
          </a:p>
          <a:p>
            <a:endParaRPr lang="de-AT" dirty="0">
              <a:cs typeface="Courier New" pitchFamily="49" charset="0"/>
            </a:endParaRPr>
          </a:p>
          <a:p>
            <a:r>
              <a:rPr lang="de-AT" dirty="0">
                <a:cs typeface="Courier New" pitchFamily="49" charset="0"/>
              </a:rPr>
              <a:t>Die Größe der Feldvariable wird in diesem Fall automatisch durch die Anzahl der Werte in der Werteliste festgelegt.</a:t>
            </a:r>
          </a:p>
          <a:p>
            <a:endParaRPr lang="de-AT" dirty="0">
              <a:cs typeface="Courier New" pitchFamily="49" charset="0"/>
            </a:endParaRPr>
          </a:p>
          <a:p>
            <a:r>
              <a:rPr lang="de-AT" dirty="0">
                <a:cs typeface="Courier New" pitchFamily="49" charset="0"/>
              </a:rPr>
              <a:t>Statt „Größe der Feldvariablen“ sagt man auch „Dimension der Feldvariablen“.</a:t>
            </a:r>
            <a:endParaRPr lang="de-DE" dirty="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2</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Zuerst werden in der Programmschleife der Wert der Variablen </a:t>
            </a:r>
            <a:r>
              <a:rPr lang="de-AT" sz="1000" b="1" dirty="0">
                <a:latin typeface="Courier New" pitchFamily="49" charset="0"/>
                <a:cs typeface="Courier New" pitchFamily="49" charset="0"/>
              </a:rPr>
              <a:t>summe</a:t>
            </a:r>
            <a:r>
              <a:rPr lang="de-AT" dirty="0">
                <a:cs typeface="Courier New" pitchFamily="49" charset="0"/>
              </a:rPr>
              <a:t>  und der Wert in jener Speicherzelle der Feldvariablen </a:t>
            </a:r>
            <a:r>
              <a:rPr lang="de-AT" sz="1000" b="1" dirty="0">
                <a:latin typeface="Courier New" pitchFamily="49" charset="0"/>
                <a:cs typeface="Courier New" pitchFamily="49" charset="0"/>
              </a:rPr>
              <a:t>intArray,</a:t>
            </a:r>
            <a:r>
              <a:rPr lang="de-AT" dirty="0">
                <a:cs typeface="Courier New" pitchFamily="49" charset="0"/>
              </a:rPr>
              <a:t> auf die der in der Variablen </a:t>
            </a:r>
            <a:r>
              <a:rPr lang="de-AT" sz="1000" b="1" dirty="0">
                <a:latin typeface="Courier New" pitchFamily="49" charset="0"/>
                <a:cs typeface="Courier New" pitchFamily="49" charset="0"/>
              </a:rPr>
              <a:t>index</a:t>
            </a:r>
            <a:r>
              <a:rPr lang="de-AT" dirty="0">
                <a:cs typeface="Courier New" pitchFamily="49" charset="0"/>
              </a:rPr>
              <a:t> gespeicherte Wert verweist, in der jeweiligen Speicherzelle gelesen (4 x Enter drücken zum Einblenden)…</a:t>
            </a:r>
          </a:p>
          <a:p>
            <a:endParaRPr lang="de-AT" dirty="0">
              <a:cs typeface="Courier New" pitchFamily="49" charset="0"/>
            </a:endParaRPr>
          </a:p>
          <a:p>
            <a:r>
              <a:rPr lang="de-AT" dirty="0">
                <a:cs typeface="Courier New" pitchFamily="49" charset="0"/>
              </a:rPr>
              <a:t>…sodann werden die beiden Werte addiert (2 x Enter drücken zum Einblenden).</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20</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Durch die letzten beiden Befehle in der Programmschleife wird die errechnete Summe in die für die Variable </a:t>
            </a:r>
            <a:r>
              <a:rPr lang="de-AT" sz="1000" b="1" dirty="0">
                <a:latin typeface="Courier New" pitchFamily="49" charset="0"/>
                <a:cs typeface="Courier New" pitchFamily="49" charset="0"/>
              </a:rPr>
              <a:t>summe</a:t>
            </a:r>
            <a:r>
              <a:rPr lang="de-AT" dirty="0">
                <a:cs typeface="Courier New" pitchFamily="49" charset="0"/>
              </a:rPr>
              <a:t> reservierte Speicherzelle geschrieben und der Wert in jener Speicherzelle, auf die die Variable </a:t>
            </a:r>
            <a:r>
              <a:rPr lang="de-AT" sz="1000" b="1" dirty="0">
                <a:latin typeface="Courier New" pitchFamily="49" charset="0"/>
                <a:cs typeface="Courier New" pitchFamily="49" charset="0"/>
              </a:rPr>
              <a:t>index</a:t>
            </a:r>
            <a:r>
              <a:rPr lang="de-AT" dirty="0">
                <a:cs typeface="Courier New" pitchFamily="49" charset="0"/>
              </a:rPr>
              <a:t> verweist, um 1 erhöht.</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21</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Als nächstes wird überprüft, ob die Schleife nochmals durchlaufen werden soll. In der Schleifenbedingung wird der Wert der Variablen </a:t>
            </a:r>
            <a:r>
              <a:rPr lang="de-AT" sz="1000" b="1" dirty="0">
                <a:latin typeface="Courier New" pitchFamily="49" charset="0"/>
                <a:cs typeface="Courier New" pitchFamily="49" charset="0"/>
              </a:rPr>
              <a:t>index</a:t>
            </a:r>
            <a:r>
              <a:rPr lang="de-AT" sz="1000" b="1" dirty="0">
                <a:cs typeface="Courier New" pitchFamily="49" charset="0"/>
              </a:rPr>
              <a:t> </a:t>
            </a:r>
            <a:r>
              <a:rPr lang="de-AT" dirty="0">
                <a:cs typeface="Courier New" pitchFamily="49" charset="0"/>
              </a:rPr>
              <a:t>mit der Zahl 5 verglichen. Da der in der Variablen </a:t>
            </a:r>
            <a:r>
              <a:rPr lang="de-AT" sz="1000" b="1" dirty="0">
                <a:latin typeface="Courier New" pitchFamily="49" charset="0"/>
                <a:cs typeface="Courier New" pitchFamily="49" charset="0"/>
              </a:rPr>
              <a:t>index</a:t>
            </a:r>
            <a:r>
              <a:rPr lang="de-AT" dirty="0">
                <a:cs typeface="Courier New" pitchFamily="49" charset="0"/>
              </a:rPr>
              <a:t> gespeicherte Wert (= 4) kleiner ist als 5, ist die Schleifenbedingung erfüllt und die Schleife wird durchlaufen.</a:t>
            </a:r>
            <a:endParaRPr lang="de-AT"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22</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Zuerst werden in der Programmschleife der Wert der Variablen </a:t>
            </a:r>
            <a:r>
              <a:rPr lang="de-AT" sz="1000" b="1" dirty="0">
                <a:latin typeface="Courier New" pitchFamily="49" charset="0"/>
                <a:cs typeface="Courier New" pitchFamily="49" charset="0"/>
              </a:rPr>
              <a:t>summe</a:t>
            </a:r>
            <a:r>
              <a:rPr lang="de-AT" dirty="0">
                <a:cs typeface="Courier New" pitchFamily="49" charset="0"/>
              </a:rPr>
              <a:t>  und der Wert in jener Speicherzelle der Feldvariablen </a:t>
            </a:r>
            <a:r>
              <a:rPr lang="de-AT" sz="1000" b="1" dirty="0">
                <a:latin typeface="Courier New" pitchFamily="49" charset="0"/>
                <a:cs typeface="Courier New" pitchFamily="49" charset="0"/>
              </a:rPr>
              <a:t>intArray,</a:t>
            </a:r>
            <a:r>
              <a:rPr lang="de-AT" dirty="0">
                <a:cs typeface="Courier New" pitchFamily="49" charset="0"/>
              </a:rPr>
              <a:t> auf die der in der Variablen </a:t>
            </a:r>
            <a:r>
              <a:rPr lang="de-AT" sz="1000" b="1" dirty="0">
                <a:latin typeface="Courier New" pitchFamily="49" charset="0"/>
                <a:cs typeface="Courier New" pitchFamily="49" charset="0"/>
              </a:rPr>
              <a:t>index</a:t>
            </a:r>
            <a:r>
              <a:rPr lang="de-AT" dirty="0">
                <a:cs typeface="Courier New" pitchFamily="49" charset="0"/>
              </a:rPr>
              <a:t> gespeicherte Wert verweist, in der jeweiligen Speicherzelle gelesen (4 x Enter drücken zum Einblenden)…</a:t>
            </a:r>
          </a:p>
          <a:p>
            <a:endParaRPr lang="de-AT" dirty="0">
              <a:cs typeface="Courier New" pitchFamily="49" charset="0"/>
            </a:endParaRPr>
          </a:p>
          <a:p>
            <a:r>
              <a:rPr lang="de-AT" dirty="0">
                <a:cs typeface="Courier New" pitchFamily="49" charset="0"/>
              </a:rPr>
              <a:t>…sodann werden die beiden Werte addiert (2 x Enter drücken zum Einblenden).</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23</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Durch die letzten beiden Befehle in der Programmschleife wird die errechnete Summe in die für die Variable </a:t>
            </a:r>
            <a:r>
              <a:rPr lang="de-AT" sz="1000" b="1" dirty="0">
                <a:latin typeface="Courier New" pitchFamily="49" charset="0"/>
                <a:cs typeface="Courier New" pitchFamily="49" charset="0"/>
              </a:rPr>
              <a:t>summe</a:t>
            </a:r>
            <a:r>
              <a:rPr lang="de-AT" dirty="0">
                <a:cs typeface="Courier New" pitchFamily="49" charset="0"/>
              </a:rPr>
              <a:t> reservierte Speicherzelle geschrieben und der Wert in jener Speicherzelle, auf die die Variable </a:t>
            </a:r>
            <a:r>
              <a:rPr lang="de-AT" sz="1000" b="1" dirty="0">
                <a:latin typeface="Courier New" pitchFamily="49" charset="0"/>
                <a:cs typeface="Courier New" pitchFamily="49" charset="0"/>
              </a:rPr>
              <a:t>index</a:t>
            </a:r>
            <a:r>
              <a:rPr lang="de-AT" dirty="0">
                <a:cs typeface="Courier New" pitchFamily="49" charset="0"/>
              </a:rPr>
              <a:t> verweist, um 1 erhöht.</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24</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Als nächstes wird überprüft, ob die Schleife nochmals durchlaufen werden soll. In der Schleifenbedingung wird der Wert der Variablen </a:t>
            </a:r>
            <a:r>
              <a:rPr lang="de-AT" sz="1000" b="1" dirty="0">
                <a:latin typeface="Courier New" pitchFamily="49" charset="0"/>
                <a:cs typeface="Courier New" pitchFamily="49" charset="0"/>
              </a:rPr>
              <a:t>index</a:t>
            </a:r>
            <a:r>
              <a:rPr lang="de-AT" sz="1000" b="1" dirty="0">
                <a:cs typeface="Courier New" pitchFamily="49" charset="0"/>
              </a:rPr>
              <a:t> </a:t>
            </a:r>
            <a:r>
              <a:rPr lang="de-AT" dirty="0">
                <a:cs typeface="Courier New" pitchFamily="49" charset="0"/>
              </a:rPr>
              <a:t>mit der Zahl 5 verglichen. Da der in der Variablen </a:t>
            </a:r>
            <a:r>
              <a:rPr lang="de-AT" sz="1000" b="1" dirty="0">
                <a:latin typeface="Courier New" pitchFamily="49" charset="0"/>
                <a:cs typeface="Courier New" pitchFamily="49" charset="0"/>
              </a:rPr>
              <a:t>index</a:t>
            </a:r>
            <a:r>
              <a:rPr lang="de-AT" dirty="0">
                <a:cs typeface="Courier New" pitchFamily="49" charset="0"/>
              </a:rPr>
              <a:t> gespeicherte Wert (= 5) NICHT kleiner ist als 5, ist die Schleifenbedingung NICHT erfüllt und die Schleife wird NICHT MEHR durchlaufen.</a:t>
            </a:r>
            <a:endParaRPr lang="de-AT" dirty="0">
              <a:latin typeface="Courier New" pitchFamily="49" charset="0"/>
              <a:cs typeface="Courier New" pitchFamily="49" charset="0"/>
            </a:endParaRP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25</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Das Ergebnis der Berechnung ist nun der in der Variablen </a:t>
            </a:r>
            <a:r>
              <a:rPr lang="de-AT" sz="1000" b="1" dirty="0">
                <a:latin typeface="Courier New" pitchFamily="49" charset="0"/>
                <a:cs typeface="Courier New" pitchFamily="49" charset="0"/>
              </a:rPr>
              <a:t>summe</a:t>
            </a:r>
            <a:r>
              <a:rPr lang="de-AT" dirty="0">
                <a:cs typeface="Courier New" pitchFamily="49" charset="0"/>
              </a:rPr>
              <a:t> gespeicherte Wert…</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26</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Eine platzsparende Alternative zu der in den vorangegangenen Folien vorgestellten Versinnbildlichung bei Berechnungen mit Werten von Feldvariablen bieten Tabellen.</a:t>
            </a:r>
          </a:p>
          <a:p>
            <a:endParaRPr lang="de-AT" dirty="0">
              <a:cs typeface="Courier New" pitchFamily="49" charset="0"/>
            </a:endParaRPr>
          </a:p>
          <a:p>
            <a:r>
              <a:rPr lang="de-AT" dirty="0">
                <a:cs typeface="Courier New" pitchFamily="49" charset="0"/>
              </a:rPr>
              <a:t>Dabei werden für jeden Schleifendurchlauf die Werte aller relevanten Variablen notiert bzw. aktualisiert…</a:t>
            </a:r>
          </a:p>
          <a:p>
            <a:endParaRPr lang="de-AT" dirty="0">
              <a:cs typeface="Courier New" pitchFamily="49" charset="0"/>
            </a:endParaRPr>
          </a:p>
          <a:p>
            <a:r>
              <a:rPr lang="de-AT" dirty="0">
                <a:cs typeface="Courier New" pitchFamily="49" charset="0"/>
              </a:rPr>
              <a:t>(sechs mal Enter drücken um die Tabelle Zeile für Zeile sichtbar zu machen…)</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27</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85800" y="4400549"/>
            <a:ext cx="5486400" cy="3745923"/>
          </a:xfrm>
        </p:spPr>
        <p:txBody>
          <a:bodyPr/>
          <a:lstStyle/>
          <a:p>
            <a:r>
              <a:rPr lang="de-AT" dirty="0"/>
              <a:t>Textvorschlag:</a:t>
            </a:r>
          </a:p>
          <a:p>
            <a:endParaRPr lang="de-AT" dirty="0"/>
          </a:p>
          <a:p>
            <a:r>
              <a:rPr lang="de-AT" dirty="0"/>
              <a:t>Feldvariable können auch in selbst definierten Befehlen verwendet werden. Dazu muss lediglich die Feldvariable – wie auf der Folie gezeigt – dem Befehl als Parameter übergeben werden.</a:t>
            </a:r>
          </a:p>
          <a:p>
            <a:endParaRPr lang="de-AT" dirty="0"/>
          </a:p>
          <a:p>
            <a:r>
              <a:rPr lang="de-AT" dirty="0"/>
              <a:t>Der Zugriff auf die in der Feldvariablen gespeicherten Werte erfolgt „wie gewohnt“ über den entsprechenden Index (evtl. auf die vorletzte Codezeile in der Programm-schleife – </a:t>
            </a:r>
            <a:r>
              <a:rPr lang="de-AT" b="1" dirty="0" err="1">
                <a:solidFill>
                  <a:srgbClr val="CC6600"/>
                </a:solidFill>
                <a:latin typeface="Courier New" pitchFamily="49" charset="0"/>
                <a:cs typeface="Courier New" pitchFamily="49" charset="0"/>
              </a:rPr>
              <a:t>Serial.println</a:t>
            </a:r>
            <a:r>
              <a:rPr lang="de-AT" b="1" dirty="0">
                <a:latin typeface="Courier New" pitchFamily="49" charset="0"/>
                <a:cs typeface="Courier New" pitchFamily="49" charset="0"/>
              </a:rPr>
              <a:t>(</a:t>
            </a:r>
            <a:r>
              <a:rPr lang="de-AT" b="1" dirty="0" err="1">
                <a:latin typeface="Courier New" pitchFamily="49" charset="0"/>
                <a:cs typeface="Courier New" pitchFamily="49" charset="0"/>
              </a:rPr>
              <a:t>intArray</a:t>
            </a:r>
            <a:r>
              <a:rPr lang="de-AT" b="1" dirty="0">
                <a:latin typeface="Courier New" pitchFamily="49" charset="0"/>
                <a:cs typeface="Courier New" pitchFamily="49" charset="0"/>
              </a:rPr>
              <a:t>[</a:t>
            </a:r>
            <a:r>
              <a:rPr lang="de-AT" b="1" dirty="0" err="1">
                <a:latin typeface="Courier New" pitchFamily="49" charset="0"/>
                <a:cs typeface="Courier New" pitchFamily="49" charset="0"/>
              </a:rPr>
              <a:t>index</a:t>
            </a:r>
            <a:r>
              <a:rPr lang="de-AT" b="1" dirty="0">
                <a:latin typeface="Courier New" pitchFamily="49" charset="0"/>
                <a:cs typeface="Courier New" pitchFamily="49" charset="0"/>
              </a:rPr>
              <a:t>]);</a:t>
            </a:r>
            <a:r>
              <a:rPr lang="de-AT" dirty="0"/>
              <a:t> - zeigen).</a:t>
            </a:r>
          </a:p>
          <a:p>
            <a:endParaRPr lang="de-DE" dirty="0"/>
          </a:p>
        </p:txBody>
      </p:sp>
      <p:sp>
        <p:nvSpPr>
          <p:cNvPr id="4" name="Foliennummernplatzhalter 3"/>
          <p:cNvSpPr>
            <a:spLocks noGrp="1"/>
          </p:cNvSpPr>
          <p:nvPr>
            <p:ph type="sldNum" sz="quarter" idx="5"/>
          </p:nvPr>
        </p:nvSpPr>
        <p:spPr/>
        <p:txBody>
          <a:bodyPr/>
          <a:lstStyle/>
          <a:p>
            <a:fld id="{ABDEFB41-8B0C-4DD5-847F-2F2B11F12226}" type="slidenum">
              <a:rPr lang="de-AT" smtClean="0"/>
              <a:pPr/>
              <a:t>28</a:t>
            </a:fld>
            <a:endParaRPr lang="de-AT"/>
          </a:p>
        </p:txBody>
      </p:sp>
    </p:spTree>
    <p:extLst>
      <p:ext uri="{BB962C8B-B14F-4D97-AF65-F5344CB8AC3E}">
        <p14:creationId xmlns:p14="http://schemas.microsoft.com/office/powerpoint/2010/main" val="7853222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85800" y="4400549"/>
            <a:ext cx="5486400" cy="3745923"/>
          </a:xfrm>
        </p:spPr>
        <p:txBody>
          <a:bodyPr/>
          <a:lstStyle/>
          <a:p>
            <a:r>
              <a:rPr lang="de-AT" dirty="0"/>
              <a:t>Textvorschlag:</a:t>
            </a:r>
          </a:p>
          <a:p>
            <a:endParaRPr lang="de-AT" dirty="0"/>
          </a:p>
          <a:p>
            <a:r>
              <a:rPr lang="de-AT" dirty="0"/>
              <a:t>Alternativ zu Befehlen können auch </a:t>
            </a:r>
            <a:r>
              <a:rPr lang="de-AT" b="1" dirty="0">
                <a:solidFill>
                  <a:srgbClr val="002060"/>
                </a:solidFill>
              </a:rPr>
              <a:t>Fragen</a:t>
            </a:r>
            <a:r>
              <a:rPr lang="de-AT" dirty="0"/>
              <a:t> als „Unterprogramme“ selbst definiert werden, insbesondere wenn ein berechneter Wert als „Antwort gegeben“ werden soll.</a:t>
            </a:r>
          </a:p>
          <a:p>
            <a:endParaRPr lang="de-AT" dirty="0"/>
          </a:p>
          <a:p>
            <a:r>
              <a:rPr lang="de-AT" dirty="0"/>
              <a:t>Dazu muss in der Signatur anstelle von </a:t>
            </a:r>
            <a:r>
              <a:rPr lang="de-AT" b="1" dirty="0">
                <a:solidFill>
                  <a:srgbClr val="00B0F0"/>
                </a:solidFill>
                <a:latin typeface="Courier New" pitchFamily="49" charset="0"/>
                <a:cs typeface="Courier New" pitchFamily="49" charset="0"/>
              </a:rPr>
              <a:t>void</a:t>
            </a:r>
            <a:r>
              <a:rPr lang="de-AT" dirty="0"/>
              <a:t> der Typ der jeweiligen Antwort (hier: </a:t>
            </a:r>
            <a:r>
              <a:rPr lang="de-AT" b="1" dirty="0">
                <a:solidFill>
                  <a:srgbClr val="00B0F0"/>
                </a:solidFill>
                <a:latin typeface="Courier New" pitchFamily="49" charset="0"/>
                <a:cs typeface="Courier New" pitchFamily="49" charset="0"/>
              </a:rPr>
              <a:t>int</a:t>
            </a:r>
            <a:r>
              <a:rPr lang="de-AT" dirty="0"/>
              <a:t>, weil die Antwort eine ganze Zahl ist) geschrieben werden </a:t>
            </a:r>
          </a:p>
          <a:p>
            <a:r>
              <a:rPr lang="de-AT" dirty="0"/>
              <a:t>(auf Folie zeigen)</a:t>
            </a:r>
          </a:p>
          <a:p>
            <a:endParaRPr lang="de-AT" dirty="0"/>
          </a:p>
          <a:p>
            <a:r>
              <a:rPr lang="de-AT" dirty="0"/>
              <a:t>Zudem muss im Programmcode für die Frage eine Variable dieses Typs (hier: </a:t>
            </a:r>
            <a:r>
              <a:rPr lang="de-AT" b="1" dirty="0">
                <a:latin typeface="Courier New" pitchFamily="49" charset="0"/>
                <a:cs typeface="Courier New" pitchFamily="49" charset="0"/>
              </a:rPr>
              <a:t>antwort</a:t>
            </a:r>
            <a:r>
              <a:rPr lang="de-AT" dirty="0"/>
              <a:t>) deklariert werden, deren Wert als letzter Befehl im Programmcode mit dem Schlüsselwort </a:t>
            </a:r>
            <a:r>
              <a:rPr lang="de-AT" b="1" dirty="0">
                <a:latin typeface="Courier New" pitchFamily="49" charset="0"/>
                <a:cs typeface="Courier New" pitchFamily="49" charset="0"/>
              </a:rPr>
              <a:t>return</a:t>
            </a:r>
            <a:r>
              <a:rPr lang="de-AT" dirty="0"/>
              <a:t> (eben als „Antwort“) „zurückgegeben“ wird).</a:t>
            </a:r>
          </a:p>
          <a:p>
            <a:endParaRPr lang="de-DE" dirty="0"/>
          </a:p>
        </p:txBody>
      </p:sp>
      <p:sp>
        <p:nvSpPr>
          <p:cNvPr id="4" name="Foliennummernplatzhalter 3"/>
          <p:cNvSpPr>
            <a:spLocks noGrp="1"/>
          </p:cNvSpPr>
          <p:nvPr>
            <p:ph type="sldNum" sz="quarter" idx="5"/>
          </p:nvPr>
        </p:nvSpPr>
        <p:spPr/>
        <p:txBody>
          <a:bodyPr/>
          <a:lstStyle/>
          <a:p>
            <a:fld id="{ABDEFB41-8B0C-4DD5-847F-2F2B11F12226}" type="slidenum">
              <a:rPr lang="de-AT" smtClean="0"/>
              <a:pPr/>
              <a:t>29</a:t>
            </a:fld>
            <a:endParaRPr lang="de-AT"/>
          </a:p>
        </p:txBody>
      </p:sp>
    </p:spTree>
    <p:extLst>
      <p:ext uri="{BB962C8B-B14F-4D97-AF65-F5344CB8AC3E}">
        <p14:creationId xmlns:p14="http://schemas.microsoft.com/office/powerpoint/2010/main" val="785322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t>…häufiger wird aber die Dimension der Feldvariablen bei der Deklaration festgelegt – die Dimension wird dabei in eckigen Klammern dem Namen der Feldvariablen nachgestellt (auf Folie zeigen).</a:t>
            </a:r>
          </a:p>
          <a:p>
            <a:endParaRPr lang="de-AT" dirty="0"/>
          </a:p>
          <a:p>
            <a:r>
              <a:rPr lang="de-AT" dirty="0"/>
              <a:t>Die in der Feldvariablen zu speichernden Werte können dann über Einzelzuweisungen in die einzelnen, für die Feldvariable reservierten Speicherplätze geschrieben werden, z.B. also</a:t>
            </a:r>
          </a:p>
          <a:p>
            <a:endParaRPr lang="de-AT" dirty="0"/>
          </a:p>
          <a:p>
            <a:pPr algn="ctr"/>
            <a:r>
              <a:rPr lang="de-AT" sz="1000" b="1" dirty="0">
                <a:latin typeface="Courier New" pitchFamily="49" charset="0"/>
                <a:cs typeface="Courier New" pitchFamily="49" charset="0"/>
              </a:rPr>
              <a:t>frequenzen [1] = 330;</a:t>
            </a:r>
          </a:p>
          <a:p>
            <a:endParaRPr lang="de-AT" dirty="0"/>
          </a:p>
          <a:p>
            <a:r>
              <a:rPr lang="de-AT" dirty="0"/>
              <a:t>wenn der Wert 330 in den zweiten Speicherplatz geschrieben werden soll, der für die Feldvariable namens </a:t>
            </a:r>
            <a:r>
              <a:rPr lang="de-AT" sz="1000" b="1" dirty="0">
                <a:latin typeface="Courier New" pitchFamily="49" charset="0"/>
                <a:cs typeface="Courier New" pitchFamily="49" charset="0"/>
              </a:rPr>
              <a:t>frequenzen</a:t>
            </a:r>
            <a:r>
              <a:rPr lang="de-AT" dirty="0"/>
              <a:t> reserviert wurde (auf Folie zeigen).</a:t>
            </a:r>
          </a:p>
        </p:txBody>
      </p:sp>
      <p:sp>
        <p:nvSpPr>
          <p:cNvPr id="4" name="Foliennummernplatzhalter 3"/>
          <p:cNvSpPr>
            <a:spLocks noGrp="1"/>
          </p:cNvSpPr>
          <p:nvPr>
            <p:ph type="sldNum" sz="quarter" idx="5"/>
          </p:nvPr>
        </p:nvSpPr>
        <p:spPr/>
        <p:txBody>
          <a:bodyPr/>
          <a:lstStyle/>
          <a:p>
            <a:fld id="{ABDEFB41-8B0C-4DD5-847F-2F2B11F12226}" type="slidenum">
              <a:rPr lang="de-AT" smtClean="0"/>
              <a:pPr/>
              <a:t>3</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85800" y="4400549"/>
            <a:ext cx="5486400" cy="3745923"/>
          </a:xfrm>
        </p:spPr>
        <p:txBody>
          <a:bodyPr/>
          <a:lstStyle/>
          <a:p>
            <a:r>
              <a:rPr lang="de-AT" dirty="0"/>
              <a:t>Textvorschlag:</a:t>
            </a:r>
          </a:p>
          <a:p>
            <a:endParaRPr lang="de-AT" dirty="0"/>
          </a:p>
          <a:p>
            <a:r>
              <a:rPr lang="de-AT" dirty="0"/>
              <a:t>Wenn eine solche selbst-definierte Frage dann (z.B. im </a:t>
            </a:r>
            <a:r>
              <a:rPr lang="de-AT" b="1" dirty="0">
                <a:solidFill>
                  <a:schemeClr val="accent6">
                    <a:lumMod val="75000"/>
                  </a:schemeClr>
                </a:solidFill>
                <a:latin typeface="Courier New" pitchFamily="49" charset="0"/>
                <a:cs typeface="Courier New" pitchFamily="49" charset="0"/>
              </a:rPr>
              <a:t>loop</a:t>
            </a:r>
            <a:r>
              <a:rPr lang="de-AT" dirty="0"/>
              <a:t>-Programmteil) verwen-det wird, muss die „Antwort“ von einer Variablen des selben Datentyps (hier: </a:t>
            </a:r>
            <a:r>
              <a:rPr lang="de-AT" b="1" dirty="0">
                <a:latin typeface="Courier New" pitchFamily="49" charset="0"/>
                <a:cs typeface="Courier New" pitchFamily="49" charset="0"/>
              </a:rPr>
              <a:t>summe</a:t>
            </a:r>
            <a:r>
              <a:rPr lang="de-AT" dirty="0"/>
              <a:t>) „entgegen genommen“ genommen werden (auf Folie auf die gekennzeichneten Codezeilen zeigen)…</a:t>
            </a:r>
          </a:p>
          <a:p>
            <a:endParaRPr lang="de-DE" dirty="0"/>
          </a:p>
        </p:txBody>
      </p:sp>
      <p:sp>
        <p:nvSpPr>
          <p:cNvPr id="4" name="Foliennummernplatzhalter 3"/>
          <p:cNvSpPr>
            <a:spLocks noGrp="1"/>
          </p:cNvSpPr>
          <p:nvPr>
            <p:ph type="sldNum" sz="quarter" idx="5"/>
          </p:nvPr>
        </p:nvSpPr>
        <p:spPr/>
        <p:txBody>
          <a:bodyPr/>
          <a:lstStyle/>
          <a:p>
            <a:fld id="{ABDEFB41-8B0C-4DD5-847F-2F2B11F12226}" type="slidenum">
              <a:rPr lang="de-AT" smtClean="0"/>
              <a:pPr/>
              <a:t>30</a:t>
            </a:fld>
            <a:endParaRPr lang="de-AT"/>
          </a:p>
        </p:txBody>
      </p:sp>
    </p:spTree>
    <p:extLst>
      <p:ext uri="{BB962C8B-B14F-4D97-AF65-F5344CB8AC3E}">
        <p14:creationId xmlns:p14="http://schemas.microsoft.com/office/powerpoint/2010/main" val="7853222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85800" y="4400549"/>
            <a:ext cx="5486400" cy="3745923"/>
          </a:xfrm>
        </p:spPr>
        <p:txBody>
          <a:bodyPr/>
          <a:lstStyle/>
          <a:p>
            <a:r>
              <a:rPr lang="de-AT" dirty="0"/>
              <a:t>Textvorschlag:</a:t>
            </a:r>
          </a:p>
          <a:p>
            <a:endParaRPr lang="de-AT" dirty="0"/>
          </a:p>
          <a:p>
            <a:r>
              <a:rPr lang="de-AT" dirty="0"/>
              <a:t>…alternativ kann aber die „Antwort“ des „Frage-Unterprogramms“ auch direkt auf dem seriellen Monitor ausgegeben werden (auf markierte Codezeile zeigen).</a:t>
            </a:r>
          </a:p>
          <a:p>
            <a:endParaRPr lang="de-DE" dirty="0"/>
          </a:p>
        </p:txBody>
      </p:sp>
      <p:sp>
        <p:nvSpPr>
          <p:cNvPr id="4" name="Foliennummernplatzhalter 3"/>
          <p:cNvSpPr>
            <a:spLocks noGrp="1"/>
          </p:cNvSpPr>
          <p:nvPr>
            <p:ph type="sldNum" sz="quarter" idx="5"/>
          </p:nvPr>
        </p:nvSpPr>
        <p:spPr/>
        <p:txBody>
          <a:bodyPr/>
          <a:lstStyle/>
          <a:p>
            <a:fld id="{ABDEFB41-8B0C-4DD5-847F-2F2B11F12226}" type="slidenum">
              <a:rPr lang="de-AT" smtClean="0"/>
              <a:pPr/>
              <a:t>31</a:t>
            </a:fld>
            <a:endParaRPr lang="de-AT"/>
          </a:p>
        </p:txBody>
      </p:sp>
    </p:spTree>
    <p:extLst>
      <p:ext uri="{BB962C8B-B14F-4D97-AF65-F5344CB8AC3E}">
        <p14:creationId xmlns:p14="http://schemas.microsoft.com/office/powerpoint/2010/main" val="785322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t>…schneller aber geht es, Werte an Feldvariable in einer Schleife zuzuweisen.</a:t>
            </a:r>
          </a:p>
          <a:p>
            <a:endParaRPr lang="de-AT" dirty="0">
              <a:cs typeface="Courier New" pitchFamily="49" charset="0"/>
            </a:endParaRPr>
          </a:p>
          <a:p>
            <a:r>
              <a:rPr lang="de-AT" dirty="0">
                <a:cs typeface="Courier New" pitchFamily="49" charset="0"/>
              </a:rPr>
              <a:t>Dies ist allerdings nur möglich, wenn die Werte „fortlaufend“ berechnet werden können…</a:t>
            </a:r>
            <a:endParaRPr lang="de-DE" dirty="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4</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t>…oder wenn die Werte mit dem vorprogrammierten Zufallsgenerator „zufällig berechnet“ werden.</a:t>
            </a:r>
          </a:p>
          <a:p>
            <a:endParaRPr lang="de-AT" dirty="0"/>
          </a:p>
          <a:p>
            <a:r>
              <a:rPr lang="de-AT" dirty="0"/>
              <a:t>Dabei verwenden wir folgende neue Befehle:</a:t>
            </a:r>
          </a:p>
          <a:p>
            <a:endParaRPr lang="de-AT" dirty="0"/>
          </a:p>
          <a:p>
            <a:r>
              <a:rPr lang="de-AT" b="1" dirty="0">
                <a:solidFill>
                  <a:srgbClr val="CC6600"/>
                </a:solidFill>
                <a:latin typeface="Courier New" pitchFamily="49" charset="0"/>
                <a:cs typeface="Courier New" pitchFamily="49" charset="0"/>
              </a:rPr>
              <a:t>randomSeed</a:t>
            </a:r>
            <a:r>
              <a:rPr lang="de-AT" b="1" dirty="0">
                <a:latin typeface="Courier New" pitchFamily="49" charset="0"/>
                <a:cs typeface="Courier New" pitchFamily="49" charset="0"/>
              </a:rPr>
              <a:t>(Startwert)</a:t>
            </a:r>
            <a:r>
              <a:rPr lang="de-AT" dirty="0"/>
              <a:t>legt einen Startwert für den Zufallsgenerator fest. Bei der Programmierung des Arduino wird als Startwert häufig der Signalwert, der an einem analogen Steckkontakt anliegt, verwendet.</a:t>
            </a:r>
          </a:p>
          <a:p>
            <a:endParaRPr lang="de-AT" b="1" dirty="0">
              <a:solidFill>
                <a:srgbClr val="CC6600"/>
              </a:solidFill>
              <a:latin typeface="Courier New" pitchFamily="49" charset="0"/>
              <a:cs typeface="Courier New" pitchFamily="49" charset="0"/>
            </a:endParaRPr>
          </a:p>
          <a:p>
            <a:r>
              <a:rPr lang="de-AT" b="1" dirty="0">
                <a:solidFill>
                  <a:srgbClr val="CC6600"/>
                </a:solidFill>
                <a:latin typeface="Courier New" pitchFamily="49" charset="0"/>
                <a:cs typeface="Courier New" pitchFamily="49" charset="0"/>
              </a:rPr>
              <a:t>random</a:t>
            </a:r>
            <a:r>
              <a:rPr lang="de-AT" b="1" dirty="0">
                <a:latin typeface="Courier New" pitchFamily="49" charset="0"/>
                <a:cs typeface="Courier New" pitchFamily="49" charset="0"/>
              </a:rPr>
              <a:t>(start, ende)</a:t>
            </a:r>
            <a:r>
              <a:rPr lang="de-AT" dirty="0">
                <a:cs typeface="Courier New" pitchFamily="49" charset="0"/>
              </a:rPr>
              <a:t> berechnet ausgehend vom Startwert eine „zufällige Zahl im Bereich von </a:t>
            </a:r>
            <a:r>
              <a:rPr lang="de-AT" b="1" dirty="0">
                <a:latin typeface="Courier New" pitchFamily="49" charset="0"/>
                <a:cs typeface="Courier New" pitchFamily="49" charset="0"/>
              </a:rPr>
              <a:t>start</a:t>
            </a:r>
            <a:r>
              <a:rPr lang="de-AT" dirty="0">
                <a:cs typeface="Courier New" pitchFamily="49" charset="0"/>
              </a:rPr>
              <a:t> (inklusive) bis </a:t>
            </a:r>
            <a:r>
              <a:rPr lang="de-AT" b="1" dirty="0">
                <a:latin typeface="Courier New" pitchFamily="49" charset="0"/>
                <a:cs typeface="Courier New" pitchFamily="49" charset="0"/>
              </a:rPr>
              <a:t>ende </a:t>
            </a:r>
            <a:r>
              <a:rPr lang="de-AT" dirty="0">
                <a:cs typeface="Courier New" pitchFamily="49" charset="0"/>
              </a:rPr>
              <a:t>(exklusive).</a:t>
            </a:r>
            <a:endParaRPr lang="de-DE" dirty="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5</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85800" y="4400549"/>
            <a:ext cx="5486400" cy="3712509"/>
          </a:xfrm>
        </p:spPr>
        <p:txBody>
          <a:bodyPr/>
          <a:lstStyle/>
          <a:p>
            <a:r>
              <a:rPr lang="de-AT" dirty="0"/>
              <a:t>Textvorschlag: </a:t>
            </a:r>
          </a:p>
          <a:p>
            <a:endParaRPr lang="de-AT" dirty="0"/>
          </a:p>
          <a:p>
            <a:r>
              <a:rPr lang="de-AT" dirty="0"/>
              <a:t>Die Werte, die in einer Feldvariablen gespeichert sind, können am Computerbild-schirm ausgegeben werden. Die Arduino-Programmierumgebung bietet dazu als Werkzeug den </a:t>
            </a:r>
            <a:r>
              <a:rPr lang="de-AT" b="1" dirty="0">
                <a:solidFill>
                  <a:schemeClr val="accent1">
                    <a:lumMod val="75000"/>
                  </a:schemeClr>
                </a:solidFill>
              </a:rPr>
              <a:t>seriellen Monitor </a:t>
            </a:r>
            <a:r>
              <a:rPr lang="de-AT" dirty="0"/>
              <a:t>an.</a:t>
            </a:r>
          </a:p>
          <a:p>
            <a:endParaRPr lang="de-AT" dirty="0"/>
          </a:p>
          <a:p>
            <a:r>
              <a:rPr lang="de-AT" dirty="0"/>
              <a:t>Dazu muss das Arduino-Board mit dem Computer verbunden sein und im Programm eine serielle Verbindung zwischen dem Board und dem Computer aufgebaut werden. Der Befehl dazu ist </a:t>
            </a:r>
            <a:r>
              <a:rPr lang="de-AT" b="1" dirty="0">
                <a:solidFill>
                  <a:srgbClr val="CC6600"/>
                </a:solidFill>
                <a:latin typeface="Courier New" pitchFamily="49" charset="0"/>
                <a:cs typeface="Courier New" pitchFamily="49" charset="0"/>
              </a:rPr>
              <a:t>Serial.begin</a:t>
            </a:r>
            <a:r>
              <a:rPr lang="de-AT" b="1" dirty="0">
                <a:latin typeface="Courier New" pitchFamily="49" charset="0"/>
                <a:cs typeface="Courier New" pitchFamily="49" charset="0"/>
              </a:rPr>
              <a:t>(9600)</a:t>
            </a:r>
            <a:r>
              <a:rPr lang="de-AT" dirty="0"/>
              <a:t>, wobei  in der Klammer als Parameter die Übertragungsrate in der Einheit </a:t>
            </a:r>
            <a:r>
              <a:rPr lang="de-AT" b="1" dirty="0">
                <a:solidFill>
                  <a:schemeClr val="accent1">
                    <a:lumMod val="75000"/>
                  </a:schemeClr>
                </a:solidFill>
              </a:rPr>
              <a:t>baud</a:t>
            </a:r>
            <a:r>
              <a:rPr lang="de-AT" dirty="0"/>
              <a:t> (= </a:t>
            </a:r>
            <a:r>
              <a:rPr lang="de-AT" b="1" dirty="0">
                <a:solidFill>
                  <a:schemeClr val="accent1">
                    <a:lumMod val="75000"/>
                  </a:schemeClr>
                </a:solidFill>
              </a:rPr>
              <a:t>Anzahl der Symbole, die pro Sekunde übertragen werden) </a:t>
            </a:r>
            <a:r>
              <a:rPr lang="de-AT" dirty="0"/>
              <a:t>angegeben wird.</a:t>
            </a:r>
          </a:p>
          <a:p>
            <a:endParaRPr lang="de-AT" dirty="0"/>
          </a:p>
          <a:p>
            <a:r>
              <a:rPr lang="de-AT" dirty="0"/>
              <a:t>Dieser Befehl steht sinnvollerweise im Code des </a:t>
            </a:r>
            <a:r>
              <a:rPr lang="de-AT" sz="1000" b="1" dirty="0">
                <a:solidFill>
                  <a:schemeClr val="accent6">
                    <a:lumMod val="75000"/>
                  </a:schemeClr>
                </a:solidFill>
                <a:latin typeface="Courier New" pitchFamily="49" charset="0"/>
                <a:cs typeface="Courier New" pitchFamily="49" charset="0"/>
              </a:rPr>
              <a:t>setup</a:t>
            </a:r>
            <a:r>
              <a:rPr lang="de-AT" dirty="0"/>
              <a:t>-Teils.</a:t>
            </a:r>
          </a:p>
          <a:p>
            <a:endParaRPr lang="de-AT" dirty="0"/>
          </a:p>
          <a:p>
            <a:r>
              <a:rPr lang="de-AT" dirty="0"/>
              <a:t>Die Ausgabe erfolgt dann mit den Befehlen  </a:t>
            </a:r>
            <a:r>
              <a:rPr lang="de-AT" b="1" dirty="0">
                <a:solidFill>
                  <a:srgbClr val="CC6600"/>
                </a:solidFill>
                <a:latin typeface="Courier New" pitchFamily="49" charset="0"/>
                <a:cs typeface="Courier New" pitchFamily="49" charset="0"/>
              </a:rPr>
              <a:t>Serial.print</a:t>
            </a:r>
            <a:r>
              <a:rPr lang="de-AT" b="1" dirty="0">
                <a:latin typeface="Courier New" pitchFamily="49" charset="0"/>
                <a:cs typeface="Courier New" pitchFamily="49" charset="0"/>
              </a:rPr>
              <a:t>(Text)</a:t>
            </a:r>
            <a:r>
              <a:rPr lang="de-AT" dirty="0">
                <a:cs typeface="Courier New" pitchFamily="49" charset="0"/>
              </a:rPr>
              <a:t> oder </a:t>
            </a:r>
            <a:r>
              <a:rPr lang="de-AT" b="1" dirty="0">
                <a:solidFill>
                  <a:srgbClr val="CC6600"/>
                </a:solidFill>
                <a:latin typeface="Courier New" pitchFamily="49" charset="0"/>
                <a:cs typeface="Courier New" pitchFamily="49" charset="0"/>
              </a:rPr>
              <a:t>Serial.println</a:t>
            </a:r>
            <a:r>
              <a:rPr lang="de-AT" b="1" dirty="0">
                <a:latin typeface="Courier New" pitchFamily="49" charset="0"/>
                <a:cs typeface="Courier New" pitchFamily="49" charset="0"/>
              </a:rPr>
              <a:t>(Text)</a:t>
            </a:r>
            <a:r>
              <a:rPr lang="de-AT" dirty="0">
                <a:cs typeface="Courier New" pitchFamily="49" charset="0"/>
              </a:rPr>
              <a:t> wobei beim zweiten Befehl nach der Ausgabe in die nächste Zeile gewechselt wird.</a:t>
            </a:r>
          </a:p>
          <a:p>
            <a:endParaRPr lang="de-AT" dirty="0">
              <a:cs typeface="Courier New" pitchFamily="49" charset="0"/>
            </a:endParaRPr>
          </a:p>
          <a:p>
            <a:r>
              <a:rPr lang="de-AT" b="1" dirty="0">
                <a:latin typeface="Courier New" pitchFamily="49" charset="0"/>
                <a:cs typeface="Courier New" pitchFamily="49" charset="0"/>
              </a:rPr>
              <a:t>Text</a:t>
            </a:r>
            <a:r>
              <a:rPr lang="de-AT" dirty="0">
                <a:cs typeface="Courier New" pitchFamily="49" charset="0"/>
              </a:rPr>
              <a:t> kann eine in doppelte Hochkommata eingeschlossene </a:t>
            </a:r>
            <a:r>
              <a:rPr lang="de-AT" b="1" dirty="0">
                <a:solidFill>
                  <a:schemeClr val="accent1">
                    <a:lumMod val="75000"/>
                  </a:schemeClr>
                </a:solidFill>
              </a:rPr>
              <a:t>Zeichenkette</a:t>
            </a:r>
            <a:r>
              <a:rPr lang="de-AT" dirty="0">
                <a:cs typeface="Courier New" pitchFamily="49" charset="0"/>
              </a:rPr>
              <a:t> oder der </a:t>
            </a:r>
            <a:r>
              <a:rPr lang="de-AT" b="1" dirty="0">
                <a:solidFill>
                  <a:schemeClr val="accent1">
                    <a:lumMod val="75000"/>
                  </a:schemeClr>
                </a:solidFill>
              </a:rPr>
              <a:t>Name einer Variablen </a:t>
            </a:r>
            <a:r>
              <a:rPr lang="de-AT" dirty="0">
                <a:cs typeface="Courier New" pitchFamily="49" charset="0"/>
              </a:rPr>
              <a:t>sein.</a:t>
            </a:r>
            <a:endParaRPr lang="de-DE" dirty="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6</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In der Arduino-Programmierumgebung muss dann – wie auf der Folie gezeigt – über den Menüpunkt »Werkzeuge – Serieller Monitor« das Ein- und Ausgabefenster des seriellen Monitors geöffnet werden. Nach dem Start des Programms auf dem Arduino-Board werden dann die Werte in diesem Fenster ausgegeben.</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7</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a:t>Textvorschlag:</a:t>
            </a:r>
          </a:p>
          <a:p>
            <a:endParaRPr lang="de-DE" dirty="0"/>
          </a:p>
          <a:p>
            <a:r>
              <a:rPr lang="de-DE" dirty="0"/>
              <a:t>Mit Programmschleifen können Feldvariable aber nicht nur effizient mit Werten befüllt bzw.  deren Werte ausgegeben werden, Programmschleifen vereinfachen auch Berechnungen mit Feldvariablen. Auf der Folie sind drei Beispiele angeführt</a:t>
            </a:r>
          </a:p>
          <a:p>
            <a:endParaRPr lang="de-DE" dirty="0"/>
          </a:p>
          <a:p>
            <a:r>
              <a:rPr lang="de-DE" dirty="0"/>
              <a:t>(2 x Enter-Taste zum Überblenden).</a:t>
            </a:r>
          </a:p>
          <a:p>
            <a:endParaRPr lang="de-DE" dirty="0"/>
          </a:p>
          <a:p>
            <a:r>
              <a:rPr lang="de-DE" u="sng" dirty="0"/>
              <a:t>Hinweis:</a:t>
            </a:r>
            <a:r>
              <a:rPr lang="de-DE" dirty="0"/>
              <a:t> Die Präsentation dieser Folie ist deswegen wichtig, weil Arbeitsanregung 0 vom Aufgabenblatt darauf abzielt, diese in der Informationsdatei abgebildeten Programmfragmente jeweils zu lauffähigen Arduino-Programmen zu kombinieren.</a:t>
            </a:r>
          </a:p>
          <a:p>
            <a:r>
              <a:rPr lang="de-DE" dirty="0"/>
              <a:t>Die „Zusammenschau“ von Eingabe – Berechnung – Ausgabe auf dem seriellen Monitor kann da für die Bearbeitung der Arbeitsanregung sehr hilfreich sein.</a:t>
            </a:r>
          </a:p>
          <a:p>
            <a:endParaRPr lang="de-DE" dirty="0"/>
          </a:p>
          <a:p>
            <a:r>
              <a:rPr lang="de-DE" dirty="0"/>
              <a:t>Zudem kann beim Zeigen dieser Folie (nochmals) darauf hingewiesen werden, dass die so codierten Programme auch mit einem Arduino-Board OHNE zusätzliche Schaltung getestet werden können.</a:t>
            </a:r>
          </a:p>
          <a:p>
            <a:endParaRPr lang="de-DE" dirty="0"/>
          </a:p>
        </p:txBody>
      </p:sp>
      <p:sp>
        <p:nvSpPr>
          <p:cNvPr id="4" name="Foliennummernplatzhalter 3"/>
          <p:cNvSpPr>
            <a:spLocks noGrp="1"/>
          </p:cNvSpPr>
          <p:nvPr>
            <p:ph type="sldNum" sz="quarter" idx="10"/>
          </p:nvPr>
        </p:nvSpPr>
        <p:spPr/>
        <p:txBody>
          <a:bodyPr/>
          <a:lstStyle/>
          <a:p>
            <a:fld id="{ABDEFB41-8B0C-4DD5-847F-2F2B11F12226}" type="slidenum">
              <a:rPr lang="de-AT" smtClean="0"/>
              <a:pPr/>
              <a:t>8</a:t>
            </a:fld>
            <a:endParaRPr lang="de-A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cs typeface="Courier New" pitchFamily="49" charset="0"/>
              </a:rPr>
              <a:t>Zum Entwickeln einer Vorstellung, wie Berechnungen mit den in einer Feldvariablen gespeicherten Werten unter Nutzung einer Programmschleife ablaufen, nutzen wir die Modellvorstellung zu Feldvariablen. Diese haben wir im Abschnitt über Arduino und Schall entwickelt und interpretieren nun  beispielhaften Code anhand dieses Modells.</a:t>
            </a:r>
          </a:p>
          <a:p>
            <a:endParaRPr lang="de-AT" dirty="0">
              <a:cs typeface="Courier New" pitchFamily="49" charset="0"/>
            </a:endParaRPr>
          </a:p>
          <a:p>
            <a:r>
              <a:rPr lang="de-AT" dirty="0">
                <a:cs typeface="Courier New" pitchFamily="49" charset="0"/>
              </a:rPr>
              <a:t>Bei der Deklaration der Variablen </a:t>
            </a:r>
            <a:r>
              <a:rPr lang="de-AT" sz="1000" b="1" dirty="0">
                <a:latin typeface="Courier New" pitchFamily="49" charset="0"/>
                <a:cs typeface="Courier New" pitchFamily="49" charset="0"/>
              </a:rPr>
              <a:t>summe</a:t>
            </a:r>
            <a:r>
              <a:rPr lang="de-AT" dirty="0">
                <a:cs typeface="Courier New" pitchFamily="49" charset="0"/>
              </a:rPr>
              <a:t>, </a:t>
            </a:r>
            <a:r>
              <a:rPr lang="de-AT" sz="1000" b="1" dirty="0">
                <a:latin typeface="Courier New" pitchFamily="49" charset="0"/>
                <a:cs typeface="Courier New" pitchFamily="49" charset="0"/>
              </a:rPr>
              <a:t>index</a:t>
            </a:r>
            <a:r>
              <a:rPr lang="de-AT" dirty="0">
                <a:cs typeface="Courier New" pitchFamily="49" charset="0"/>
              </a:rPr>
              <a:t> und </a:t>
            </a:r>
            <a:r>
              <a:rPr lang="de-AT" sz="1000" b="1" dirty="0">
                <a:latin typeface="Courier New" pitchFamily="49" charset="0"/>
                <a:cs typeface="Courier New" pitchFamily="49" charset="0"/>
              </a:rPr>
              <a:t>intArray</a:t>
            </a:r>
            <a:r>
              <a:rPr lang="de-AT" dirty="0">
                <a:cs typeface="Courier New" pitchFamily="49" charset="0"/>
              </a:rPr>
              <a:t>  werden für diese </a:t>
            </a:r>
            <a:r>
              <a:rPr lang="de-AT" dirty="0" err="1">
                <a:cs typeface="Courier New" pitchFamily="49" charset="0"/>
              </a:rPr>
              <a:t>pas</a:t>
            </a:r>
            <a:r>
              <a:rPr lang="de-AT" dirty="0">
                <a:cs typeface="Courier New" pitchFamily="49" charset="0"/>
              </a:rPr>
              <a:t>-send große Speicherbereiche reserviert, in denen nach entsprechenden Wertzuwei-sungen an die Variablen die abgebildeten Werte „abgelegt“ sind.</a:t>
            </a:r>
          </a:p>
          <a:p>
            <a:endParaRPr lang="de-AT" b="1" dirty="0">
              <a:latin typeface="Courier New" pitchFamily="49" charset="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9</a:t>
            </a:fld>
            <a:endParaRPr lang="de-AT"/>
          </a:p>
        </p:txBody>
      </p:sp>
    </p:spTree>
    <p:extLst>
      <p:ext uri="{BB962C8B-B14F-4D97-AF65-F5344CB8AC3E}">
        <p14:creationId xmlns:p14="http://schemas.microsoft.com/office/powerpoint/2010/main" val="3067923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EE98161-102E-410A-BCC2-6769F584A2F1}" type="slidenum">
              <a:rPr lang="de-AT" smtClean="0"/>
              <a:pPr/>
              <a:t>‹Nr.›</a:t>
            </a:fld>
            <a:endParaRPr lang="de-AT"/>
          </a:p>
        </p:txBody>
      </p:sp>
      <p:grpSp>
        <p:nvGrpSpPr>
          <p:cNvPr id="7" name="Gruppieren 6">
            <a:extLst>
              <a:ext uri="{FF2B5EF4-FFF2-40B4-BE49-F238E27FC236}">
                <a16:creationId xmlns:a16="http://schemas.microsoft.com/office/drawing/2014/main" id="{87113813-9473-4AA6-8D13-01D36957719A}"/>
              </a:ext>
            </a:extLst>
          </p:cNvPr>
          <p:cNvGrpSpPr/>
          <p:nvPr userDrawn="1"/>
        </p:nvGrpSpPr>
        <p:grpSpPr>
          <a:xfrm>
            <a:off x="0" y="1"/>
            <a:ext cx="9144000" cy="889001"/>
            <a:chOff x="535940" y="2984500"/>
            <a:chExt cx="12192000" cy="889001"/>
          </a:xfrm>
        </p:grpSpPr>
        <p:sp>
          <p:nvSpPr>
            <p:cNvPr id="8" name="Rechtwinkliges Dreieck 7">
              <a:extLst>
                <a:ext uri="{FF2B5EF4-FFF2-40B4-BE49-F238E27FC236}">
                  <a16:creationId xmlns:a16="http://schemas.microsoft.com/office/drawing/2014/main" id="{432B31C4-C012-4CC1-9FE9-1AA839F5A2D4}"/>
                </a:ext>
              </a:extLst>
            </p:cNvPr>
            <p:cNvSpPr>
              <a:spLocks/>
            </p:cNvSpPr>
            <p:nvPr userDrawn="1"/>
          </p:nvSpPr>
          <p:spPr bwMode="auto">
            <a:xfrm rot="10800000">
              <a:off x="535940" y="2984500"/>
              <a:ext cx="12192000" cy="889000"/>
            </a:xfrm>
            <a:prstGeom prst="rtTriangle">
              <a:avLst/>
            </a:prstGeom>
            <a:solidFill>
              <a:srgbClr val="7030A0"/>
            </a:solidFill>
            <a:ln>
              <a:noFill/>
            </a:ln>
            <a:extLst>
              <a:ext uri="{91240B29-F687-4F45-9708-019B960494DF}">
                <a14:hiddenLine xmlns:a14="http://schemas.microsoft.com/office/drawing/2010/main" w="12700" cap="flat" cmpd="sng" algn="ctr">
                  <a:solidFill>
                    <a:srgbClr val="000000"/>
                  </a:solidFill>
                  <a:prstDash val="solid"/>
                  <a:miter lim="800000"/>
                  <a:headEnd/>
                  <a:tailEnd/>
                </a14:hiddenLine>
              </a:ext>
            </a:extLst>
          </p:spPr>
          <p:txBody>
            <a:bodyPr rot="0" vert="horz" wrap="square" lIns="91440" tIns="45720" rIns="91440" bIns="45720" anchor="ctr" anchorCtr="0" upright="1">
              <a:noAutofit/>
            </a:bodyPr>
            <a:lstStyle/>
            <a:p>
              <a:endParaRPr lang="de-AT" sz="1800"/>
            </a:p>
          </p:txBody>
        </p:sp>
        <p:cxnSp>
          <p:nvCxnSpPr>
            <p:cNvPr id="9" name="AutoShape 6">
              <a:extLst>
                <a:ext uri="{FF2B5EF4-FFF2-40B4-BE49-F238E27FC236}">
                  <a16:creationId xmlns:a16="http://schemas.microsoft.com/office/drawing/2014/main" id="{EDDCE08E-EC3C-46ED-9D43-2D4DC3EBCBC4}"/>
                </a:ext>
              </a:extLst>
            </p:cNvPr>
            <p:cNvCxnSpPr>
              <a:cxnSpLocks noChangeShapeType="1"/>
              <a:endCxn id="9" idx="0"/>
            </p:cNvCxnSpPr>
            <p:nvPr userDrawn="1"/>
          </p:nvCxnSpPr>
          <p:spPr bwMode="auto">
            <a:xfrm flipV="1">
              <a:off x="535940" y="3873500"/>
              <a:ext cx="12192000" cy="1"/>
            </a:xfrm>
            <a:prstGeom prst="straightConnector1">
              <a:avLst/>
            </a:prstGeom>
            <a:noFill/>
            <a:ln w="28575" cmpd="sng">
              <a:solidFill>
                <a:srgbClr val="7030A0"/>
              </a:solidFill>
              <a:round/>
              <a:headEnd type="none"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531173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1861092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3543168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64079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210333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804794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1039658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110495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1978556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794127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312648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919737"/>
            <a:ext cx="7886700" cy="903641"/>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55F0D8-3AC7-4FF9-93C1-45A6A9C77928}" type="datetimeFigureOut">
              <a:rPr lang="de-AT" smtClean="0"/>
              <a:pPr/>
              <a:t>20.02.2023</a:t>
            </a:fld>
            <a:endParaRPr lang="de-A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98161-102E-410A-BCC2-6769F584A2F1}" type="slidenum">
              <a:rPr lang="de-AT" smtClean="0"/>
              <a:pPr/>
              <a:t>‹Nr.›</a:t>
            </a:fld>
            <a:endParaRPr lang="de-AT"/>
          </a:p>
        </p:txBody>
      </p:sp>
      <p:grpSp>
        <p:nvGrpSpPr>
          <p:cNvPr id="7" name="Gruppieren 6">
            <a:extLst>
              <a:ext uri="{FF2B5EF4-FFF2-40B4-BE49-F238E27FC236}">
                <a16:creationId xmlns:a16="http://schemas.microsoft.com/office/drawing/2014/main" id="{C9CAF278-0E78-4730-903E-DF1A78EEE81B}"/>
              </a:ext>
            </a:extLst>
          </p:cNvPr>
          <p:cNvGrpSpPr/>
          <p:nvPr userDrawn="1"/>
        </p:nvGrpSpPr>
        <p:grpSpPr>
          <a:xfrm>
            <a:off x="0" y="1"/>
            <a:ext cx="9144000" cy="889001"/>
            <a:chOff x="535940" y="2984500"/>
            <a:chExt cx="12192000" cy="889001"/>
          </a:xfrm>
        </p:grpSpPr>
        <p:sp>
          <p:nvSpPr>
            <p:cNvPr id="8" name="Rechtwinkliges Dreieck 7">
              <a:extLst>
                <a:ext uri="{FF2B5EF4-FFF2-40B4-BE49-F238E27FC236}">
                  <a16:creationId xmlns:a16="http://schemas.microsoft.com/office/drawing/2014/main" id="{3D9C133F-2802-4E46-8D11-245598E8B4C3}"/>
                </a:ext>
              </a:extLst>
            </p:cNvPr>
            <p:cNvSpPr>
              <a:spLocks/>
            </p:cNvSpPr>
            <p:nvPr userDrawn="1"/>
          </p:nvSpPr>
          <p:spPr bwMode="auto">
            <a:xfrm rot="10800000">
              <a:off x="535940" y="2984500"/>
              <a:ext cx="12192000" cy="889000"/>
            </a:xfrm>
            <a:prstGeom prst="rtTriangle">
              <a:avLst/>
            </a:prstGeom>
            <a:solidFill>
              <a:srgbClr val="7030A0"/>
            </a:solidFill>
            <a:ln>
              <a:noFill/>
            </a:ln>
            <a:extLst>
              <a:ext uri="{91240B29-F687-4F45-9708-019B960494DF}">
                <a14:hiddenLine xmlns:a14="http://schemas.microsoft.com/office/drawing/2010/main" w="12700" cap="flat" cmpd="sng" algn="ctr">
                  <a:solidFill>
                    <a:srgbClr val="000000"/>
                  </a:solidFill>
                  <a:prstDash val="solid"/>
                  <a:miter lim="800000"/>
                  <a:headEnd/>
                  <a:tailEnd/>
                </a14:hiddenLine>
              </a:ext>
            </a:extLst>
          </p:spPr>
          <p:txBody>
            <a:bodyPr rot="0" vert="horz" wrap="square" lIns="91440" tIns="45720" rIns="91440" bIns="45720" anchor="ctr" anchorCtr="0" upright="1">
              <a:noAutofit/>
            </a:bodyPr>
            <a:lstStyle/>
            <a:p>
              <a:endParaRPr lang="de-AT" sz="1800"/>
            </a:p>
          </p:txBody>
        </p:sp>
        <p:cxnSp>
          <p:nvCxnSpPr>
            <p:cNvPr id="9" name="AutoShape 6">
              <a:extLst>
                <a:ext uri="{FF2B5EF4-FFF2-40B4-BE49-F238E27FC236}">
                  <a16:creationId xmlns:a16="http://schemas.microsoft.com/office/drawing/2014/main" id="{E5F99F3C-3F90-4387-B58E-961F2A7FD73E}"/>
                </a:ext>
              </a:extLst>
            </p:cNvPr>
            <p:cNvCxnSpPr>
              <a:cxnSpLocks noChangeShapeType="1"/>
              <a:endCxn id="9" idx="0"/>
            </p:cNvCxnSpPr>
            <p:nvPr userDrawn="1"/>
          </p:nvCxnSpPr>
          <p:spPr bwMode="auto">
            <a:xfrm flipV="1">
              <a:off x="535940" y="3873500"/>
              <a:ext cx="12192000" cy="1"/>
            </a:xfrm>
            <a:prstGeom prst="straightConnector1">
              <a:avLst/>
            </a:prstGeom>
            <a:noFill/>
            <a:ln w="28575" cmpd="sng">
              <a:solidFill>
                <a:srgbClr val="7030A0"/>
              </a:solidFill>
              <a:round/>
              <a:headEnd type="none" w="med" len="med"/>
              <a:tailEnd type="none" w="med" len="med"/>
            </a:ln>
            <a:extLst>
              <a:ext uri="{909E8E84-426E-40DD-AFC4-6F175D3DCCD1}">
                <a14:hiddenFill xmlns:a14="http://schemas.microsoft.com/office/drawing/2010/main">
                  <a:noFill/>
                </a14:hiddenFill>
              </a:ext>
            </a:extLst>
          </p:spPr>
        </p:cxnSp>
      </p:grpSp>
      <p:pic>
        <p:nvPicPr>
          <p:cNvPr id="13" name="Bild 1">
            <a:extLst>
              <a:ext uri="{FF2B5EF4-FFF2-40B4-BE49-F238E27FC236}">
                <a16:creationId xmlns:a16="http://schemas.microsoft.com/office/drawing/2014/main" id="{DB80DF0F-AD11-48EA-B1CE-8851983AF2A4}"/>
              </a:ext>
            </a:extLst>
          </p:cNvPr>
          <p:cNvPicPr/>
          <p:nvPr userDrawn="1"/>
        </p:nvPicPr>
        <p:blipFill>
          <a:blip r:embed="rId13" cstate="print">
            <a:extLst>
              <a:ext uri="{28A0092B-C50C-407E-A947-70E740481C1C}">
                <a14:useLocalDpi xmlns:a14="http://schemas.microsoft.com/office/drawing/2010/main" val="0"/>
              </a:ext>
            </a:extLst>
          </a:blip>
          <a:stretch>
            <a:fillRect/>
          </a:stretch>
        </p:blipFill>
        <p:spPr>
          <a:xfrm>
            <a:off x="960452" y="6294261"/>
            <a:ext cx="696898" cy="489303"/>
          </a:xfrm>
          <a:prstGeom prst="rect">
            <a:avLst/>
          </a:prstGeom>
        </p:spPr>
      </p:pic>
      <p:pic>
        <p:nvPicPr>
          <p:cNvPr id="14" name="Bild 5">
            <a:extLst>
              <a:ext uri="{FF2B5EF4-FFF2-40B4-BE49-F238E27FC236}">
                <a16:creationId xmlns:a16="http://schemas.microsoft.com/office/drawing/2014/main" id="{349F28C7-9156-4BDF-96A5-4CF87D792590}"/>
              </a:ext>
            </a:extLst>
          </p:cNvPr>
          <p:cNvPicPr/>
          <p:nvPr userDrawn="1"/>
        </p:nvPicPr>
        <p:blipFill rotWithShape="1">
          <a:blip r:embed="rId14" cstate="print">
            <a:extLst>
              <a:ext uri="{28A0092B-C50C-407E-A947-70E740481C1C}">
                <a14:useLocalDpi xmlns:a14="http://schemas.microsoft.com/office/drawing/2010/main" val="0"/>
              </a:ext>
            </a:extLst>
          </a:blip>
          <a:srcRect b="-10879"/>
          <a:stretch/>
        </p:blipFill>
        <p:spPr bwMode="auto">
          <a:xfrm>
            <a:off x="1649327" y="6311686"/>
            <a:ext cx="424049" cy="471878"/>
          </a:xfrm>
          <a:prstGeom prst="rect">
            <a:avLst/>
          </a:prstGeom>
          <a:ln>
            <a:noFill/>
          </a:ln>
          <a:extLst>
            <a:ext uri="{53640926-AAD7-44D8-BBD7-CCE9431645EC}">
              <a14:shadowObscured xmlns:a14="http://schemas.microsoft.com/office/drawing/2010/main"/>
            </a:ext>
          </a:extLst>
        </p:spPr>
      </p:pic>
      <p:pic>
        <p:nvPicPr>
          <p:cNvPr id="15" name="Grafik 1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84212" y="6305944"/>
            <a:ext cx="688875" cy="436664"/>
          </a:xfrm>
          <a:prstGeom prst="rect">
            <a:avLst/>
          </a:prstGeom>
        </p:spPr>
      </p:pic>
      <p:pic>
        <p:nvPicPr>
          <p:cNvPr id="11" name="Picture 7" descr="Ein Bild, das Text enthält.&#10;&#10;Automatisch generierte Beschreibung">
            <a:extLst>
              <a:ext uri="{FF2B5EF4-FFF2-40B4-BE49-F238E27FC236}">
                <a16:creationId xmlns:a16="http://schemas.microsoft.com/office/drawing/2014/main" id="{3040FB79-808D-F4F4-2EA6-DDB4DCABA57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84212" y="214950"/>
            <a:ext cx="1143000" cy="633095"/>
          </a:xfrm>
          <a:prstGeom prst="rect">
            <a:avLst/>
          </a:prstGeom>
          <a:noFill/>
          <a:ln>
            <a:noFill/>
          </a:ln>
        </p:spPr>
      </p:pic>
    </p:spTree>
    <p:extLst>
      <p:ext uri="{BB962C8B-B14F-4D97-AF65-F5344CB8AC3E}">
        <p14:creationId xmlns:p14="http://schemas.microsoft.com/office/powerpoint/2010/main" val="1549900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5.png"/></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26.png"/></Relationships>
</file>

<file path=ppt/slides/_rels/slide2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2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AT" dirty="0"/>
              <a:t>Foliensatz</a:t>
            </a:r>
          </a:p>
        </p:txBody>
      </p:sp>
      <p:sp>
        <p:nvSpPr>
          <p:cNvPr id="3" name="Untertitel 2"/>
          <p:cNvSpPr>
            <a:spLocks noGrp="1"/>
          </p:cNvSpPr>
          <p:nvPr>
            <p:ph type="subTitle" idx="1"/>
          </p:nvPr>
        </p:nvSpPr>
        <p:spPr/>
        <p:txBody>
          <a:bodyPr/>
          <a:lstStyle/>
          <a:p>
            <a:r>
              <a:rPr lang="de-AT" dirty="0" err="1"/>
              <a:t>Arduino</a:t>
            </a:r>
            <a:r>
              <a:rPr lang="de-AT" dirty="0"/>
              <a:t>-Praxis mit Feldvariablen</a:t>
            </a:r>
          </a:p>
        </p:txBody>
      </p:sp>
    </p:spTree>
    <p:extLst>
      <p:ext uri="{BB962C8B-B14F-4D97-AF65-F5344CB8AC3E}">
        <p14:creationId xmlns:p14="http://schemas.microsoft.com/office/powerpoint/2010/main" val="750030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(2)</a:t>
            </a:r>
          </a:p>
        </p:txBody>
      </p:sp>
      <p:pic>
        <p:nvPicPr>
          <p:cNvPr id="9" name="Grafik 8"/>
          <p:cNvPicPr>
            <a:picLocks noChangeAspect="1"/>
          </p:cNvPicPr>
          <p:nvPr/>
        </p:nvPicPr>
        <p:blipFill>
          <a:blip r:embed="rId3"/>
          <a:stretch>
            <a:fillRect/>
          </a:stretch>
        </p:blipFill>
        <p:spPr>
          <a:xfrm>
            <a:off x="1801708" y="4027806"/>
            <a:ext cx="5760720" cy="1494790"/>
          </a:xfrm>
          <a:prstGeom prst="rect">
            <a:avLst/>
          </a:prstGeom>
        </p:spPr>
      </p:pic>
      <p:sp>
        <p:nvSpPr>
          <p:cNvPr id="15" name="Textfeld 14"/>
          <p:cNvSpPr txBox="1"/>
          <p:nvPr/>
        </p:nvSpPr>
        <p:spPr>
          <a:xfrm>
            <a:off x="3183466" y="34374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cxnSp>
        <p:nvCxnSpPr>
          <p:cNvPr id="19" name="Gerade Verbindung mit Pfeil 18"/>
          <p:cNvCxnSpPr/>
          <p:nvPr/>
        </p:nvCxnSpPr>
        <p:spPr>
          <a:xfrm rot="5400000">
            <a:off x="2345265" y="3928535"/>
            <a:ext cx="1151470" cy="79586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4"/>
          <a:srcRect/>
          <a:stretch>
            <a:fillRect/>
          </a:stretch>
        </p:blipFill>
        <p:spPr bwMode="auto">
          <a:xfrm>
            <a:off x="356130" y="1688042"/>
            <a:ext cx="2352675" cy="1466850"/>
          </a:xfrm>
          <a:prstGeom prst="rect">
            <a:avLst/>
          </a:prstGeom>
          <a:noFill/>
          <a:ln w="9525">
            <a:noFill/>
            <a:miter lim="800000"/>
            <a:headEnd/>
            <a:tailEnd/>
          </a:ln>
          <a:effectLst/>
        </p:spPr>
      </p:pic>
      <p:grpSp>
        <p:nvGrpSpPr>
          <p:cNvPr id="22" name="Gruppieren 21"/>
          <p:cNvGrpSpPr/>
          <p:nvPr/>
        </p:nvGrpSpPr>
        <p:grpSpPr>
          <a:xfrm>
            <a:off x="1126066" y="2590800"/>
            <a:ext cx="1219200" cy="2345270"/>
            <a:chOff x="1126066" y="2590800"/>
            <a:chExt cx="1219200" cy="2345270"/>
          </a:xfrm>
        </p:grpSpPr>
        <p:cxnSp>
          <p:nvCxnSpPr>
            <p:cNvPr id="13" name="Gerade Verbindung mit Pfeil 12"/>
            <p:cNvCxnSpPr/>
            <p:nvPr/>
          </p:nvCxnSpPr>
          <p:spPr>
            <a:xfrm rot="16200000" flipH="1">
              <a:off x="626532" y="3259668"/>
              <a:ext cx="2345270" cy="1007534"/>
            </a:xfrm>
            <a:prstGeom prst="straightConnector1">
              <a:avLst/>
            </a:prstGeom>
            <a:ln w="19050">
              <a:solidFill>
                <a:schemeClr val="tx1"/>
              </a:solidFill>
              <a:headEnd type="triangle"/>
              <a:tailEnd type="arrow"/>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1126066" y="3268132"/>
              <a:ext cx="1219200" cy="646331"/>
            </a:xfrm>
            <a:prstGeom prst="rect">
              <a:avLst/>
            </a:prstGeom>
            <a:solidFill>
              <a:schemeClr val="bg1"/>
            </a:solidFill>
            <a:ln>
              <a:solidFill>
                <a:schemeClr val="tx1"/>
              </a:solidFill>
            </a:ln>
          </p:spPr>
          <p:txBody>
            <a:bodyPr wrap="square" rtlCol="0">
              <a:spAutoFit/>
            </a:bodyPr>
            <a:lstStyle/>
            <a:p>
              <a:pPr algn="ctr"/>
              <a:r>
                <a:rPr lang="de-AT" dirty="0"/>
                <a:t>Vergleich der Werte</a:t>
              </a:r>
              <a:endParaRPr lang="de-DE" dirty="0"/>
            </a:p>
          </p:txBody>
        </p:sp>
      </p:grpSp>
      <p:grpSp>
        <p:nvGrpSpPr>
          <p:cNvPr id="32" name="Gruppieren 31"/>
          <p:cNvGrpSpPr/>
          <p:nvPr/>
        </p:nvGrpSpPr>
        <p:grpSpPr>
          <a:xfrm>
            <a:off x="1549399" y="2091266"/>
            <a:ext cx="5164667" cy="923330"/>
            <a:chOff x="1549399" y="2091266"/>
            <a:chExt cx="5164667" cy="923330"/>
          </a:xfrm>
        </p:grpSpPr>
        <p:cxnSp>
          <p:nvCxnSpPr>
            <p:cNvPr id="24" name="Gerade Verbindung mit Pfeil 23"/>
            <p:cNvCxnSpPr/>
            <p:nvPr/>
          </p:nvCxnSpPr>
          <p:spPr>
            <a:xfrm>
              <a:off x="1549399" y="2582333"/>
              <a:ext cx="2489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a:xfrm>
              <a:off x="4089397" y="2091266"/>
              <a:ext cx="2624669" cy="923330"/>
            </a:xfrm>
            <a:prstGeom prst="rect">
              <a:avLst/>
            </a:prstGeom>
            <a:solidFill>
              <a:schemeClr val="bg1"/>
            </a:solidFill>
            <a:ln>
              <a:solidFill>
                <a:schemeClr val="tx1"/>
              </a:solidFill>
            </a:ln>
          </p:spPr>
          <p:txBody>
            <a:bodyPr wrap="square" rtlCol="0">
              <a:spAutoFit/>
            </a:bodyPr>
            <a:lstStyle/>
            <a:p>
              <a:pPr algn="ctr"/>
              <a:r>
                <a:rPr lang="de-AT" dirty="0"/>
                <a:t>0 ist kleiner als 5</a:t>
              </a:r>
            </a:p>
            <a:p>
              <a:pPr algn="ctr"/>
              <a:r>
                <a:rPr lang="de-AT" dirty="0">
                  <a:sym typeface="Symbol"/>
                </a:rPr>
                <a:t></a:t>
              </a:r>
            </a:p>
            <a:p>
              <a:pPr algn="ctr"/>
              <a:r>
                <a:rPr lang="de-AT" dirty="0">
                  <a:sym typeface="Symbol"/>
                </a:rPr>
                <a:t>Schleife wird durchlaufen</a:t>
              </a:r>
              <a:endParaRPr lang="de-DE" dirty="0"/>
            </a:p>
          </p:txBody>
        </p:sp>
      </p:grp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linds(horizontal)">
                                      <p:cBhvr>
                                        <p:cTn id="1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Grafik 13"/>
          <p:cNvPicPr>
            <a:picLocks noChangeAspect="1"/>
          </p:cNvPicPr>
          <p:nvPr/>
        </p:nvPicPr>
        <p:blipFill>
          <a:blip r:embed="rId3"/>
          <a:stretch>
            <a:fillRect/>
          </a:stretch>
        </p:blipFill>
        <p:spPr>
          <a:xfrm>
            <a:off x="1818640" y="3981979"/>
            <a:ext cx="5760720" cy="1501775"/>
          </a:xfrm>
          <a:prstGeom prst="rect">
            <a:avLst/>
          </a:prstGeom>
        </p:spPr>
      </p:pic>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(3)</a:t>
            </a:r>
          </a:p>
        </p:txBody>
      </p:sp>
      <p:sp>
        <p:nvSpPr>
          <p:cNvPr id="15" name="Textfeld 14"/>
          <p:cNvSpPr txBox="1"/>
          <p:nvPr/>
        </p:nvSpPr>
        <p:spPr>
          <a:xfrm>
            <a:off x="736600" y="47582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cxnSp>
        <p:nvCxnSpPr>
          <p:cNvPr id="19" name="Gerade Verbindung mit Pfeil 18"/>
          <p:cNvCxnSpPr/>
          <p:nvPr/>
        </p:nvCxnSpPr>
        <p:spPr>
          <a:xfrm>
            <a:off x="1540933" y="4953000"/>
            <a:ext cx="72813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4"/>
          <a:srcRect/>
          <a:stretch>
            <a:fillRect/>
          </a:stretch>
        </p:blipFill>
        <p:spPr bwMode="auto">
          <a:xfrm>
            <a:off x="403754" y="1656821"/>
            <a:ext cx="2409825" cy="1495425"/>
          </a:xfrm>
          <a:prstGeom prst="rect">
            <a:avLst/>
          </a:prstGeom>
          <a:noFill/>
          <a:ln w="9525">
            <a:noFill/>
            <a:miter lim="800000"/>
            <a:headEnd/>
            <a:tailEnd/>
          </a:ln>
          <a:effectLst/>
        </p:spPr>
      </p:pic>
      <p:cxnSp>
        <p:nvCxnSpPr>
          <p:cNvPr id="16" name="Gerade Verbindung mit Pfeil 15"/>
          <p:cNvCxnSpPr/>
          <p:nvPr/>
        </p:nvCxnSpPr>
        <p:spPr>
          <a:xfrm>
            <a:off x="2463800" y="4986867"/>
            <a:ext cx="719667" cy="186266"/>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3776133" y="2506133"/>
            <a:ext cx="905934"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0 </a:t>
            </a:r>
            <a:r>
              <a:rPr lang="de-AT" b="1" dirty="0">
                <a:solidFill>
                  <a:schemeClr val="bg1"/>
                </a:solidFill>
                <a:latin typeface="Courier New" pitchFamily="49" charset="0"/>
                <a:cs typeface="Courier New" pitchFamily="49" charset="0"/>
              </a:rPr>
              <a:t>+ 5</a:t>
            </a:r>
            <a:endParaRPr lang="de-DE" dirty="0">
              <a:solidFill>
                <a:schemeClr val="bg1"/>
              </a:solidFill>
            </a:endParaRPr>
          </a:p>
        </p:txBody>
      </p:sp>
      <p:sp>
        <p:nvSpPr>
          <p:cNvPr id="25" name="Textfeld 24"/>
          <p:cNvSpPr txBox="1"/>
          <p:nvPr/>
        </p:nvSpPr>
        <p:spPr>
          <a:xfrm>
            <a:off x="3776133" y="2514599"/>
            <a:ext cx="905934"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0 </a:t>
            </a:r>
            <a:r>
              <a:rPr lang="de-AT" b="1" dirty="0">
                <a:solidFill>
                  <a:schemeClr val="bg1"/>
                </a:solidFill>
                <a:latin typeface="Courier New" pitchFamily="49" charset="0"/>
                <a:cs typeface="Courier New" pitchFamily="49" charset="0"/>
              </a:rPr>
              <a:t>+</a:t>
            </a:r>
            <a:r>
              <a:rPr lang="de-AT" b="1" dirty="0">
                <a:latin typeface="Courier New" pitchFamily="49" charset="0"/>
                <a:cs typeface="Courier New" pitchFamily="49" charset="0"/>
              </a:rPr>
              <a:t> 5</a:t>
            </a:r>
            <a:endParaRPr lang="de-DE" dirty="0"/>
          </a:p>
        </p:txBody>
      </p:sp>
      <p:grpSp>
        <p:nvGrpSpPr>
          <p:cNvPr id="31" name="Gruppieren 30"/>
          <p:cNvGrpSpPr/>
          <p:nvPr/>
        </p:nvGrpSpPr>
        <p:grpSpPr>
          <a:xfrm>
            <a:off x="956732" y="2785533"/>
            <a:ext cx="2937935" cy="1388533"/>
            <a:chOff x="956732" y="2785533"/>
            <a:chExt cx="2937935" cy="1388533"/>
          </a:xfrm>
        </p:grpSpPr>
        <p:cxnSp>
          <p:nvCxnSpPr>
            <p:cNvPr id="28" name="Gerade Verbindung mit Pfeil 27"/>
            <p:cNvCxnSpPr/>
            <p:nvPr/>
          </p:nvCxnSpPr>
          <p:spPr>
            <a:xfrm flipV="1">
              <a:off x="2412999" y="2785533"/>
              <a:ext cx="1481668" cy="138853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956732" y="3081866"/>
              <a:ext cx="2015068"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summe</a:t>
              </a:r>
              <a:r>
                <a:rPr lang="de-AT" dirty="0"/>
                <a:t> lesen</a:t>
              </a:r>
              <a:endParaRPr lang="de-DE" dirty="0"/>
            </a:p>
          </p:txBody>
        </p:sp>
      </p:grpSp>
      <p:grpSp>
        <p:nvGrpSpPr>
          <p:cNvPr id="36" name="Gruppieren 35"/>
          <p:cNvGrpSpPr/>
          <p:nvPr/>
        </p:nvGrpSpPr>
        <p:grpSpPr>
          <a:xfrm>
            <a:off x="3403600" y="2819400"/>
            <a:ext cx="3894667" cy="2396069"/>
            <a:chOff x="3403600" y="2819400"/>
            <a:chExt cx="3894667" cy="2396069"/>
          </a:xfrm>
        </p:grpSpPr>
        <p:cxnSp>
          <p:nvCxnSpPr>
            <p:cNvPr id="32" name="Gerade Verbindung mit Pfeil 31"/>
            <p:cNvCxnSpPr/>
            <p:nvPr/>
          </p:nvCxnSpPr>
          <p:spPr>
            <a:xfrm rot="5400000" flipH="1" flipV="1">
              <a:off x="2743199" y="3479801"/>
              <a:ext cx="2396069" cy="107526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877731" y="3174999"/>
              <a:ext cx="3420536"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intArray</a:t>
              </a:r>
              <a:r>
                <a:rPr lang="de-AT" dirty="0"/>
                <a:t> an der aktuellen Indexposition lesen</a:t>
              </a:r>
              <a:endParaRPr lang="de-DE" dirty="0"/>
            </a:p>
          </p:txBody>
        </p:sp>
      </p:grpSp>
      <p:grpSp>
        <p:nvGrpSpPr>
          <p:cNvPr id="38" name="Gruppieren 37"/>
          <p:cNvGrpSpPr/>
          <p:nvPr/>
        </p:nvGrpSpPr>
        <p:grpSpPr>
          <a:xfrm>
            <a:off x="3776132" y="2209799"/>
            <a:ext cx="3064935" cy="674132"/>
            <a:chOff x="3776132" y="2209799"/>
            <a:chExt cx="3064935" cy="674132"/>
          </a:xfrm>
        </p:grpSpPr>
        <p:sp>
          <p:nvSpPr>
            <p:cNvPr id="26" name="Textfeld 25"/>
            <p:cNvSpPr txBox="1"/>
            <p:nvPr/>
          </p:nvSpPr>
          <p:spPr>
            <a:xfrm>
              <a:off x="3776132" y="2514599"/>
              <a:ext cx="905934"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0 + 5</a:t>
              </a:r>
              <a:endParaRPr lang="de-DE" dirty="0"/>
            </a:p>
          </p:txBody>
        </p:sp>
        <p:sp>
          <p:nvSpPr>
            <p:cNvPr id="37" name="Textfeld 36"/>
            <p:cNvSpPr txBox="1"/>
            <p:nvPr/>
          </p:nvSpPr>
          <p:spPr>
            <a:xfrm>
              <a:off x="4825999" y="2209799"/>
              <a:ext cx="2015068" cy="369332"/>
            </a:xfrm>
            <a:prstGeom prst="rect">
              <a:avLst/>
            </a:prstGeom>
            <a:solidFill>
              <a:schemeClr val="bg1"/>
            </a:solidFill>
            <a:ln>
              <a:solidFill>
                <a:schemeClr val="tx1"/>
              </a:solidFill>
            </a:ln>
          </p:spPr>
          <p:txBody>
            <a:bodyPr wrap="square" rtlCol="0">
              <a:spAutoFit/>
            </a:bodyPr>
            <a:lstStyle/>
            <a:p>
              <a:pPr algn="ctr"/>
              <a:r>
                <a:rPr lang="de-AT" dirty="0"/>
                <a:t>Werte addieren</a:t>
              </a:r>
              <a:endParaRPr lang="de-DE" dirty="0"/>
            </a:p>
          </p:txBody>
        </p:sp>
      </p:grpSp>
      <p:sp>
        <p:nvSpPr>
          <p:cNvPr id="39" name="Textfeld 38"/>
          <p:cNvSpPr txBox="1"/>
          <p:nvPr/>
        </p:nvSpPr>
        <p:spPr>
          <a:xfrm>
            <a:off x="3776132" y="2506132"/>
            <a:ext cx="905934"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5</a:t>
            </a:r>
            <a:endParaRPr lang="de-DE" dirty="0"/>
          </a:p>
        </p:txBody>
      </p: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31"/>
                                        </p:tgtEl>
                                      </p:cBhvr>
                                    </p:animEffect>
                                    <p:set>
                                      <p:cBhvr>
                                        <p:cTn id="17" dur="1" fill="hold">
                                          <p:stCondLst>
                                            <p:cond delay="499"/>
                                          </p:stCondLst>
                                        </p:cTn>
                                        <p:tgtEl>
                                          <p:spTgt spid="3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blinds(horizontal)">
                                      <p:cBhvr>
                                        <p:cTn id="22" dur="500"/>
                                        <p:tgtEl>
                                          <p:spTgt spid="3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linds(horizontal)">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nodeType="clickEffect">
                                  <p:stCondLst>
                                    <p:cond delay="0"/>
                                  </p:stCondLst>
                                  <p:childTnLst>
                                    <p:animEffect transition="out" filter="blinds(horizontal)">
                                      <p:cBhvr>
                                        <p:cTn id="31" dur="500"/>
                                        <p:tgtEl>
                                          <p:spTgt spid="36"/>
                                        </p:tgtEl>
                                      </p:cBhvr>
                                    </p:animEffect>
                                    <p:set>
                                      <p:cBhvr>
                                        <p:cTn id="32" dur="1" fill="hold">
                                          <p:stCondLst>
                                            <p:cond delay="499"/>
                                          </p:stCondLst>
                                        </p:cTn>
                                        <p:tgtEl>
                                          <p:spTgt spid="3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blinds(horizontal)">
                                      <p:cBhvr>
                                        <p:cTn id="37" dur="500"/>
                                        <p:tgtEl>
                                          <p:spTgt spid="3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blinds(horizontal)">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nodeType="clickEffect">
                                  <p:stCondLst>
                                    <p:cond delay="0"/>
                                  </p:stCondLst>
                                  <p:childTnLst>
                                    <p:animEffect transition="out" filter="blinds(horizontal)">
                                      <p:cBhvr>
                                        <p:cTn id="46" dur="500"/>
                                        <p:tgtEl>
                                          <p:spTgt spid="38"/>
                                        </p:tgtEl>
                                      </p:cBhvr>
                                    </p:animEffect>
                                    <p:set>
                                      <p:cBhvr>
                                        <p:cTn id="47" dur="1" fill="hold">
                                          <p:stCondLst>
                                            <p:cond delay="499"/>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3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Grafik 20"/>
          <p:cNvPicPr>
            <a:picLocks noChangeAspect="1"/>
          </p:cNvPicPr>
          <p:nvPr/>
        </p:nvPicPr>
        <p:blipFill>
          <a:blip r:embed="rId3"/>
          <a:stretch>
            <a:fillRect/>
          </a:stretch>
        </p:blipFill>
        <p:spPr>
          <a:xfrm>
            <a:off x="1818640" y="3943350"/>
            <a:ext cx="5760720" cy="1511300"/>
          </a:xfrm>
          <a:prstGeom prst="rect">
            <a:avLst/>
          </a:prstGeom>
        </p:spPr>
      </p:pic>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(4)</a:t>
            </a:r>
          </a:p>
        </p:txBody>
      </p:sp>
      <p:sp>
        <p:nvSpPr>
          <p:cNvPr id="15" name="Textfeld 14"/>
          <p:cNvSpPr txBox="1"/>
          <p:nvPr/>
        </p:nvSpPr>
        <p:spPr>
          <a:xfrm>
            <a:off x="736600" y="47582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cxnSp>
        <p:nvCxnSpPr>
          <p:cNvPr id="19" name="Gerade Verbindung mit Pfeil 18"/>
          <p:cNvCxnSpPr/>
          <p:nvPr/>
        </p:nvCxnSpPr>
        <p:spPr>
          <a:xfrm>
            <a:off x="1540933" y="49530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846666" y="3175000"/>
            <a:ext cx="2184400"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summe</a:t>
            </a:r>
            <a:r>
              <a:rPr lang="de-AT" dirty="0"/>
              <a:t> aktualisieren</a:t>
            </a:r>
            <a:endParaRPr lang="de-DE" dirty="0"/>
          </a:p>
        </p:txBody>
      </p:sp>
      <p:sp>
        <p:nvSpPr>
          <p:cNvPr id="22" name="Textfeld 21"/>
          <p:cNvSpPr txBox="1"/>
          <p:nvPr/>
        </p:nvSpPr>
        <p:spPr>
          <a:xfrm>
            <a:off x="719667" y="4013199"/>
            <a:ext cx="905934" cy="369332"/>
          </a:xfrm>
          <a:prstGeom prst="rect">
            <a:avLst/>
          </a:prstGeom>
          <a:noFill/>
        </p:spPr>
        <p:txBody>
          <a:bodyPr wrap="square" rtlCol="0">
            <a:spAutoFit/>
          </a:bodyPr>
          <a:lstStyle/>
          <a:p>
            <a:r>
              <a:rPr lang="de-AT" b="1" dirty="0">
                <a:latin typeface="Courier New" pitchFamily="49" charset="0"/>
                <a:cs typeface="Courier New" pitchFamily="49" charset="0"/>
              </a:rPr>
              <a:t>summe</a:t>
            </a:r>
            <a:endParaRPr lang="de-DE" dirty="0"/>
          </a:p>
        </p:txBody>
      </p:sp>
      <p:cxnSp>
        <p:nvCxnSpPr>
          <p:cNvPr id="24" name="Gerade Verbindung mit Pfeil 23"/>
          <p:cNvCxnSpPr/>
          <p:nvPr/>
        </p:nvCxnSpPr>
        <p:spPr>
          <a:xfrm>
            <a:off x="1574799" y="42164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4"/>
          <a:srcRect/>
          <a:stretch>
            <a:fillRect/>
          </a:stretch>
        </p:blipFill>
        <p:spPr bwMode="auto">
          <a:xfrm>
            <a:off x="370947" y="1691747"/>
            <a:ext cx="2390775" cy="1476375"/>
          </a:xfrm>
          <a:prstGeom prst="rect">
            <a:avLst/>
          </a:prstGeom>
          <a:noFill/>
          <a:ln w="9525">
            <a:noFill/>
            <a:miter lim="800000"/>
            <a:headEnd/>
            <a:tailEnd/>
          </a:ln>
          <a:effectLst/>
        </p:spPr>
      </p:pic>
      <p:grpSp>
        <p:nvGrpSpPr>
          <p:cNvPr id="17" name="Gruppieren 16"/>
          <p:cNvGrpSpPr/>
          <p:nvPr/>
        </p:nvGrpSpPr>
        <p:grpSpPr>
          <a:xfrm>
            <a:off x="2412999" y="2514599"/>
            <a:ext cx="3742267" cy="2429935"/>
            <a:chOff x="2412999" y="2514599"/>
            <a:chExt cx="3742267" cy="2429935"/>
          </a:xfrm>
        </p:grpSpPr>
        <p:sp>
          <p:nvSpPr>
            <p:cNvPr id="39" name="Textfeld 38"/>
            <p:cNvSpPr txBox="1"/>
            <p:nvPr/>
          </p:nvSpPr>
          <p:spPr>
            <a:xfrm>
              <a:off x="3776132" y="2514599"/>
              <a:ext cx="905934"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5</a:t>
              </a:r>
              <a:endParaRPr lang="de-DE" dirty="0"/>
            </a:p>
          </p:txBody>
        </p:sp>
        <p:cxnSp>
          <p:nvCxnSpPr>
            <p:cNvPr id="28" name="Gerade Verbindung mit Pfeil 27"/>
            <p:cNvCxnSpPr/>
            <p:nvPr/>
          </p:nvCxnSpPr>
          <p:spPr>
            <a:xfrm flipV="1">
              <a:off x="2412999" y="2785533"/>
              <a:ext cx="1481668" cy="1388533"/>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767664" y="3234265"/>
              <a:ext cx="2387602"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index</a:t>
              </a:r>
              <a:r>
                <a:rPr lang="de-AT" dirty="0"/>
                <a:t> um 1 erhöhen</a:t>
              </a:r>
              <a:endParaRPr lang="de-DE" dirty="0"/>
            </a:p>
          </p:txBody>
        </p:sp>
        <p:cxnSp>
          <p:nvCxnSpPr>
            <p:cNvPr id="27" name="Gerade Verbindung mit Pfeil 26"/>
            <p:cNvCxnSpPr/>
            <p:nvPr/>
          </p:nvCxnSpPr>
          <p:spPr>
            <a:xfrm flipV="1">
              <a:off x="2489199" y="3793067"/>
              <a:ext cx="1337734" cy="1151467"/>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(5)</a:t>
            </a:r>
          </a:p>
        </p:txBody>
      </p:sp>
      <p:sp>
        <p:nvSpPr>
          <p:cNvPr id="15" name="Textfeld 14"/>
          <p:cNvSpPr txBox="1"/>
          <p:nvPr/>
        </p:nvSpPr>
        <p:spPr>
          <a:xfrm>
            <a:off x="3183466" y="34374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pic>
        <p:nvPicPr>
          <p:cNvPr id="2050" name="Picture 2"/>
          <p:cNvPicPr>
            <a:picLocks noChangeAspect="1" noChangeArrowheads="1"/>
          </p:cNvPicPr>
          <p:nvPr/>
        </p:nvPicPr>
        <p:blipFill>
          <a:blip r:embed="rId3"/>
          <a:srcRect/>
          <a:stretch>
            <a:fillRect/>
          </a:stretch>
        </p:blipFill>
        <p:spPr bwMode="auto">
          <a:xfrm>
            <a:off x="356130" y="1688042"/>
            <a:ext cx="2352675" cy="1466850"/>
          </a:xfrm>
          <a:prstGeom prst="rect">
            <a:avLst/>
          </a:prstGeom>
          <a:noFill/>
          <a:ln w="9525">
            <a:noFill/>
            <a:miter lim="800000"/>
            <a:headEnd/>
            <a:tailEnd/>
          </a:ln>
          <a:effectLst/>
        </p:spPr>
      </p:pic>
      <p:grpSp>
        <p:nvGrpSpPr>
          <p:cNvPr id="4" name="Gruppieren 31"/>
          <p:cNvGrpSpPr/>
          <p:nvPr/>
        </p:nvGrpSpPr>
        <p:grpSpPr>
          <a:xfrm>
            <a:off x="1549399" y="2091266"/>
            <a:ext cx="5164667" cy="923330"/>
            <a:chOff x="1549399" y="2091266"/>
            <a:chExt cx="5164667" cy="923330"/>
          </a:xfrm>
        </p:grpSpPr>
        <p:cxnSp>
          <p:nvCxnSpPr>
            <p:cNvPr id="24" name="Gerade Verbindung mit Pfeil 23"/>
            <p:cNvCxnSpPr/>
            <p:nvPr/>
          </p:nvCxnSpPr>
          <p:spPr>
            <a:xfrm>
              <a:off x="1549399" y="2582333"/>
              <a:ext cx="2489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a:xfrm>
              <a:off x="4089397" y="2091266"/>
              <a:ext cx="2624669" cy="923330"/>
            </a:xfrm>
            <a:prstGeom prst="rect">
              <a:avLst/>
            </a:prstGeom>
            <a:solidFill>
              <a:schemeClr val="bg1"/>
            </a:solidFill>
            <a:ln>
              <a:solidFill>
                <a:schemeClr val="tx1"/>
              </a:solidFill>
            </a:ln>
          </p:spPr>
          <p:txBody>
            <a:bodyPr wrap="square" rtlCol="0">
              <a:spAutoFit/>
            </a:bodyPr>
            <a:lstStyle/>
            <a:p>
              <a:pPr algn="ctr"/>
              <a:r>
                <a:rPr lang="de-AT" dirty="0"/>
                <a:t>1 ist kleiner als 5</a:t>
              </a:r>
            </a:p>
            <a:p>
              <a:pPr algn="ctr"/>
              <a:r>
                <a:rPr lang="de-AT" dirty="0">
                  <a:sym typeface="Symbol"/>
                </a:rPr>
                <a:t></a:t>
              </a:r>
            </a:p>
            <a:p>
              <a:pPr algn="ctr"/>
              <a:r>
                <a:rPr lang="de-AT" dirty="0">
                  <a:sym typeface="Symbol"/>
                </a:rPr>
                <a:t>Schleife wird durchlaufen</a:t>
              </a:r>
              <a:endParaRPr lang="de-DE" dirty="0"/>
            </a:p>
          </p:txBody>
        </p:sp>
      </p:grpSp>
      <p:pic>
        <p:nvPicPr>
          <p:cNvPr id="14" name="Grafik 13"/>
          <p:cNvPicPr>
            <a:picLocks noChangeAspect="1"/>
          </p:cNvPicPr>
          <p:nvPr/>
        </p:nvPicPr>
        <p:blipFill>
          <a:blip r:embed="rId4"/>
          <a:stretch>
            <a:fillRect/>
          </a:stretch>
        </p:blipFill>
        <p:spPr>
          <a:xfrm>
            <a:off x="1801707" y="4019550"/>
            <a:ext cx="5760720" cy="1511300"/>
          </a:xfrm>
          <a:prstGeom prst="rect">
            <a:avLst/>
          </a:prstGeom>
        </p:spPr>
      </p:pic>
      <p:cxnSp>
        <p:nvCxnSpPr>
          <p:cNvPr id="19" name="Gerade Verbindung mit Pfeil 18"/>
          <p:cNvCxnSpPr/>
          <p:nvPr/>
        </p:nvCxnSpPr>
        <p:spPr>
          <a:xfrm rot="5400000">
            <a:off x="2345265" y="3928535"/>
            <a:ext cx="1151470" cy="79586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 name="Gruppieren 21"/>
          <p:cNvGrpSpPr/>
          <p:nvPr/>
        </p:nvGrpSpPr>
        <p:grpSpPr>
          <a:xfrm>
            <a:off x="1126066" y="2590800"/>
            <a:ext cx="1219200" cy="2345270"/>
            <a:chOff x="1126066" y="2590800"/>
            <a:chExt cx="1219200" cy="2345270"/>
          </a:xfrm>
        </p:grpSpPr>
        <p:cxnSp>
          <p:nvCxnSpPr>
            <p:cNvPr id="13" name="Gerade Verbindung mit Pfeil 12"/>
            <p:cNvCxnSpPr/>
            <p:nvPr/>
          </p:nvCxnSpPr>
          <p:spPr>
            <a:xfrm rot="16200000" flipH="1">
              <a:off x="626532" y="3259668"/>
              <a:ext cx="2345270" cy="1007534"/>
            </a:xfrm>
            <a:prstGeom prst="straightConnector1">
              <a:avLst/>
            </a:prstGeom>
            <a:ln w="19050">
              <a:solidFill>
                <a:schemeClr val="tx1"/>
              </a:solidFill>
              <a:headEnd type="triangle"/>
              <a:tailEnd type="arrow"/>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1126066" y="3268132"/>
              <a:ext cx="1219200" cy="646331"/>
            </a:xfrm>
            <a:prstGeom prst="rect">
              <a:avLst/>
            </a:prstGeom>
            <a:solidFill>
              <a:schemeClr val="bg1"/>
            </a:solidFill>
            <a:ln>
              <a:solidFill>
                <a:schemeClr val="tx1"/>
              </a:solidFill>
            </a:ln>
          </p:spPr>
          <p:txBody>
            <a:bodyPr wrap="square" rtlCol="0">
              <a:spAutoFit/>
            </a:bodyPr>
            <a:lstStyle/>
            <a:p>
              <a:pPr algn="ctr"/>
              <a:r>
                <a:rPr lang="de-AT" dirty="0"/>
                <a:t>Vergleich der Werte</a:t>
              </a:r>
              <a:endParaRPr lang="de-DE" dirty="0"/>
            </a:p>
          </p:txBody>
        </p:sp>
      </p:grp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(6)</a:t>
            </a:r>
          </a:p>
        </p:txBody>
      </p:sp>
      <p:sp>
        <p:nvSpPr>
          <p:cNvPr id="15" name="Textfeld 14"/>
          <p:cNvSpPr txBox="1"/>
          <p:nvPr/>
        </p:nvSpPr>
        <p:spPr>
          <a:xfrm>
            <a:off x="736600" y="47582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pic>
        <p:nvPicPr>
          <p:cNvPr id="3074" name="Picture 2"/>
          <p:cNvPicPr>
            <a:picLocks noChangeAspect="1" noChangeArrowheads="1"/>
          </p:cNvPicPr>
          <p:nvPr/>
        </p:nvPicPr>
        <p:blipFill>
          <a:blip r:embed="rId3"/>
          <a:srcRect/>
          <a:stretch>
            <a:fillRect/>
          </a:stretch>
        </p:blipFill>
        <p:spPr bwMode="auto">
          <a:xfrm>
            <a:off x="403754" y="1656821"/>
            <a:ext cx="2409825" cy="1495425"/>
          </a:xfrm>
          <a:prstGeom prst="rect">
            <a:avLst/>
          </a:prstGeom>
          <a:noFill/>
          <a:ln w="9525">
            <a:noFill/>
            <a:miter lim="800000"/>
            <a:headEnd/>
            <a:tailEnd/>
          </a:ln>
          <a:effectLst/>
        </p:spPr>
      </p:pic>
      <p:sp>
        <p:nvSpPr>
          <p:cNvPr id="23" name="Textfeld 22"/>
          <p:cNvSpPr txBox="1"/>
          <p:nvPr/>
        </p:nvSpPr>
        <p:spPr>
          <a:xfrm>
            <a:off x="3776133" y="2506133"/>
            <a:ext cx="905934"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5 </a:t>
            </a:r>
            <a:r>
              <a:rPr lang="de-AT" b="1" dirty="0">
                <a:solidFill>
                  <a:schemeClr val="bg1"/>
                </a:solidFill>
                <a:latin typeface="Courier New" pitchFamily="49" charset="0"/>
                <a:cs typeface="Courier New" pitchFamily="49" charset="0"/>
              </a:rPr>
              <a:t>+ 5</a:t>
            </a:r>
            <a:endParaRPr lang="de-DE" dirty="0">
              <a:solidFill>
                <a:schemeClr val="bg1"/>
              </a:solidFill>
            </a:endParaRPr>
          </a:p>
        </p:txBody>
      </p:sp>
      <p:sp>
        <p:nvSpPr>
          <p:cNvPr id="25" name="Textfeld 24"/>
          <p:cNvSpPr txBox="1"/>
          <p:nvPr/>
        </p:nvSpPr>
        <p:spPr>
          <a:xfrm>
            <a:off x="3776133" y="2506132"/>
            <a:ext cx="905934"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5 </a:t>
            </a:r>
            <a:r>
              <a:rPr lang="de-AT" b="1" dirty="0">
                <a:solidFill>
                  <a:schemeClr val="bg1"/>
                </a:solidFill>
                <a:latin typeface="Courier New" pitchFamily="49" charset="0"/>
                <a:cs typeface="Courier New" pitchFamily="49" charset="0"/>
              </a:rPr>
              <a:t>+</a:t>
            </a:r>
            <a:r>
              <a:rPr lang="de-AT" b="1" dirty="0">
                <a:latin typeface="Courier New" pitchFamily="49" charset="0"/>
                <a:cs typeface="Courier New" pitchFamily="49" charset="0"/>
              </a:rPr>
              <a:t> 4</a:t>
            </a:r>
            <a:endParaRPr lang="de-DE" dirty="0"/>
          </a:p>
        </p:txBody>
      </p:sp>
      <p:grpSp>
        <p:nvGrpSpPr>
          <p:cNvPr id="5" name="Gruppieren 37"/>
          <p:cNvGrpSpPr/>
          <p:nvPr/>
        </p:nvGrpSpPr>
        <p:grpSpPr>
          <a:xfrm>
            <a:off x="3784599" y="2201333"/>
            <a:ext cx="3064935" cy="674132"/>
            <a:chOff x="3776132" y="2209799"/>
            <a:chExt cx="3064935" cy="674132"/>
          </a:xfrm>
        </p:grpSpPr>
        <p:sp>
          <p:nvSpPr>
            <p:cNvPr id="26" name="Textfeld 25"/>
            <p:cNvSpPr txBox="1"/>
            <p:nvPr/>
          </p:nvSpPr>
          <p:spPr>
            <a:xfrm>
              <a:off x="3776132" y="2514599"/>
              <a:ext cx="905934"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5 + 4</a:t>
              </a:r>
              <a:endParaRPr lang="de-DE" dirty="0"/>
            </a:p>
          </p:txBody>
        </p:sp>
        <p:sp>
          <p:nvSpPr>
            <p:cNvPr id="37" name="Textfeld 36"/>
            <p:cNvSpPr txBox="1"/>
            <p:nvPr/>
          </p:nvSpPr>
          <p:spPr>
            <a:xfrm>
              <a:off x="4825999" y="2209799"/>
              <a:ext cx="2015068" cy="369332"/>
            </a:xfrm>
            <a:prstGeom prst="rect">
              <a:avLst/>
            </a:prstGeom>
            <a:solidFill>
              <a:schemeClr val="bg1"/>
            </a:solidFill>
            <a:ln>
              <a:solidFill>
                <a:schemeClr val="tx1"/>
              </a:solidFill>
            </a:ln>
          </p:spPr>
          <p:txBody>
            <a:bodyPr wrap="square" rtlCol="0">
              <a:spAutoFit/>
            </a:bodyPr>
            <a:lstStyle/>
            <a:p>
              <a:pPr algn="ctr"/>
              <a:r>
                <a:rPr lang="de-AT" dirty="0"/>
                <a:t>Werte addieren</a:t>
              </a:r>
              <a:endParaRPr lang="de-DE" dirty="0"/>
            </a:p>
          </p:txBody>
        </p:sp>
      </p:grpSp>
      <p:sp>
        <p:nvSpPr>
          <p:cNvPr id="39" name="Textfeld 38"/>
          <p:cNvSpPr txBox="1"/>
          <p:nvPr/>
        </p:nvSpPr>
        <p:spPr>
          <a:xfrm>
            <a:off x="3784598" y="2497665"/>
            <a:ext cx="905934"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9</a:t>
            </a:r>
            <a:endParaRPr lang="de-DE" dirty="0"/>
          </a:p>
        </p:txBody>
      </p:sp>
      <p:pic>
        <p:nvPicPr>
          <p:cNvPr id="20" name="Grafik 19"/>
          <p:cNvPicPr>
            <a:picLocks noChangeAspect="1"/>
          </p:cNvPicPr>
          <p:nvPr/>
        </p:nvPicPr>
        <p:blipFill>
          <a:blip r:embed="rId4"/>
          <a:stretch>
            <a:fillRect/>
          </a:stretch>
        </p:blipFill>
        <p:spPr>
          <a:xfrm>
            <a:off x="1877906" y="3982509"/>
            <a:ext cx="5760720" cy="1517650"/>
          </a:xfrm>
          <a:prstGeom prst="rect">
            <a:avLst/>
          </a:prstGeom>
        </p:spPr>
      </p:pic>
      <p:grpSp>
        <p:nvGrpSpPr>
          <p:cNvPr id="4" name="Gruppieren 35"/>
          <p:cNvGrpSpPr/>
          <p:nvPr/>
        </p:nvGrpSpPr>
        <p:grpSpPr>
          <a:xfrm>
            <a:off x="3877731" y="2819402"/>
            <a:ext cx="3420536" cy="2455332"/>
            <a:chOff x="3877731" y="2819402"/>
            <a:chExt cx="3420536" cy="2455332"/>
          </a:xfrm>
        </p:grpSpPr>
        <p:cxnSp>
          <p:nvCxnSpPr>
            <p:cNvPr id="32" name="Gerade Verbindung mit Pfeil 31"/>
            <p:cNvCxnSpPr/>
            <p:nvPr/>
          </p:nvCxnSpPr>
          <p:spPr>
            <a:xfrm rot="5400000" flipH="1" flipV="1">
              <a:off x="3196169" y="3992035"/>
              <a:ext cx="2455332" cy="11006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877731" y="3174999"/>
              <a:ext cx="3420536"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intArray</a:t>
              </a:r>
              <a:r>
                <a:rPr lang="de-AT" dirty="0"/>
                <a:t> an der aktuellen Indexposition lesen</a:t>
              </a:r>
              <a:endParaRPr lang="de-DE" dirty="0"/>
            </a:p>
          </p:txBody>
        </p:sp>
      </p:grpSp>
      <p:grpSp>
        <p:nvGrpSpPr>
          <p:cNvPr id="2" name="Gruppieren 30"/>
          <p:cNvGrpSpPr/>
          <p:nvPr/>
        </p:nvGrpSpPr>
        <p:grpSpPr>
          <a:xfrm>
            <a:off x="956732" y="2785533"/>
            <a:ext cx="2937935" cy="1388533"/>
            <a:chOff x="956732" y="2785533"/>
            <a:chExt cx="2937935" cy="1388533"/>
          </a:xfrm>
        </p:grpSpPr>
        <p:cxnSp>
          <p:nvCxnSpPr>
            <p:cNvPr id="28" name="Gerade Verbindung mit Pfeil 27"/>
            <p:cNvCxnSpPr/>
            <p:nvPr/>
          </p:nvCxnSpPr>
          <p:spPr>
            <a:xfrm flipV="1">
              <a:off x="2412999" y="2785533"/>
              <a:ext cx="1481668" cy="138853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956732" y="3081866"/>
              <a:ext cx="2015068"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summe</a:t>
              </a:r>
              <a:r>
                <a:rPr lang="de-AT" dirty="0"/>
                <a:t> lesen</a:t>
              </a:r>
              <a:endParaRPr lang="de-DE" dirty="0"/>
            </a:p>
          </p:txBody>
        </p:sp>
      </p:grpSp>
      <p:cxnSp>
        <p:nvCxnSpPr>
          <p:cNvPr id="19" name="Gerade Verbindung mit Pfeil 18"/>
          <p:cNvCxnSpPr/>
          <p:nvPr/>
        </p:nvCxnSpPr>
        <p:spPr>
          <a:xfrm>
            <a:off x="1540933" y="4953000"/>
            <a:ext cx="72813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p:nvPr/>
        </p:nvCxnSpPr>
        <p:spPr>
          <a:xfrm>
            <a:off x="2463800" y="4986867"/>
            <a:ext cx="1710267" cy="118533"/>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linds(horizontal)">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nodeType="clickEffect">
                                  <p:stCondLst>
                                    <p:cond delay="0"/>
                                  </p:stCondLst>
                                  <p:childTnLst>
                                    <p:animEffect transition="out" filter="blinds(horizontal)">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linds(horizontal)">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blinds(horizontal)">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nodeType="clickEffect">
                                  <p:stCondLst>
                                    <p:cond delay="0"/>
                                  </p:stCondLst>
                                  <p:childTnLst>
                                    <p:animEffect transition="out" filter="blinds(horizontal)">
                                      <p:cBhvr>
                                        <p:cTn id="46" dur="500"/>
                                        <p:tgtEl>
                                          <p:spTgt spid="5"/>
                                        </p:tgtEl>
                                      </p:cBhvr>
                                    </p:animEffect>
                                    <p:set>
                                      <p:cBhvr>
                                        <p:cTn id="4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3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(7)</a:t>
            </a:r>
          </a:p>
        </p:txBody>
      </p:sp>
      <p:sp>
        <p:nvSpPr>
          <p:cNvPr id="15" name="Textfeld 14"/>
          <p:cNvSpPr txBox="1"/>
          <p:nvPr/>
        </p:nvSpPr>
        <p:spPr>
          <a:xfrm>
            <a:off x="736600" y="47582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sp>
        <p:nvSpPr>
          <p:cNvPr id="30" name="Textfeld 29"/>
          <p:cNvSpPr txBox="1"/>
          <p:nvPr/>
        </p:nvSpPr>
        <p:spPr>
          <a:xfrm>
            <a:off x="846666" y="3175000"/>
            <a:ext cx="2184400"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summe</a:t>
            </a:r>
            <a:r>
              <a:rPr lang="de-AT" dirty="0"/>
              <a:t> aktualisieren</a:t>
            </a:r>
            <a:endParaRPr lang="de-DE" dirty="0"/>
          </a:p>
        </p:txBody>
      </p:sp>
      <p:sp>
        <p:nvSpPr>
          <p:cNvPr id="22" name="Textfeld 21"/>
          <p:cNvSpPr txBox="1"/>
          <p:nvPr/>
        </p:nvSpPr>
        <p:spPr>
          <a:xfrm>
            <a:off x="719667" y="4013199"/>
            <a:ext cx="905934" cy="369332"/>
          </a:xfrm>
          <a:prstGeom prst="rect">
            <a:avLst/>
          </a:prstGeom>
          <a:noFill/>
        </p:spPr>
        <p:txBody>
          <a:bodyPr wrap="square" rtlCol="0">
            <a:spAutoFit/>
          </a:bodyPr>
          <a:lstStyle/>
          <a:p>
            <a:r>
              <a:rPr lang="de-AT" b="1" dirty="0">
                <a:latin typeface="Courier New" pitchFamily="49" charset="0"/>
                <a:cs typeface="Courier New" pitchFamily="49" charset="0"/>
              </a:rPr>
              <a:t>summe</a:t>
            </a:r>
            <a:endParaRPr lang="de-DE" dirty="0"/>
          </a:p>
        </p:txBody>
      </p:sp>
      <p:pic>
        <p:nvPicPr>
          <p:cNvPr id="16" name="Grafik 15"/>
          <p:cNvPicPr>
            <a:picLocks noChangeAspect="1"/>
          </p:cNvPicPr>
          <p:nvPr/>
        </p:nvPicPr>
        <p:blipFill>
          <a:blip r:embed="rId3"/>
          <a:stretch>
            <a:fillRect/>
          </a:stretch>
        </p:blipFill>
        <p:spPr>
          <a:xfrm>
            <a:off x="1827107" y="3932449"/>
            <a:ext cx="5760720" cy="1499235"/>
          </a:xfrm>
          <a:prstGeom prst="rect">
            <a:avLst/>
          </a:prstGeom>
        </p:spPr>
      </p:pic>
      <p:grpSp>
        <p:nvGrpSpPr>
          <p:cNvPr id="17" name="Gruppieren 16"/>
          <p:cNvGrpSpPr/>
          <p:nvPr/>
        </p:nvGrpSpPr>
        <p:grpSpPr>
          <a:xfrm>
            <a:off x="370947" y="1691747"/>
            <a:ext cx="5784319" cy="3252787"/>
            <a:chOff x="370947" y="1691747"/>
            <a:chExt cx="5784319" cy="3252787"/>
          </a:xfrm>
        </p:grpSpPr>
        <p:sp>
          <p:nvSpPr>
            <p:cNvPr id="39" name="Textfeld 38"/>
            <p:cNvSpPr txBox="1"/>
            <p:nvPr/>
          </p:nvSpPr>
          <p:spPr>
            <a:xfrm>
              <a:off x="3776132" y="2514599"/>
              <a:ext cx="905934"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9</a:t>
              </a:r>
              <a:endParaRPr lang="de-DE" dirty="0"/>
            </a:p>
          </p:txBody>
        </p:sp>
        <p:grpSp>
          <p:nvGrpSpPr>
            <p:cNvPr id="2" name="Gruppieren 30"/>
            <p:cNvGrpSpPr/>
            <p:nvPr/>
          </p:nvGrpSpPr>
          <p:grpSpPr>
            <a:xfrm>
              <a:off x="370947" y="1691747"/>
              <a:ext cx="5784319" cy="3252787"/>
              <a:chOff x="370947" y="1691747"/>
              <a:chExt cx="5784319" cy="3252787"/>
            </a:xfrm>
          </p:grpSpPr>
          <p:cxnSp>
            <p:nvCxnSpPr>
              <p:cNvPr id="28" name="Gerade Verbindung mit Pfeil 27"/>
              <p:cNvCxnSpPr/>
              <p:nvPr/>
            </p:nvCxnSpPr>
            <p:spPr>
              <a:xfrm flipV="1">
                <a:off x="2412999" y="2785533"/>
                <a:ext cx="1481668" cy="1388533"/>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767664" y="3234265"/>
                <a:ext cx="2387602"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index</a:t>
                </a:r>
                <a:r>
                  <a:rPr lang="de-AT" dirty="0"/>
                  <a:t> um 1 erhöhen</a:t>
                </a:r>
                <a:endParaRPr lang="de-DE" dirty="0"/>
              </a:p>
            </p:txBody>
          </p:sp>
          <p:pic>
            <p:nvPicPr>
              <p:cNvPr id="1026" name="Picture 2"/>
              <p:cNvPicPr>
                <a:picLocks noChangeAspect="1" noChangeArrowheads="1"/>
              </p:cNvPicPr>
              <p:nvPr/>
            </p:nvPicPr>
            <p:blipFill>
              <a:blip r:embed="rId4"/>
              <a:srcRect/>
              <a:stretch>
                <a:fillRect/>
              </a:stretch>
            </p:blipFill>
            <p:spPr bwMode="auto">
              <a:xfrm>
                <a:off x="370947" y="1691747"/>
                <a:ext cx="2390775" cy="1476375"/>
              </a:xfrm>
              <a:prstGeom prst="rect">
                <a:avLst/>
              </a:prstGeom>
              <a:noFill/>
              <a:ln w="9525">
                <a:noFill/>
                <a:miter lim="800000"/>
                <a:headEnd/>
                <a:tailEnd/>
              </a:ln>
              <a:effectLst/>
            </p:spPr>
          </p:pic>
          <p:cxnSp>
            <p:nvCxnSpPr>
              <p:cNvPr id="27" name="Gerade Verbindung mit Pfeil 26"/>
              <p:cNvCxnSpPr/>
              <p:nvPr/>
            </p:nvCxnSpPr>
            <p:spPr>
              <a:xfrm flipV="1">
                <a:off x="2489199" y="3793067"/>
                <a:ext cx="1337734" cy="1151467"/>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pSp>
      </p:grpSp>
      <p:cxnSp>
        <p:nvCxnSpPr>
          <p:cNvPr id="24" name="Gerade Verbindung mit Pfeil 23"/>
          <p:cNvCxnSpPr/>
          <p:nvPr/>
        </p:nvCxnSpPr>
        <p:spPr>
          <a:xfrm>
            <a:off x="1574799" y="42164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a:off x="1540933" y="49530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(8)</a:t>
            </a:r>
          </a:p>
        </p:txBody>
      </p:sp>
      <p:sp>
        <p:nvSpPr>
          <p:cNvPr id="15" name="Textfeld 14"/>
          <p:cNvSpPr txBox="1"/>
          <p:nvPr/>
        </p:nvSpPr>
        <p:spPr>
          <a:xfrm>
            <a:off x="3183466" y="34374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pic>
        <p:nvPicPr>
          <p:cNvPr id="2050" name="Picture 2"/>
          <p:cNvPicPr>
            <a:picLocks noChangeAspect="1" noChangeArrowheads="1"/>
          </p:cNvPicPr>
          <p:nvPr/>
        </p:nvPicPr>
        <p:blipFill>
          <a:blip r:embed="rId3"/>
          <a:srcRect/>
          <a:stretch>
            <a:fillRect/>
          </a:stretch>
        </p:blipFill>
        <p:spPr bwMode="auto">
          <a:xfrm>
            <a:off x="356130" y="1688042"/>
            <a:ext cx="2352675" cy="1466850"/>
          </a:xfrm>
          <a:prstGeom prst="rect">
            <a:avLst/>
          </a:prstGeom>
          <a:noFill/>
          <a:ln w="9525">
            <a:noFill/>
            <a:miter lim="800000"/>
            <a:headEnd/>
            <a:tailEnd/>
          </a:ln>
          <a:effectLst/>
        </p:spPr>
      </p:pic>
      <p:grpSp>
        <p:nvGrpSpPr>
          <p:cNvPr id="2" name="Gruppieren 31"/>
          <p:cNvGrpSpPr/>
          <p:nvPr/>
        </p:nvGrpSpPr>
        <p:grpSpPr>
          <a:xfrm>
            <a:off x="1549399" y="2091266"/>
            <a:ext cx="5164667" cy="923330"/>
            <a:chOff x="1549399" y="2091266"/>
            <a:chExt cx="5164667" cy="923330"/>
          </a:xfrm>
        </p:grpSpPr>
        <p:cxnSp>
          <p:nvCxnSpPr>
            <p:cNvPr id="24" name="Gerade Verbindung mit Pfeil 23"/>
            <p:cNvCxnSpPr/>
            <p:nvPr/>
          </p:nvCxnSpPr>
          <p:spPr>
            <a:xfrm>
              <a:off x="1549399" y="2582333"/>
              <a:ext cx="2489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a:xfrm>
              <a:off x="4089397" y="2091266"/>
              <a:ext cx="2624669" cy="923330"/>
            </a:xfrm>
            <a:prstGeom prst="rect">
              <a:avLst/>
            </a:prstGeom>
            <a:solidFill>
              <a:schemeClr val="bg1"/>
            </a:solidFill>
            <a:ln>
              <a:solidFill>
                <a:schemeClr val="tx1"/>
              </a:solidFill>
            </a:ln>
          </p:spPr>
          <p:txBody>
            <a:bodyPr wrap="square" rtlCol="0">
              <a:spAutoFit/>
            </a:bodyPr>
            <a:lstStyle/>
            <a:p>
              <a:pPr algn="ctr"/>
              <a:r>
                <a:rPr lang="de-AT" dirty="0"/>
                <a:t>2 ist kleiner als 5</a:t>
              </a:r>
            </a:p>
            <a:p>
              <a:pPr algn="ctr"/>
              <a:r>
                <a:rPr lang="de-AT" dirty="0">
                  <a:sym typeface="Symbol"/>
                </a:rPr>
                <a:t></a:t>
              </a:r>
            </a:p>
            <a:p>
              <a:pPr algn="ctr"/>
              <a:r>
                <a:rPr lang="de-AT" dirty="0">
                  <a:sym typeface="Symbol"/>
                </a:rPr>
                <a:t>Schleife wird durchlaufen</a:t>
              </a:r>
              <a:endParaRPr lang="de-DE" dirty="0"/>
            </a:p>
          </p:txBody>
        </p:sp>
      </p:grpSp>
      <p:pic>
        <p:nvPicPr>
          <p:cNvPr id="16" name="Grafik 15"/>
          <p:cNvPicPr>
            <a:picLocks noChangeAspect="1"/>
          </p:cNvPicPr>
          <p:nvPr/>
        </p:nvPicPr>
        <p:blipFill>
          <a:blip r:embed="rId4"/>
          <a:stretch>
            <a:fillRect/>
          </a:stretch>
        </p:blipFill>
        <p:spPr>
          <a:xfrm>
            <a:off x="1835573" y="3983248"/>
            <a:ext cx="5760720" cy="1499235"/>
          </a:xfrm>
          <a:prstGeom prst="rect">
            <a:avLst/>
          </a:prstGeom>
        </p:spPr>
      </p:pic>
      <p:grpSp>
        <p:nvGrpSpPr>
          <p:cNvPr id="4" name="Gruppieren 21"/>
          <p:cNvGrpSpPr/>
          <p:nvPr/>
        </p:nvGrpSpPr>
        <p:grpSpPr>
          <a:xfrm>
            <a:off x="1126066" y="2590800"/>
            <a:ext cx="1219200" cy="2345270"/>
            <a:chOff x="1126066" y="2590800"/>
            <a:chExt cx="1219200" cy="2345270"/>
          </a:xfrm>
        </p:grpSpPr>
        <p:cxnSp>
          <p:nvCxnSpPr>
            <p:cNvPr id="13" name="Gerade Verbindung mit Pfeil 12"/>
            <p:cNvCxnSpPr/>
            <p:nvPr/>
          </p:nvCxnSpPr>
          <p:spPr>
            <a:xfrm rot="16200000" flipH="1">
              <a:off x="626532" y="3259668"/>
              <a:ext cx="2345270" cy="1007534"/>
            </a:xfrm>
            <a:prstGeom prst="straightConnector1">
              <a:avLst/>
            </a:prstGeom>
            <a:ln w="19050">
              <a:solidFill>
                <a:schemeClr val="tx1"/>
              </a:solidFill>
              <a:headEnd type="triangle"/>
              <a:tailEnd type="arrow"/>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1126066" y="3268132"/>
              <a:ext cx="1219200" cy="646331"/>
            </a:xfrm>
            <a:prstGeom prst="rect">
              <a:avLst/>
            </a:prstGeom>
            <a:solidFill>
              <a:schemeClr val="bg1"/>
            </a:solidFill>
            <a:ln>
              <a:solidFill>
                <a:schemeClr val="tx1"/>
              </a:solidFill>
            </a:ln>
          </p:spPr>
          <p:txBody>
            <a:bodyPr wrap="square" rtlCol="0">
              <a:spAutoFit/>
            </a:bodyPr>
            <a:lstStyle/>
            <a:p>
              <a:pPr algn="ctr"/>
              <a:r>
                <a:rPr lang="de-AT" dirty="0"/>
                <a:t>Vergleich der Werte</a:t>
              </a:r>
              <a:endParaRPr lang="de-DE" dirty="0"/>
            </a:p>
          </p:txBody>
        </p:sp>
      </p:grpSp>
      <p:cxnSp>
        <p:nvCxnSpPr>
          <p:cNvPr id="19" name="Gerade Verbindung mit Pfeil 18"/>
          <p:cNvCxnSpPr/>
          <p:nvPr/>
        </p:nvCxnSpPr>
        <p:spPr>
          <a:xfrm rot="5400000">
            <a:off x="2345265" y="3928535"/>
            <a:ext cx="1151470" cy="79586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(9)</a:t>
            </a:r>
          </a:p>
        </p:txBody>
      </p:sp>
      <p:sp>
        <p:nvSpPr>
          <p:cNvPr id="15" name="Textfeld 14"/>
          <p:cNvSpPr txBox="1"/>
          <p:nvPr/>
        </p:nvSpPr>
        <p:spPr>
          <a:xfrm>
            <a:off x="736600" y="47582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pic>
        <p:nvPicPr>
          <p:cNvPr id="3074" name="Picture 2"/>
          <p:cNvPicPr>
            <a:picLocks noChangeAspect="1" noChangeArrowheads="1"/>
          </p:cNvPicPr>
          <p:nvPr/>
        </p:nvPicPr>
        <p:blipFill>
          <a:blip r:embed="rId3"/>
          <a:srcRect/>
          <a:stretch>
            <a:fillRect/>
          </a:stretch>
        </p:blipFill>
        <p:spPr bwMode="auto">
          <a:xfrm>
            <a:off x="403754" y="1656821"/>
            <a:ext cx="2409825" cy="1495425"/>
          </a:xfrm>
          <a:prstGeom prst="rect">
            <a:avLst/>
          </a:prstGeom>
          <a:noFill/>
          <a:ln w="9525">
            <a:noFill/>
            <a:miter lim="800000"/>
            <a:headEnd/>
            <a:tailEnd/>
          </a:ln>
          <a:effectLst/>
        </p:spPr>
      </p:pic>
      <p:sp>
        <p:nvSpPr>
          <p:cNvPr id="23" name="Textfeld 22"/>
          <p:cNvSpPr txBox="1"/>
          <p:nvPr/>
        </p:nvSpPr>
        <p:spPr>
          <a:xfrm>
            <a:off x="3776133" y="2506133"/>
            <a:ext cx="905934"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9 </a:t>
            </a:r>
            <a:r>
              <a:rPr lang="de-AT" b="1" dirty="0">
                <a:solidFill>
                  <a:schemeClr val="bg1"/>
                </a:solidFill>
                <a:latin typeface="Courier New" pitchFamily="49" charset="0"/>
                <a:cs typeface="Courier New" pitchFamily="49" charset="0"/>
              </a:rPr>
              <a:t>+ 5</a:t>
            </a:r>
            <a:endParaRPr lang="de-DE" dirty="0">
              <a:solidFill>
                <a:schemeClr val="bg1"/>
              </a:solidFill>
            </a:endParaRPr>
          </a:p>
        </p:txBody>
      </p:sp>
      <p:sp>
        <p:nvSpPr>
          <p:cNvPr id="25" name="Textfeld 24"/>
          <p:cNvSpPr txBox="1"/>
          <p:nvPr/>
        </p:nvSpPr>
        <p:spPr>
          <a:xfrm>
            <a:off x="3784600" y="2497665"/>
            <a:ext cx="905934"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9 </a:t>
            </a:r>
            <a:r>
              <a:rPr lang="de-AT" b="1" dirty="0">
                <a:solidFill>
                  <a:schemeClr val="bg1"/>
                </a:solidFill>
                <a:latin typeface="Courier New" pitchFamily="49" charset="0"/>
                <a:cs typeface="Courier New" pitchFamily="49" charset="0"/>
              </a:rPr>
              <a:t>+</a:t>
            </a:r>
            <a:r>
              <a:rPr lang="de-AT" b="1" dirty="0">
                <a:latin typeface="Courier New" pitchFamily="49" charset="0"/>
                <a:cs typeface="Courier New" pitchFamily="49" charset="0"/>
              </a:rPr>
              <a:t> 3</a:t>
            </a:r>
            <a:endParaRPr lang="de-DE" dirty="0"/>
          </a:p>
        </p:txBody>
      </p:sp>
      <p:grpSp>
        <p:nvGrpSpPr>
          <p:cNvPr id="2" name="Gruppieren 37"/>
          <p:cNvGrpSpPr/>
          <p:nvPr/>
        </p:nvGrpSpPr>
        <p:grpSpPr>
          <a:xfrm>
            <a:off x="3784600" y="2201333"/>
            <a:ext cx="3064934" cy="657199"/>
            <a:chOff x="3776133" y="2209799"/>
            <a:chExt cx="3064934" cy="657199"/>
          </a:xfrm>
        </p:grpSpPr>
        <p:sp>
          <p:nvSpPr>
            <p:cNvPr id="26" name="Textfeld 25"/>
            <p:cNvSpPr txBox="1"/>
            <p:nvPr/>
          </p:nvSpPr>
          <p:spPr>
            <a:xfrm>
              <a:off x="3776133" y="2497666"/>
              <a:ext cx="905934"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9 + 3</a:t>
              </a:r>
              <a:endParaRPr lang="de-DE" dirty="0"/>
            </a:p>
          </p:txBody>
        </p:sp>
        <p:sp>
          <p:nvSpPr>
            <p:cNvPr id="37" name="Textfeld 36"/>
            <p:cNvSpPr txBox="1"/>
            <p:nvPr/>
          </p:nvSpPr>
          <p:spPr>
            <a:xfrm>
              <a:off x="4825999" y="2209799"/>
              <a:ext cx="2015068" cy="369332"/>
            </a:xfrm>
            <a:prstGeom prst="rect">
              <a:avLst/>
            </a:prstGeom>
            <a:solidFill>
              <a:schemeClr val="bg1"/>
            </a:solidFill>
            <a:ln>
              <a:solidFill>
                <a:schemeClr val="tx1"/>
              </a:solidFill>
            </a:ln>
          </p:spPr>
          <p:txBody>
            <a:bodyPr wrap="square" rtlCol="0">
              <a:spAutoFit/>
            </a:bodyPr>
            <a:lstStyle/>
            <a:p>
              <a:pPr algn="ctr"/>
              <a:r>
                <a:rPr lang="de-AT" dirty="0"/>
                <a:t>Werte addieren</a:t>
              </a:r>
              <a:endParaRPr lang="de-DE" dirty="0"/>
            </a:p>
          </p:txBody>
        </p:sp>
      </p:grpSp>
      <p:sp>
        <p:nvSpPr>
          <p:cNvPr id="39" name="Textfeld 38"/>
          <p:cNvSpPr txBox="1"/>
          <p:nvPr/>
        </p:nvSpPr>
        <p:spPr>
          <a:xfrm>
            <a:off x="3776132" y="2489198"/>
            <a:ext cx="905934"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12</a:t>
            </a:r>
            <a:endParaRPr lang="de-DE" dirty="0"/>
          </a:p>
        </p:txBody>
      </p:sp>
      <p:pic>
        <p:nvPicPr>
          <p:cNvPr id="21" name="Grafik 20"/>
          <p:cNvPicPr>
            <a:picLocks noChangeAspect="1"/>
          </p:cNvPicPr>
          <p:nvPr/>
        </p:nvPicPr>
        <p:blipFill>
          <a:blip r:embed="rId4"/>
          <a:stretch>
            <a:fillRect/>
          </a:stretch>
        </p:blipFill>
        <p:spPr>
          <a:xfrm>
            <a:off x="1844040" y="3937953"/>
            <a:ext cx="5760720" cy="1522095"/>
          </a:xfrm>
          <a:prstGeom prst="rect">
            <a:avLst/>
          </a:prstGeom>
        </p:spPr>
      </p:pic>
      <p:cxnSp>
        <p:nvCxnSpPr>
          <p:cNvPr id="16" name="Gerade Verbindung mit Pfeil 15"/>
          <p:cNvCxnSpPr/>
          <p:nvPr/>
        </p:nvCxnSpPr>
        <p:spPr>
          <a:xfrm>
            <a:off x="2463800" y="4986867"/>
            <a:ext cx="2607733" cy="110066"/>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grpSp>
        <p:nvGrpSpPr>
          <p:cNvPr id="5" name="Gruppieren 30"/>
          <p:cNvGrpSpPr/>
          <p:nvPr/>
        </p:nvGrpSpPr>
        <p:grpSpPr>
          <a:xfrm>
            <a:off x="956732" y="2785533"/>
            <a:ext cx="2937935" cy="1388533"/>
            <a:chOff x="956732" y="2785533"/>
            <a:chExt cx="2937935" cy="1388533"/>
          </a:xfrm>
        </p:grpSpPr>
        <p:cxnSp>
          <p:nvCxnSpPr>
            <p:cNvPr id="28" name="Gerade Verbindung mit Pfeil 27"/>
            <p:cNvCxnSpPr/>
            <p:nvPr/>
          </p:nvCxnSpPr>
          <p:spPr>
            <a:xfrm flipV="1">
              <a:off x="2412999" y="2785533"/>
              <a:ext cx="1481668" cy="138853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956732" y="3081866"/>
              <a:ext cx="2015068"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summe</a:t>
              </a:r>
              <a:r>
                <a:rPr lang="de-AT" dirty="0"/>
                <a:t> lesen</a:t>
              </a:r>
              <a:endParaRPr lang="de-DE" dirty="0"/>
            </a:p>
          </p:txBody>
        </p:sp>
      </p:grpSp>
      <p:grpSp>
        <p:nvGrpSpPr>
          <p:cNvPr id="4" name="Gruppieren 35"/>
          <p:cNvGrpSpPr/>
          <p:nvPr/>
        </p:nvGrpSpPr>
        <p:grpSpPr>
          <a:xfrm>
            <a:off x="3877731" y="2819402"/>
            <a:ext cx="3420536" cy="2429931"/>
            <a:chOff x="3877731" y="2819402"/>
            <a:chExt cx="3420536" cy="2429931"/>
          </a:xfrm>
        </p:grpSpPr>
        <p:cxnSp>
          <p:nvCxnSpPr>
            <p:cNvPr id="32" name="Gerade Verbindung mit Pfeil 31"/>
            <p:cNvCxnSpPr/>
            <p:nvPr/>
          </p:nvCxnSpPr>
          <p:spPr>
            <a:xfrm rot="16200000" flipV="1">
              <a:off x="3691469" y="3606802"/>
              <a:ext cx="2429931" cy="8551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877731" y="3174999"/>
              <a:ext cx="3420536"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intArray</a:t>
              </a:r>
              <a:r>
                <a:rPr lang="de-AT" dirty="0"/>
                <a:t> an der aktuellen Indexposition lesen</a:t>
              </a:r>
              <a:endParaRPr lang="de-DE" dirty="0"/>
            </a:p>
          </p:txBody>
        </p:sp>
      </p:grpSp>
      <p:cxnSp>
        <p:nvCxnSpPr>
          <p:cNvPr id="19" name="Gerade Verbindung mit Pfeil 18"/>
          <p:cNvCxnSpPr/>
          <p:nvPr/>
        </p:nvCxnSpPr>
        <p:spPr>
          <a:xfrm>
            <a:off x="1540933" y="4953000"/>
            <a:ext cx="72813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linds(horizontal)">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nodeType="clickEffect">
                                  <p:stCondLst>
                                    <p:cond delay="0"/>
                                  </p:stCondLst>
                                  <p:childTnLst>
                                    <p:animEffect transition="out" filter="blinds(horizontal)">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linds(horizontal)">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blinds(horizontal)">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nodeType="clickEffect">
                                  <p:stCondLst>
                                    <p:cond delay="0"/>
                                  </p:stCondLst>
                                  <p:childTnLst>
                                    <p:animEffect transition="out" filter="blinds(horizontal)">
                                      <p:cBhvr>
                                        <p:cTn id="46" dur="500"/>
                                        <p:tgtEl>
                                          <p:spTgt spid="2"/>
                                        </p:tgtEl>
                                      </p:cBhvr>
                                    </p:animEffect>
                                    <p:set>
                                      <p:cBhvr>
                                        <p:cTn id="4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3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(10)</a:t>
            </a:r>
          </a:p>
        </p:txBody>
      </p:sp>
      <p:sp>
        <p:nvSpPr>
          <p:cNvPr id="15" name="Textfeld 14"/>
          <p:cNvSpPr txBox="1"/>
          <p:nvPr/>
        </p:nvSpPr>
        <p:spPr>
          <a:xfrm>
            <a:off x="736600" y="47582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sp>
        <p:nvSpPr>
          <p:cNvPr id="30" name="Textfeld 29"/>
          <p:cNvSpPr txBox="1"/>
          <p:nvPr/>
        </p:nvSpPr>
        <p:spPr>
          <a:xfrm>
            <a:off x="846666" y="3175000"/>
            <a:ext cx="2184400"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summe</a:t>
            </a:r>
            <a:r>
              <a:rPr lang="de-AT" dirty="0"/>
              <a:t> aktualisieren</a:t>
            </a:r>
            <a:endParaRPr lang="de-DE" dirty="0"/>
          </a:p>
        </p:txBody>
      </p:sp>
      <p:sp>
        <p:nvSpPr>
          <p:cNvPr id="22" name="Textfeld 21"/>
          <p:cNvSpPr txBox="1"/>
          <p:nvPr/>
        </p:nvSpPr>
        <p:spPr>
          <a:xfrm>
            <a:off x="719667" y="4013199"/>
            <a:ext cx="905934" cy="369332"/>
          </a:xfrm>
          <a:prstGeom prst="rect">
            <a:avLst/>
          </a:prstGeom>
          <a:noFill/>
        </p:spPr>
        <p:txBody>
          <a:bodyPr wrap="square" rtlCol="0">
            <a:spAutoFit/>
          </a:bodyPr>
          <a:lstStyle/>
          <a:p>
            <a:r>
              <a:rPr lang="de-AT" b="1" dirty="0">
                <a:latin typeface="Courier New" pitchFamily="49" charset="0"/>
                <a:cs typeface="Courier New" pitchFamily="49" charset="0"/>
              </a:rPr>
              <a:t>summe</a:t>
            </a:r>
            <a:endParaRPr lang="de-DE" dirty="0"/>
          </a:p>
        </p:txBody>
      </p:sp>
      <p:pic>
        <p:nvPicPr>
          <p:cNvPr id="17" name="Grafik 16"/>
          <p:cNvPicPr>
            <a:picLocks noChangeAspect="1"/>
          </p:cNvPicPr>
          <p:nvPr/>
        </p:nvPicPr>
        <p:blipFill>
          <a:blip r:embed="rId3"/>
          <a:stretch>
            <a:fillRect/>
          </a:stretch>
        </p:blipFill>
        <p:spPr>
          <a:xfrm>
            <a:off x="1818639" y="3994150"/>
            <a:ext cx="5760720" cy="1511300"/>
          </a:xfrm>
          <a:prstGeom prst="rect">
            <a:avLst/>
          </a:prstGeom>
        </p:spPr>
      </p:pic>
      <p:grpSp>
        <p:nvGrpSpPr>
          <p:cNvPr id="2" name="Gruppieren 16"/>
          <p:cNvGrpSpPr/>
          <p:nvPr/>
        </p:nvGrpSpPr>
        <p:grpSpPr>
          <a:xfrm>
            <a:off x="370947" y="1691747"/>
            <a:ext cx="5784319" cy="3252787"/>
            <a:chOff x="370947" y="1691747"/>
            <a:chExt cx="5784319" cy="3252787"/>
          </a:xfrm>
        </p:grpSpPr>
        <p:sp>
          <p:nvSpPr>
            <p:cNvPr id="39" name="Textfeld 38"/>
            <p:cNvSpPr txBox="1"/>
            <p:nvPr/>
          </p:nvSpPr>
          <p:spPr>
            <a:xfrm>
              <a:off x="3776132" y="2514599"/>
              <a:ext cx="905934"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12</a:t>
              </a:r>
              <a:endParaRPr lang="de-DE" dirty="0"/>
            </a:p>
          </p:txBody>
        </p:sp>
        <p:grpSp>
          <p:nvGrpSpPr>
            <p:cNvPr id="4" name="Gruppieren 30"/>
            <p:cNvGrpSpPr/>
            <p:nvPr/>
          </p:nvGrpSpPr>
          <p:grpSpPr>
            <a:xfrm>
              <a:off x="370947" y="1691747"/>
              <a:ext cx="5784319" cy="3252787"/>
              <a:chOff x="370947" y="1691747"/>
              <a:chExt cx="5784319" cy="3252787"/>
            </a:xfrm>
          </p:grpSpPr>
          <p:cxnSp>
            <p:nvCxnSpPr>
              <p:cNvPr id="28" name="Gerade Verbindung mit Pfeil 27"/>
              <p:cNvCxnSpPr/>
              <p:nvPr/>
            </p:nvCxnSpPr>
            <p:spPr>
              <a:xfrm flipV="1">
                <a:off x="2412999" y="2785533"/>
                <a:ext cx="1481668" cy="1388533"/>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767664" y="3234265"/>
                <a:ext cx="2387602"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index</a:t>
                </a:r>
                <a:r>
                  <a:rPr lang="de-AT" dirty="0"/>
                  <a:t> um 1 erhöhen</a:t>
                </a:r>
                <a:endParaRPr lang="de-DE" dirty="0"/>
              </a:p>
            </p:txBody>
          </p:sp>
          <p:pic>
            <p:nvPicPr>
              <p:cNvPr id="1026" name="Picture 2"/>
              <p:cNvPicPr>
                <a:picLocks noChangeAspect="1" noChangeArrowheads="1"/>
              </p:cNvPicPr>
              <p:nvPr/>
            </p:nvPicPr>
            <p:blipFill>
              <a:blip r:embed="rId4"/>
              <a:srcRect/>
              <a:stretch>
                <a:fillRect/>
              </a:stretch>
            </p:blipFill>
            <p:spPr bwMode="auto">
              <a:xfrm>
                <a:off x="370947" y="1691747"/>
                <a:ext cx="2390775" cy="1476375"/>
              </a:xfrm>
              <a:prstGeom prst="rect">
                <a:avLst/>
              </a:prstGeom>
              <a:noFill/>
              <a:ln w="9525">
                <a:noFill/>
                <a:miter lim="800000"/>
                <a:headEnd/>
                <a:tailEnd/>
              </a:ln>
              <a:effectLst/>
            </p:spPr>
          </p:pic>
          <p:cxnSp>
            <p:nvCxnSpPr>
              <p:cNvPr id="27" name="Gerade Verbindung mit Pfeil 26"/>
              <p:cNvCxnSpPr/>
              <p:nvPr/>
            </p:nvCxnSpPr>
            <p:spPr>
              <a:xfrm flipV="1">
                <a:off x="2489199" y="3793067"/>
                <a:ext cx="1337734" cy="1151467"/>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pSp>
      </p:grpSp>
      <p:cxnSp>
        <p:nvCxnSpPr>
          <p:cNvPr id="24" name="Gerade Verbindung mit Pfeil 23"/>
          <p:cNvCxnSpPr/>
          <p:nvPr/>
        </p:nvCxnSpPr>
        <p:spPr>
          <a:xfrm>
            <a:off x="1574799" y="42164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a:off x="1540933" y="49530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(11)</a:t>
            </a:r>
          </a:p>
        </p:txBody>
      </p:sp>
      <p:sp>
        <p:nvSpPr>
          <p:cNvPr id="15" name="Textfeld 14"/>
          <p:cNvSpPr txBox="1"/>
          <p:nvPr/>
        </p:nvSpPr>
        <p:spPr>
          <a:xfrm>
            <a:off x="3183466" y="34374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pic>
        <p:nvPicPr>
          <p:cNvPr id="2050" name="Picture 2"/>
          <p:cNvPicPr>
            <a:picLocks noChangeAspect="1" noChangeArrowheads="1"/>
          </p:cNvPicPr>
          <p:nvPr/>
        </p:nvPicPr>
        <p:blipFill>
          <a:blip r:embed="rId3"/>
          <a:srcRect/>
          <a:stretch>
            <a:fillRect/>
          </a:stretch>
        </p:blipFill>
        <p:spPr bwMode="auto">
          <a:xfrm>
            <a:off x="356130" y="1688042"/>
            <a:ext cx="2352675" cy="1466850"/>
          </a:xfrm>
          <a:prstGeom prst="rect">
            <a:avLst/>
          </a:prstGeom>
          <a:noFill/>
          <a:ln w="9525">
            <a:noFill/>
            <a:miter lim="800000"/>
            <a:headEnd/>
            <a:tailEnd/>
          </a:ln>
          <a:effectLst/>
        </p:spPr>
      </p:pic>
      <p:grpSp>
        <p:nvGrpSpPr>
          <p:cNvPr id="2" name="Gruppieren 31"/>
          <p:cNvGrpSpPr/>
          <p:nvPr/>
        </p:nvGrpSpPr>
        <p:grpSpPr>
          <a:xfrm>
            <a:off x="1549399" y="2091266"/>
            <a:ext cx="5164667" cy="923330"/>
            <a:chOff x="1549399" y="2091266"/>
            <a:chExt cx="5164667" cy="923330"/>
          </a:xfrm>
        </p:grpSpPr>
        <p:cxnSp>
          <p:nvCxnSpPr>
            <p:cNvPr id="24" name="Gerade Verbindung mit Pfeil 23"/>
            <p:cNvCxnSpPr/>
            <p:nvPr/>
          </p:nvCxnSpPr>
          <p:spPr>
            <a:xfrm>
              <a:off x="1549399" y="2582333"/>
              <a:ext cx="2489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a:xfrm>
              <a:off x="4089397" y="2091266"/>
              <a:ext cx="2624669" cy="923330"/>
            </a:xfrm>
            <a:prstGeom prst="rect">
              <a:avLst/>
            </a:prstGeom>
            <a:solidFill>
              <a:schemeClr val="bg1"/>
            </a:solidFill>
            <a:ln>
              <a:solidFill>
                <a:schemeClr val="tx1"/>
              </a:solidFill>
            </a:ln>
          </p:spPr>
          <p:txBody>
            <a:bodyPr wrap="square" rtlCol="0">
              <a:spAutoFit/>
            </a:bodyPr>
            <a:lstStyle/>
            <a:p>
              <a:pPr algn="ctr"/>
              <a:r>
                <a:rPr lang="de-AT" dirty="0"/>
                <a:t>3 ist kleiner als 5</a:t>
              </a:r>
            </a:p>
            <a:p>
              <a:pPr algn="ctr"/>
              <a:r>
                <a:rPr lang="de-AT" dirty="0">
                  <a:sym typeface="Symbol"/>
                </a:rPr>
                <a:t></a:t>
              </a:r>
            </a:p>
            <a:p>
              <a:pPr algn="ctr"/>
              <a:r>
                <a:rPr lang="de-AT" dirty="0">
                  <a:sym typeface="Symbol"/>
                </a:rPr>
                <a:t>Schleife wird durchlaufen</a:t>
              </a:r>
              <a:endParaRPr lang="de-DE" dirty="0"/>
            </a:p>
          </p:txBody>
        </p:sp>
      </p:grpSp>
      <p:pic>
        <p:nvPicPr>
          <p:cNvPr id="14" name="Grafik 13"/>
          <p:cNvPicPr>
            <a:picLocks noChangeAspect="1"/>
          </p:cNvPicPr>
          <p:nvPr/>
        </p:nvPicPr>
        <p:blipFill>
          <a:blip r:embed="rId4"/>
          <a:stretch>
            <a:fillRect/>
          </a:stretch>
        </p:blipFill>
        <p:spPr>
          <a:xfrm>
            <a:off x="1835573" y="3951817"/>
            <a:ext cx="5760720" cy="1511300"/>
          </a:xfrm>
          <a:prstGeom prst="rect">
            <a:avLst/>
          </a:prstGeom>
        </p:spPr>
      </p:pic>
      <p:cxnSp>
        <p:nvCxnSpPr>
          <p:cNvPr id="19" name="Gerade Verbindung mit Pfeil 18"/>
          <p:cNvCxnSpPr/>
          <p:nvPr/>
        </p:nvCxnSpPr>
        <p:spPr>
          <a:xfrm rot="5400000">
            <a:off x="2345265" y="3928535"/>
            <a:ext cx="1151470" cy="79586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 name="Gruppieren 21"/>
          <p:cNvGrpSpPr/>
          <p:nvPr/>
        </p:nvGrpSpPr>
        <p:grpSpPr>
          <a:xfrm>
            <a:off x="1126066" y="2590800"/>
            <a:ext cx="1219200" cy="2345270"/>
            <a:chOff x="1126066" y="2590800"/>
            <a:chExt cx="1219200" cy="2345270"/>
          </a:xfrm>
        </p:grpSpPr>
        <p:cxnSp>
          <p:nvCxnSpPr>
            <p:cNvPr id="13" name="Gerade Verbindung mit Pfeil 12"/>
            <p:cNvCxnSpPr/>
            <p:nvPr/>
          </p:nvCxnSpPr>
          <p:spPr>
            <a:xfrm rot="16200000" flipH="1">
              <a:off x="626532" y="3259668"/>
              <a:ext cx="2345270" cy="1007534"/>
            </a:xfrm>
            <a:prstGeom prst="straightConnector1">
              <a:avLst/>
            </a:prstGeom>
            <a:ln w="19050">
              <a:solidFill>
                <a:schemeClr val="tx1"/>
              </a:solidFill>
              <a:headEnd type="triangle"/>
              <a:tailEnd type="arrow"/>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1126066" y="3268132"/>
              <a:ext cx="1219200" cy="646331"/>
            </a:xfrm>
            <a:prstGeom prst="rect">
              <a:avLst/>
            </a:prstGeom>
            <a:solidFill>
              <a:schemeClr val="bg1"/>
            </a:solidFill>
            <a:ln>
              <a:solidFill>
                <a:schemeClr val="tx1"/>
              </a:solidFill>
            </a:ln>
          </p:spPr>
          <p:txBody>
            <a:bodyPr wrap="square" rtlCol="0">
              <a:spAutoFit/>
            </a:bodyPr>
            <a:lstStyle/>
            <a:p>
              <a:pPr algn="ctr"/>
              <a:r>
                <a:rPr lang="de-AT" dirty="0"/>
                <a:t>Vergleich der Werte</a:t>
              </a:r>
              <a:endParaRPr lang="de-DE" dirty="0"/>
            </a:p>
          </p:txBody>
        </p:sp>
      </p:grp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4391232" cy="369332"/>
          </a:xfrm>
          <a:prstGeom prst="rect">
            <a:avLst/>
          </a:prstGeom>
          <a:noFill/>
        </p:spPr>
        <p:txBody>
          <a:bodyPr wrap="square" rtlCol="0">
            <a:spAutoFit/>
          </a:bodyPr>
          <a:lstStyle/>
          <a:p>
            <a:r>
              <a:rPr lang="de-AT" dirty="0"/>
              <a:t>Eingabe von Werten in Feldvariable (1)</a:t>
            </a:r>
          </a:p>
        </p:txBody>
      </p:sp>
      <p:sp>
        <p:nvSpPr>
          <p:cNvPr id="11" name="Textfeld 10">
            <a:extLst>
              <a:ext uri="{FF2B5EF4-FFF2-40B4-BE49-F238E27FC236}">
                <a16:creationId xmlns:a16="http://schemas.microsoft.com/office/drawing/2014/main" id="{F664A66F-F1C4-471E-98ED-113E4857036D}"/>
              </a:ext>
            </a:extLst>
          </p:cNvPr>
          <p:cNvSpPr txBox="1"/>
          <p:nvPr/>
        </p:nvSpPr>
        <p:spPr>
          <a:xfrm>
            <a:off x="409368" y="2042599"/>
            <a:ext cx="8175832" cy="369332"/>
          </a:xfrm>
          <a:prstGeom prst="rect">
            <a:avLst/>
          </a:prstGeom>
          <a:noFill/>
        </p:spPr>
        <p:txBody>
          <a:bodyPr wrap="square" rtlCol="0">
            <a:spAutoFit/>
          </a:bodyPr>
          <a:lstStyle/>
          <a:p>
            <a:r>
              <a:rPr lang="de-AT" dirty="0"/>
              <a:t>…durch Initialisierung mit einer Liste von Werten bei der Deklaration: </a:t>
            </a:r>
          </a:p>
        </p:txBody>
      </p:sp>
      <p:sp>
        <p:nvSpPr>
          <p:cNvPr id="6" name="Textfeld 5">
            <a:extLst>
              <a:ext uri="{FF2B5EF4-FFF2-40B4-BE49-F238E27FC236}">
                <a16:creationId xmlns:a16="http://schemas.microsoft.com/office/drawing/2014/main" id="{EEBCAF4F-DBD3-4EE6-80A5-2ABC2FF03DA1}"/>
              </a:ext>
            </a:extLst>
          </p:cNvPr>
          <p:cNvSpPr txBox="1"/>
          <p:nvPr/>
        </p:nvSpPr>
        <p:spPr>
          <a:xfrm>
            <a:off x="639901" y="2548913"/>
            <a:ext cx="8089232" cy="369332"/>
          </a:xfrm>
          <a:prstGeom prst="rect">
            <a:avLst/>
          </a:prstGeom>
          <a:noFill/>
        </p:spPr>
        <p:txBody>
          <a:bodyPr wrap="square" rtlCol="0">
            <a:spAutoFit/>
          </a:bodyPr>
          <a:lstStyle/>
          <a:p>
            <a:r>
              <a:rPr lang="de-AT" dirty="0">
                <a:sym typeface="Symbol"/>
              </a:rPr>
              <a:t>z.B.:			</a:t>
            </a:r>
            <a:r>
              <a:rPr lang="de-AT" sz="1600" b="1" dirty="0">
                <a:solidFill>
                  <a:srgbClr val="00B0F0"/>
                </a:solidFill>
                <a:latin typeface="Courier New" pitchFamily="49" charset="0"/>
                <a:cs typeface="Courier New" pitchFamily="49" charset="0"/>
                <a:sym typeface="Symbol"/>
              </a:rPr>
              <a:t>int</a:t>
            </a:r>
            <a:r>
              <a:rPr lang="de-AT" sz="1600" b="1" dirty="0">
                <a:latin typeface="Courier New" pitchFamily="49" charset="0"/>
                <a:cs typeface="Courier New" pitchFamily="49" charset="0"/>
                <a:sym typeface="Symbol"/>
              </a:rPr>
              <a:t> frequenzen[] = {</a:t>
            </a:r>
            <a:r>
              <a:rPr lang="de-AT" sz="1600" b="1" dirty="0">
                <a:latin typeface="Courier New" pitchFamily="49" charset="0"/>
                <a:cs typeface="Courier New" pitchFamily="49" charset="0"/>
              </a:rPr>
              <a:t>297, 330, 352, 396</a:t>
            </a:r>
            <a:r>
              <a:rPr lang="de-AT" sz="1600" b="1" dirty="0">
                <a:latin typeface="Courier New" pitchFamily="49" charset="0"/>
                <a:cs typeface="Courier New" pitchFamily="49" charset="0"/>
                <a:sym typeface="Symbol"/>
              </a:rPr>
              <a:t>};</a:t>
            </a:r>
          </a:p>
        </p:txBody>
      </p:sp>
      <p:sp>
        <p:nvSpPr>
          <p:cNvPr id="7" name="Textfeld 6">
            <a:extLst>
              <a:ext uri="{FF2B5EF4-FFF2-40B4-BE49-F238E27FC236}">
                <a16:creationId xmlns:a16="http://schemas.microsoft.com/office/drawing/2014/main" id="{F664A66F-F1C4-471E-98ED-113E4857036D}"/>
              </a:ext>
            </a:extLst>
          </p:cNvPr>
          <p:cNvSpPr txBox="1"/>
          <p:nvPr/>
        </p:nvSpPr>
        <p:spPr>
          <a:xfrm>
            <a:off x="671835" y="3778265"/>
            <a:ext cx="7938766" cy="1477328"/>
          </a:xfrm>
          <a:prstGeom prst="rect">
            <a:avLst/>
          </a:prstGeom>
          <a:noFill/>
        </p:spPr>
        <p:txBody>
          <a:bodyPr wrap="square" rtlCol="0">
            <a:spAutoFit/>
          </a:bodyPr>
          <a:lstStyle/>
          <a:p>
            <a:r>
              <a:rPr lang="de-AT" dirty="0"/>
              <a:t>Die Größe der Feldvariablen wird durch die Anzahl der Werte in der Liste festgelegt.</a:t>
            </a:r>
          </a:p>
          <a:p>
            <a:endParaRPr lang="de-AT" dirty="0"/>
          </a:p>
          <a:p>
            <a:r>
              <a:rPr lang="de-AT" dirty="0"/>
              <a:t>Die Feldvariable namens </a:t>
            </a:r>
            <a:r>
              <a:rPr lang="de-AT" b="1" dirty="0">
                <a:latin typeface="Courier New" pitchFamily="49" charset="0"/>
                <a:cs typeface="Courier New" pitchFamily="49" charset="0"/>
                <a:sym typeface="Symbol"/>
              </a:rPr>
              <a:t>frequenzen</a:t>
            </a:r>
            <a:r>
              <a:rPr lang="de-AT" dirty="0"/>
              <a:t> hat daher die Größe 4.</a:t>
            </a:r>
          </a:p>
          <a:p>
            <a:endParaRPr lang="de-AT" dirty="0"/>
          </a:p>
          <a:p>
            <a:r>
              <a:rPr lang="de-AT" dirty="0"/>
              <a:t>Statt Größe sagt man auch: </a:t>
            </a:r>
            <a:r>
              <a:rPr lang="de-AT" b="1" dirty="0">
                <a:solidFill>
                  <a:schemeClr val="accent1">
                    <a:lumMod val="75000"/>
                  </a:schemeClr>
                </a:solidFill>
              </a:rPr>
              <a:t>Dimension</a:t>
            </a:r>
            <a:r>
              <a:rPr lang="de-AT" dirty="0"/>
              <a:t>.</a:t>
            </a:r>
          </a:p>
        </p:txBody>
      </p:sp>
    </p:spTree>
    <p:extLst>
      <p:ext uri="{BB962C8B-B14F-4D97-AF65-F5344CB8AC3E}">
        <p14:creationId xmlns:p14="http://schemas.microsoft.com/office/powerpoint/2010/main" val="956580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(12)</a:t>
            </a:r>
          </a:p>
        </p:txBody>
      </p:sp>
      <p:sp>
        <p:nvSpPr>
          <p:cNvPr id="15" name="Textfeld 14"/>
          <p:cNvSpPr txBox="1"/>
          <p:nvPr/>
        </p:nvSpPr>
        <p:spPr>
          <a:xfrm>
            <a:off x="736600" y="47582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pic>
        <p:nvPicPr>
          <p:cNvPr id="3074" name="Picture 2"/>
          <p:cNvPicPr>
            <a:picLocks noChangeAspect="1" noChangeArrowheads="1"/>
          </p:cNvPicPr>
          <p:nvPr/>
        </p:nvPicPr>
        <p:blipFill>
          <a:blip r:embed="rId3"/>
          <a:srcRect/>
          <a:stretch>
            <a:fillRect/>
          </a:stretch>
        </p:blipFill>
        <p:spPr bwMode="auto">
          <a:xfrm>
            <a:off x="403754" y="1656821"/>
            <a:ext cx="2409825" cy="1495425"/>
          </a:xfrm>
          <a:prstGeom prst="rect">
            <a:avLst/>
          </a:prstGeom>
          <a:noFill/>
          <a:ln w="9525">
            <a:noFill/>
            <a:miter lim="800000"/>
            <a:headEnd/>
            <a:tailEnd/>
          </a:ln>
          <a:effectLst/>
        </p:spPr>
      </p:pic>
      <p:sp>
        <p:nvSpPr>
          <p:cNvPr id="23" name="Textfeld 22"/>
          <p:cNvSpPr txBox="1"/>
          <p:nvPr/>
        </p:nvSpPr>
        <p:spPr>
          <a:xfrm>
            <a:off x="3776133" y="2506133"/>
            <a:ext cx="1041400"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12 </a:t>
            </a:r>
            <a:r>
              <a:rPr lang="de-AT" b="1" dirty="0">
                <a:solidFill>
                  <a:schemeClr val="bg1"/>
                </a:solidFill>
                <a:latin typeface="Courier New" pitchFamily="49" charset="0"/>
                <a:cs typeface="Courier New" pitchFamily="49" charset="0"/>
              </a:rPr>
              <a:t>+ 5</a:t>
            </a:r>
            <a:endParaRPr lang="de-DE" dirty="0">
              <a:solidFill>
                <a:schemeClr val="bg1"/>
              </a:solidFill>
            </a:endParaRPr>
          </a:p>
        </p:txBody>
      </p:sp>
      <p:sp>
        <p:nvSpPr>
          <p:cNvPr id="25" name="Textfeld 24"/>
          <p:cNvSpPr txBox="1"/>
          <p:nvPr/>
        </p:nvSpPr>
        <p:spPr>
          <a:xfrm>
            <a:off x="3793065" y="2506132"/>
            <a:ext cx="1032933"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12 </a:t>
            </a:r>
            <a:r>
              <a:rPr lang="de-AT" b="1" dirty="0">
                <a:solidFill>
                  <a:schemeClr val="bg1"/>
                </a:solidFill>
                <a:latin typeface="Courier New" pitchFamily="49" charset="0"/>
                <a:cs typeface="Courier New" pitchFamily="49" charset="0"/>
              </a:rPr>
              <a:t>+</a:t>
            </a:r>
            <a:r>
              <a:rPr lang="de-AT" b="1" dirty="0">
                <a:latin typeface="Courier New" pitchFamily="49" charset="0"/>
                <a:cs typeface="Courier New" pitchFamily="49" charset="0"/>
              </a:rPr>
              <a:t> 2</a:t>
            </a:r>
            <a:endParaRPr lang="de-DE" dirty="0"/>
          </a:p>
        </p:txBody>
      </p:sp>
      <p:grpSp>
        <p:nvGrpSpPr>
          <p:cNvPr id="2" name="Gruppieren 37"/>
          <p:cNvGrpSpPr/>
          <p:nvPr/>
        </p:nvGrpSpPr>
        <p:grpSpPr>
          <a:xfrm>
            <a:off x="3793064" y="1888066"/>
            <a:ext cx="3064936" cy="995866"/>
            <a:chOff x="3776131" y="2209799"/>
            <a:chExt cx="3064936" cy="995866"/>
          </a:xfrm>
        </p:grpSpPr>
        <p:sp>
          <p:nvSpPr>
            <p:cNvPr id="26" name="Textfeld 25"/>
            <p:cNvSpPr txBox="1"/>
            <p:nvPr/>
          </p:nvSpPr>
          <p:spPr>
            <a:xfrm>
              <a:off x="3776131" y="2827866"/>
              <a:ext cx="1024467" cy="377799"/>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12 + 2</a:t>
              </a:r>
              <a:endParaRPr lang="de-DE" dirty="0"/>
            </a:p>
          </p:txBody>
        </p:sp>
        <p:sp>
          <p:nvSpPr>
            <p:cNvPr id="37" name="Textfeld 36"/>
            <p:cNvSpPr txBox="1"/>
            <p:nvPr/>
          </p:nvSpPr>
          <p:spPr>
            <a:xfrm>
              <a:off x="4825999" y="2209799"/>
              <a:ext cx="2015068" cy="369332"/>
            </a:xfrm>
            <a:prstGeom prst="rect">
              <a:avLst/>
            </a:prstGeom>
            <a:solidFill>
              <a:schemeClr val="bg1"/>
            </a:solidFill>
            <a:ln>
              <a:solidFill>
                <a:schemeClr val="tx1"/>
              </a:solidFill>
            </a:ln>
          </p:spPr>
          <p:txBody>
            <a:bodyPr wrap="square" rtlCol="0">
              <a:spAutoFit/>
            </a:bodyPr>
            <a:lstStyle/>
            <a:p>
              <a:pPr algn="ctr"/>
              <a:r>
                <a:rPr lang="de-AT" dirty="0"/>
                <a:t>Werte addieren</a:t>
              </a:r>
              <a:endParaRPr lang="de-DE" dirty="0"/>
            </a:p>
          </p:txBody>
        </p:sp>
      </p:grpSp>
      <p:sp>
        <p:nvSpPr>
          <p:cNvPr id="39" name="Textfeld 38"/>
          <p:cNvSpPr txBox="1"/>
          <p:nvPr/>
        </p:nvSpPr>
        <p:spPr>
          <a:xfrm>
            <a:off x="3784600" y="2497665"/>
            <a:ext cx="1032933"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14</a:t>
            </a:r>
            <a:endParaRPr lang="de-DE" dirty="0"/>
          </a:p>
        </p:txBody>
      </p:sp>
      <p:pic>
        <p:nvPicPr>
          <p:cNvPr id="20" name="Grafik 19"/>
          <p:cNvPicPr>
            <a:picLocks noChangeAspect="1"/>
          </p:cNvPicPr>
          <p:nvPr/>
        </p:nvPicPr>
        <p:blipFill>
          <a:blip r:embed="rId4"/>
          <a:stretch>
            <a:fillRect/>
          </a:stretch>
        </p:blipFill>
        <p:spPr>
          <a:xfrm>
            <a:off x="1818640" y="3983249"/>
            <a:ext cx="5760720" cy="1499235"/>
          </a:xfrm>
          <a:prstGeom prst="rect">
            <a:avLst/>
          </a:prstGeom>
        </p:spPr>
      </p:pic>
      <p:cxnSp>
        <p:nvCxnSpPr>
          <p:cNvPr id="16" name="Gerade Verbindung mit Pfeil 15"/>
          <p:cNvCxnSpPr/>
          <p:nvPr/>
        </p:nvCxnSpPr>
        <p:spPr>
          <a:xfrm>
            <a:off x="2463800" y="4986867"/>
            <a:ext cx="3513667" cy="143933"/>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grpSp>
        <p:nvGrpSpPr>
          <p:cNvPr id="5" name="Gruppieren 35"/>
          <p:cNvGrpSpPr/>
          <p:nvPr/>
        </p:nvGrpSpPr>
        <p:grpSpPr>
          <a:xfrm>
            <a:off x="3877731" y="2819403"/>
            <a:ext cx="3420536" cy="2446864"/>
            <a:chOff x="3877731" y="2819403"/>
            <a:chExt cx="3420536" cy="2446864"/>
          </a:xfrm>
        </p:grpSpPr>
        <p:cxnSp>
          <p:nvCxnSpPr>
            <p:cNvPr id="32" name="Gerade Verbindung mit Pfeil 31"/>
            <p:cNvCxnSpPr/>
            <p:nvPr/>
          </p:nvCxnSpPr>
          <p:spPr>
            <a:xfrm rot="16200000" flipV="1">
              <a:off x="4157136" y="3141136"/>
              <a:ext cx="2446864" cy="18033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877731" y="3174999"/>
              <a:ext cx="3420536"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intArray</a:t>
              </a:r>
              <a:r>
                <a:rPr lang="de-AT" dirty="0"/>
                <a:t> an der aktuellen Indexposition lesen</a:t>
              </a:r>
              <a:endParaRPr lang="de-DE" dirty="0"/>
            </a:p>
          </p:txBody>
        </p:sp>
      </p:grpSp>
      <p:grpSp>
        <p:nvGrpSpPr>
          <p:cNvPr id="4" name="Gruppieren 30"/>
          <p:cNvGrpSpPr/>
          <p:nvPr/>
        </p:nvGrpSpPr>
        <p:grpSpPr>
          <a:xfrm>
            <a:off x="956732" y="2785533"/>
            <a:ext cx="2937935" cy="1388533"/>
            <a:chOff x="956732" y="2785533"/>
            <a:chExt cx="2937935" cy="1388533"/>
          </a:xfrm>
        </p:grpSpPr>
        <p:cxnSp>
          <p:nvCxnSpPr>
            <p:cNvPr id="28" name="Gerade Verbindung mit Pfeil 27"/>
            <p:cNvCxnSpPr/>
            <p:nvPr/>
          </p:nvCxnSpPr>
          <p:spPr>
            <a:xfrm flipV="1">
              <a:off x="2412999" y="2785533"/>
              <a:ext cx="1481668" cy="138853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956732" y="3081866"/>
              <a:ext cx="2015068"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summe</a:t>
              </a:r>
              <a:r>
                <a:rPr lang="de-AT" dirty="0"/>
                <a:t> lesen</a:t>
              </a:r>
              <a:endParaRPr lang="de-DE" dirty="0"/>
            </a:p>
          </p:txBody>
        </p:sp>
      </p:grpSp>
      <p:cxnSp>
        <p:nvCxnSpPr>
          <p:cNvPr id="19" name="Gerade Verbindung mit Pfeil 18"/>
          <p:cNvCxnSpPr/>
          <p:nvPr/>
        </p:nvCxnSpPr>
        <p:spPr>
          <a:xfrm>
            <a:off x="1540933" y="4953000"/>
            <a:ext cx="72813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linds(horizontal)">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nodeType="clickEffect">
                                  <p:stCondLst>
                                    <p:cond delay="0"/>
                                  </p:stCondLst>
                                  <p:childTnLst>
                                    <p:animEffect transition="out" filter="blinds(horizontal)">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linds(horizontal)">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blinds(horizontal)">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nodeType="clickEffect">
                                  <p:stCondLst>
                                    <p:cond delay="0"/>
                                  </p:stCondLst>
                                  <p:childTnLst>
                                    <p:animEffect transition="out" filter="blinds(horizontal)">
                                      <p:cBhvr>
                                        <p:cTn id="46" dur="500"/>
                                        <p:tgtEl>
                                          <p:spTgt spid="2"/>
                                        </p:tgtEl>
                                      </p:cBhvr>
                                    </p:animEffect>
                                    <p:set>
                                      <p:cBhvr>
                                        <p:cTn id="4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3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(13)</a:t>
            </a:r>
          </a:p>
        </p:txBody>
      </p:sp>
      <p:sp>
        <p:nvSpPr>
          <p:cNvPr id="15" name="Textfeld 14"/>
          <p:cNvSpPr txBox="1"/>
          <p:nvPr/>
        </p:nvSpPr>
        <p:spPr>
          <a:xfrm>
            <a:off x="736600" y="47582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sp>
        <p:nvSpPr>
          <p:cNvPr id="30" name="Textfeld 29"/>
          <p:cNvSpPr txBox="1"/>
          <p:nvPr/>
        </p:nvSpPr>
        <p:spPr>
          <a:xfrm>
            <a:off x="846666" y="3175000"/>
            <a:ext cx="2184400"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summe</a:t>
            </a:r>
            <a:r>
              <a:rPr lang="de-AT" dirty="0"/>
              <a:t> aktualisieren</a:t>
            </a:r>
            <a:endParaRPr lang="de-DE" dirty="0"/>
          </a:p>
        </p:txBody>
      </p:sp>
      <p:sp>
        <p:nvSpPr>
          <p:cNvPr id="22" name="Textfeld 21"/>
          <p:cNvSpPr txBox="1"/>
          <p:nvPr/>
        </p:nvSpPr>
        <p:spPr>
          <a:xfrm>
            <a:off x="719667" y="4013199"/>
            <a:ext cx="905934" cy="369332"/>
          </a:xfrm>
          <a:prstGeom prst="rect">
            <a:avLst/>
          </a:prstGeom>
          <a:noFill/>
        </p:spPr>
        <p:txBody>
          <a:bodyPr wrap="square" rtlCol="0">
            <a:spAutoFit/>
          </a:bodyPr>
          <a:lstStyle/>
          <a:p>
            <a:r>
              <a:rPr lang="de-AT" b="1" dirty="0">
                <a:latin typeface="Courier New" pitchFamily="49" charset="0"/>
                <a:cs typeface="Courier New" pitchFamily="49" charset="0"/>
              </a:rPr>
              <a:t>summe</a:t>
            </a:r>
            <a:endParaRPr lang="de-DE" dirty="0"/>
          </a:p>
        </p:txBody>
      </p:sp>
      <p:cxnSp>
        <p:nvCxnSpPr>
          <p:cNvPr id="24" name="Gerade Verbindung mit Pfeil 23"/>
          <p:cNvCxnSpPr/>
          <p:nvPr/>
        </p:nvCxnSpPr>
        <p:spPr>
          <a:xfrm>
            <a:off x="1574799" y="42164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a:off x="1540933" y="49530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6" name="Grafik 15"/>
          <p:cNvPicPr>
            <a:picLocks noChangeAspect="1"/>
          </p:cNvPicPr>
          <p:nvPr/>
        </p:nvPicPr>
        <p:blipFill>
          <a:blip r:embed="rId3"/>
          <a:stretch>
            <a:fillRect/>
          </a:stretch>
        </p:blipFill>
        <p:spPr>
          <a:xfrm>
            <a:off x="1759373" y="3933930"/>
            <a:ext cx="5760720" cy="1513205"/>
          </a:xfrm>
          <a:prstGeom prst="rect">
            <a:avLst/>
          </a:prstGeom>
        </p:spPr>
      </p:pic>
      <p:grpSp>
        <p:nvGrpSpPr>
          <p:cNvPr id="2" name="Gruppieren 16"/>
          <p:cNvGrpSpPr/>
          <p:nvPr/>
        </p:nvGrpSpPr>
        <p:grpSpPr>
          <a:xfrm>
            <a:off x="370947" y="1691747"/>
            <a:ext cx="5784319" cy="3252787"/>
            <a:chOff x="370947" y="1691747"/>
            <a:chExt cx="5784319" cy="3252787"/>
          </a:xfrm>
        </p:grpSpPr>
        <p:sp>
          <p:nvSpPr>
            <p:cNvPr id="39" name="Textfeld 38"/>
            <p:cNvSpPr txBox="1"/>
            <p:nvPr/>
          </p:nvSpPr>
          <p:spPr>
            <a:xfrm>
              <a:off x="3776132" y="2514599"/>
              <a:ext cx="905934"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14</a:t>
              </a:r>
              <a:endParaRPr lang="de-DE" dirty="0"/>
            </a:p>
          </p:txBody>
        </p:sp>
        <p:grpSp>
          <p:nvGrpSpPr>
            <p:cNvPr id="4" name="Gruppieren 30"/>
            <p:cNvGrpSpPr/>
            <p:nvPr/>
          </p:nvGrpSpPr>
          <p:grpSpPr>
            <a:xfrm>
              <a:off x="370947" y="1691747"/>
              <a:ext cx="5784319" cy="3252787"/>
              <a:chOff x="370947" y="1691747"/>
              <a:chExt cx="5784319" cy="3252787"/>
            </a:xfrm>
          </p:grpSpPr>
          <p:cxnSp>
            <p:nvCxnSpPr>
              <p:cNvPr id="28" name="Gerade Verbindung mit Pfeil 27"/>
              <p:cNvCxnSpPr/>
              <p:nvPr/>
            </p:nvCxnSpPr>
            <p:spPr>
              <a:xfrm flipV="1">
                <a:off x="2412999" y="2785533"/>
                <a:ext cx="1481668" cy="1388533"/>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767664" y="3234265"/>
                <a:ext cx="2387602"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index</a:t>
                </a:r>
                <a:r>
                  <a:rPr lang="de-AT" dirty="0"/>
                  <a:t> um 1 erhöhen</a:t>
                </a:r>
                <a:endParaRPr lang="de-DE" dirty="0"/>
              </a:p>
            </p:txBody>
          </p:sp>
          <p:pic>
            <p:nvPicPr>
              <p:cNvPr id="1026" name="Picture 2"/>
              <p:cNvPicPr>
                <a:picLocks noChangeAspect="1" noChangeArrowheads="1"/>
              </p:cNvPicPr>
              <p:nvPr/>
            </p:nvPicPr>
            <p:blipFill>
              <a:blip r:embed="rId4"/>
              <a:srcRect/>
              <a:stretch>
                <a:fillRect/>
              </a:stretch>
            </p:blipFill>
            <p:spPr bwMode="auto">
              <a:xfrm>
                <a:off x="370947" y="1691747"/>
                <a:ext cx="2390775" cy="1476375"/>
              </a:xfrm>
              <a:prstGeom prst="rect">
                <a:avLst/>
              </a:prstGeom>
              <a:noFill/>
              <a:ln w="9525">
                <a:noFill/>
                <a:miter lim="800000"/>
                <a:headEnd/>
                <a:tailEnd/>
              </a:ln>
              <a:effectLst/>
            </p:spPr>
          </p:pic>
          <p:cxnSp>
            <p:nvCxnSpPr>
              <p:cNvPr id="27" name="Gerade Verbindung mit Pfeil 26"/>
              <p:cNvCxnSpPr/>
              <p:nvPr/>
            </p:nvCxnSpPr>
            <p:spPr>
              <a:xfrm flipV="1">
                <a:off x="2489199" y="3793067"/>
                <a:ext cx="1337734" cy="1151467"/>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(14)</a:t>
            </a:r>
          </a:p>
        </p:txBody>
      </p:sp>
      <p:sp>
        <p:nvSpPr>
          <p:cNvPr id="15" name="Textfeld 14"/>
          <p:cNvSpPr txBox="1"/>
          <p:nvPr/>
        </p:nvSpPr>
        <p:spPr>
          <a:xfrm>
            <a:off x="3183466" y="34374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pic>
        <p:nvPicPr>
          <p:cNvPr id="2050" name="Picture 2"/>
          <p:cNvPicPr>
            <a:picLocks noChangeAspect="1" noChangeArrowheads="1"/>
          </p:cNvPicPr>
          <p:nvPr/>
        </p:nvPicPr>
        <p:blipFill>
          <a:blip r:embed="rId3"/>
          <a:srcRect/>
          <a:stretch>
            <a:fillRect/>
          </a:stretch>
        </p:blipFill>
        <p:spPr bwMode="auto">
          <a:xfrm>
            <a:off x="356130" y="1688042"/>
            <a:ext cx="2352675" cy="1466850"/>
          </a:xfrm>
          <a:prstGeom prst="rect">
            <a:avLst/>
          </a:prstGeom>
          <a:noFill/>
          <a:ln w="9525">
            <a:noFill/>
            <a:miter lim="800000"/>
            <a:headEnd/>
            <a:tailEnd/>
          </a:ln>
          <a:effectLst/>
        </p:spPr>
      </p:pic>
      <p:grpSp>
        <p:nvGrpSpPr>
          <p:cNvPr id="2" name="Gruppieren 31"/>
          <p:cNvGrpSpPr/>
          <p:nvPr/>
        </p:nvGrpSpPr>
        <p:grpSpPr>
          <a:xfrm>
            <a:off x="1549399" y="2091266"/>
            <a:ext cx="5164667" cy="923330"/>
            <a:chOff x="1549399" y="2091266"/>
            <a:chExt cx="5164667" cy="923330"/>
          </a:xfrm>
        </p:grpSpPr>
        <p:cxnSp>
          <p:nvCxnSpPr>
            <p:cNvPr id="24" name="Gerade Verbindung mit Pfeil 23"/>
            <p:cNvCxnSpPr/>
            <p:nvPr/>
          </p:nvCxnSpPr>
          <p:spPr>
            <a:xfrm>
              <a:off x="1549399" y="2582333"/>
              <a:ext cx="2489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a:xfrm>
              <a:off x="4089397" y="2091266"/>
              <a:ext cx="2624669" cy="923330"/>
            </a:xfrm>
            <a:prstGeom prst="rect">
              <a:avLst/>
            </a:prstGeom>
            <a:solidFill>
              <a:schemeClr val="bg1"/>
            </a:solidFill>
            <a:ln>
              <a:solidFill>
                <a:schemeClr val="tx1"/>
              </a:solidFill>
            </a:ln>
          </p:spPr>
          <p:txBody>
            <a:bodyPr wrap="square" rtlCol="0">
              <a:spAutoFit/>
            </a:bodyPr>
            <a:lstStyle/>
            <a:p>
              <a:pPr algn="ctr"/>
              <a:r>
                <a:rPr lang="de-AT" dirty="0"/>
                <a:t>4 ist kleiner als 5</a:t>
              </a:r>
            </a:p>
            <a:p>
              <a:pPr algn="ctr"/>
              <a:r>
                <a:rPr lang="de-AT" dirty="0">
                  <a:sym typeface="Symbol"/>
                </a:rPr>
                <a:t></a:t>
              </a:r>
            </a:p>
            <a:p>
              <a:pPr algn="ctr"/>
              <a:r>
                <a:rPr lang="de-AT" dirty="0">
                  <a:sym typeface="Symbol"/>
                </a:rPr>
                <a:t>Schleife wird durchlaufen</a:t>
              </a:r>
              <a:endParaRPr lang="de-DE" dirty="0"/>
            </a:p>
          </p:txBody>
        </p:sp>
      </p:grpSp>
      <p:pic>
        <p:nvPicPr>
          <p:cNvPr id="16" name="Grafik 15"/>
          <p:cNvPicPr>
            <a:picLocks noChangeAspect="1"/>
          </p:cNvPicPr>
          <p:nvPr/>
        </p:nvPicPr>
        <p:blipFill>
          <a:blip r:embed="rId4"/>
          <a:stretch>
            <a:fillRect/>
          </a:stretch>
        </p:blipFill>
        <p:spPr>
          <a:xfrm>
            <a:off x="1818640" y="3925464"/>
            <a:ext cx="5760720" cy="1513205"/>
          </a:xfrm>
          <a:prstGeom prst="rect">
            <a:avLst/>
          </a:prstGeom>
        </p:spPr>
      </p:pic>
      <p:cxnSp>
        <p:nvCxnSpPr>
          <p:cNvPr id="19" name="Gerade Verbindung mit Pfeil 18"/>
          <p:cNvCxnSpPr/>
          <p:nvPr/>
        </p:nvCxnSpPr>
        <p:spPr>
          <a:xfrm rot="5400000">
            <a:off x="2345265" y="3928535"/>
            <a:ext cx="1151470" cy="79586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 name="Gruppieren 21"/>
          <p:cNvGrpSpPr/>
          <p:nvPr/>
        </p:nvGrpSpPr>
        <p:grpSpPr>
          <a:xfrm>
            <a:off x="1126066" y="2590800"/>
            <a:ext cx="1219200" cy="2345270"/>
            <a:chOff x="1126066" y="2590800"/>
            <a:chExt cx="1219200" cy="2345270"/>
          </a:xfrm>
        </p:grpSpPr>
        <p:cxnSp>
          <p:nvCxnSpPr>
            <p:cNvPr id="13" name="Gerade Verbindung mit Pfeil 12"/>
            <p:cNvCxnSpPr/>
            <p:nvPr/>
          </p:nvCxnSpPr>
          <p:spPr>
            <a:xfrm rot="16200000" flipH="1">
              <a:off x="626532" y="3259668"/>
              <a:ext cx="2345270" cy="1007534"/>
            </a:xfrm>
            <a:prstGeom prst="straightConnector1">
              <a:avLst/>
            </a:prstGeom>
            <a:ln w="19050">
              <a:solidFill>
                <a:schemeClr val="tx1"/>
              </a:solidFill>
              <a:headEnd type="triangle"/>
              <a:tailEnd type="arrow"/>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1126066" y="3268132"/>
              <a:ext cx="1219200" cy="646331"/>
            </a:xfrm>
            <a:prstGeom prst="rect">
              <a:avLst/>
            </a:prstGeom>
            <a:solidFill>
              <a:schemeClr val="bg1"/>
            </a:solidFill>
            <a:ln>
              <a:solidFill>
                <a:schemeClr val="tx1"/>
              </a:solidFill>
            </a:ln>
          </p:spPr>
          <p:txBody>
            <a:bodyPr wrap="square" rtlCol="0">
              <a:spAutoFit/>
            </a:bodyPr>
            <a:lstStyle/>
            <a:p>
              <a:pPr algn="ctr"/>
              <a:r>
                <a:rPr lang="de-AT" dirty="0"/>
                <a:t>Vergleich der Werte</a:t>
              </a:r>
              <a:endParaRPr lang="de-DE" dirty="0"/>
            </a:p>
          </p:txBody>
        </p:sp>
      </p:grp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(15)</a:t>
            </a:r>
          </a:p>
        </p:txBody>
      </p:sp>
      <p:sp>
        <p:nvSpPr>
          <p:cNvPr id="15" name="Textfeld 14"/>
          <p:cNvSpPr txBox="1"/>
          <p:nvPr/>
        </p:nvSpPr>
        <p:spPr>
          <a:xfrm>
            <a:off x="736600" y="47582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pic>
        <p:nvPicPr>
          <p:cNvPr id="3074" name="Picture 2"/>
          <p:cNvPicPr>
            <a:picLocks noChangeAspect="1" noChangeArrowheads="1"/>
          </p:cNvPicPr>
          <p:nvPr/>
        </p:nvPicPr>
        <p:blipFill>
          <a:blip r:embed="rId3"/>
          <a:srcRect/>
          <a:stretch>
            <a:fillRect/>
          </a:stretch>
        </p:blipFill>
        <p:spPr bwMode="auto">
          <a:xfrm>
            <a:off x="403754" y="1656821"/>
            <a:ext cx="2409825" cy="1495425"/>
          </a:xfrm>
          <a:prstGeom prst="rect">
            <a:avLst/>
          </a:prstGeom>
          <a:noFill/>
          <a:ln w="9525">
            <a:noFill/>
            <a:miter lim="800000"/>
            <a:headEnd/>
            <a:tailEnd/>
          </a:ln>
          <a:effectLst/>
        </p:spPr>
      </p:pic>
      <p:sp>
        <p:nvSpPr>
          <p:cNvPr id="23" name="Textfeld 22"/>
          <p:cNvSpPr txBox="1"/>
          <p:nvPr/>
        </p:nvSpPr>
        <p:spPr>
          <a:xfrm>
            <a:off x="3776133" y="2506133"/>
            <a:ext cx="1041400"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14 </a:t>
            </a:r>
            <a:r>
              <a:rPr lang="de-AT" b="1" dirty="0">
                <a:solidFill>
                  <a:schemeClr val="bg1"/>
                </a:solidFill>
                <a:latin typeface="Courier New" pitchFamily="49" charset="0"/>
                <a:cs typeface="Courier New" pitchFamily="49" charset="0"/>
              </a:rPr>
              <a:t>+ 5</a:t>
            </a:r>
            <a:endParaRPr lang="de-DE" dirty="0">
              <a:solidFill>
                <a:schemeClr val="bg1"/>
              </a:solidFill>
            </a:endParaRPr>
          </a:p>
        </p:txBody>
      </p:sp>
      <p:sp>
        <p:nvSpPr>
          <p:cNvPr id="25" name="Textfeld 24"/>
          <p:cNvSpPr txBox="1"/>
          <p:nvPr/>
        </p:nvSpPr>
        <p:spPr>
          <a:xfrm>
            <a:off x="3776131" y="2506133"/>
            <a:ext cx="1032933" cy="369332"/>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14 </a:t>
            </a:r>
            <a:r>
              <a:rPr lang="de-AT" b="1" dirty="0">
                <a:solidFill>
                  <a:schemeClr val="bg1"/>
                </a:solidFill>
                <a:latin typeface="Courier New" pitchFamily="49" charset="0"/>
                <a:cs typeface="Courier New" pitchFamily="49" charset="0"/>
              </a:rPr>
              <a:t>+</a:t>
            </a:r>
            <a:r>
              <a:rPr lang="de-AT" b="1" dirty="0">
                <a:latin typeface="Courier New" pitchFamily="49" charset="0"/>
                <a:cs typeface="Courier New" pitchFamily="49" charset="0"/>
              </a:rPr>
              <a:t> 1</a:t>
            </a:r>
            <a:endParaRPr lang="de-DE" dirty="0"/>
          </a:p>
        </p:txBody>
      </p:sp>
      <p:grpSp>
        <p:nvGrpSpPr>
          <p:cNvPr id="2" name="Gruppieren 37"/>
          <p:cNvGrpSpPr/>
          <p:nvPr/>
        </p:nvGrpSpPr>
        <p:grpSpPr>
          <a:xfrm>
            <a:off x="3784597" y="1888066"/>
            <a:ext cx="3073403" cy="995866"/>
            <a:chOff x="3767664" y="2209799"/>
            <a:chExt cx="3073403" cy="995866"/>
          </a:xfrm>
        </p:grpSpPr>
        <p:sp>
          <p:nvSpPr>
            <p:cNvPr id="26" name="Textfeld 25"/>
            <p:cNvSpPr txBox="1"/>
            <p:nvPr/>
          </p:nvSpPr>
          <p:spPr>
            <a:xfrm>
              <a:off x="3767664" y="2827866"/>
              <a:ext cx="1024467" cy="377799"/>
            </a:xfrm>
            <a:prstGeom prst="rect">
              <a:avLst/>
            </a:prstGeom>
            <a:solidFill>
              <a:schemeClr val="bg1"/>
            </a:solidFill>
            <a:ln>
              <a:solidFill>
                <a:schemeClr val="tx1"/>
              </a:solidFill>
            </a:ln>
          </p:spPr>
          <p:txBody>
            <a:bodyPr wrap="square" rtlCol="0">
              <a:spAutoFit/>
            </a:bodyPr>
            <a:lstStyle/>
            <a:p>
              <a:r>
                <a:rPr lang="de-AT" b="1" dirty="0">
                  <a:latin typeface="Courier New" pitchFamily="49" charset="0"/>
                  <a:cs typeface="Courier New" pitchFamily="49" charset="0"/>
                </a:rPr>
                <a:t>14 + 1</a:t>
              </a:r>
              <a:endParaRPr lang="de-DE" dirty="0"/>
            </a:p>
          </p:txBody>
        </p:sp>
        <p:sp>
          <p:nvSpPr>
            <p:cNvPr id="37" name="Textfeld 36"/>
            <p:cNvSpPr txBox="1"/>
            <p:nvPr/>
          </p:nvSpPr>
          <p:spPr>
            <a:xfrm>
              <a:off x="4825999" y="2209799"/>
              <a:ext cx="2015068" cy="369332"/>
            </a:xfrm>
            <a:prstGeom prst="rect">
              <a:avLst/>
            </a:prstGeom>
            <a:solidFill>
              <a:schemeClr val="bg1"/>
            </a:solidFill>
            <a:ln>
              <a:solidFill>
                <a:schemeClr val="tx1"/>
              </a:solidFill>
            </a:ln>
          </p:spPr>
          <p:txBody>
            <a:bodyPr wrap="square" rtlCol="0">
              <a:spAutoFit/>
            </a:bodyPr>
            <a:lstStyle/>
            <a:p>
              <a:pPr algn="ctr"/>
              <a:r>
                <a:rPr lang="de-AT" dirty="0"/>
                <a:t>Werte addieren</a:t>
              </a:r>
              <a:endParaRPr lang="de-DE" dirty="0"/>
            </a:p>
          </p:txBody>
        </p:sp>
      </p:grpSp>
      <p:sp>
        <p:nvSpPr>
          <p:cNvPr id="39" name="Textfeld 38"/>
          <p:cNvSpPr txBox="1"/>
          <p:nvPr/>
        </p:nvSpPr>
        <p:spPr>
          <a:xfrm>
            <a:off x="3776134" y="2506131"/>
            <a:ext cx="1032933"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15</a:t>
            </a:r>
            <a:endParaRPr lang="de-DE" dirty="0"/>
          </a:p>
        </p:txBody>
      </p:sp>
      <p:pic>
        <p:nvPicPr>
          <p:cNvPr id="21" name="Grafik 20"/>
          <p:cNvPicPr>
            <a:picLocks noChangeAspect="1"/>
          </p:cNvPicPr>
          <p:nvPr/>
        </p:nvPicPr>
        <p:blipFill>
          <a:blip r:embed="rId4"/>
          <a:stretch>
            <a:fillRect/>
          </a:stretch>
        </p:blipFill>
        <p:spPr>
          <a:xfrm>
            <a:off x="1852507" y="3992670"/>
            <a:ext cx="5760720" cy="1497330"/>
          </a:xfrm>
          <a:prstGeom prst="rect">
            <a:avLst/>
          </a:prstGeom>
        </p:spPr>
      </p:pic>
      <p:grpSp>
        <p:nvGrpSpPr>
          <p:cNvPr id="4" name="Gruppieren 35"/>
          <p:cNvGrpSpPr/>
          <p:nvPr/>
        </p:nvGrpSpPr>
        <p:grpSpPr>
          <a:xfrm>
            <a:off x="3877731" y="2819403"/>
            <a:ext cx="3420536" cy="2345264"/>
            <a:chOff x="3877731" y="2819403"/>
            <a:chExt cx="3420536" cy="2345264"/>
          </a:xfrm>
        </p:grpSpPr>
        <p:cxnSp>
          <p:nvCxnSpPr>
            <p:cNvPr id="32" name="Gerade Verbindung mit Pfeil 31"/>
            <p:cNvCxnSpPr/>
            <p:nvPr/>
          </p:nvCxnSpPr>
          <p:spPr>
            <a:xfrm rot="10800000">
              <a:off x="4478870" y="2819403"/>
              <a:ext cx="2785531" cy="234526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877731" y="3174999"/>
              <a:ext cx="3420536"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intArray</a:t>
              </a:r>
              <a:r>
                <a:rPr lang="de-AT" dirty="0"/>
                <a:t> an der aktuellen Indexposition lesen</a:t>
              </a:r>
              <a:endParaRPr lang="de-DE" dirty="0"/>
            </a:p>
          </p:txBody>
        </p:sp>
      </p:grpSp>
      <p:cxnSp>
        <p:nvCxnSpPr>
          <p:cNvPr id="19" name="Gerade Verbindung mit Pfeil 18"/>
          <p:cNvCxnSpPr/>
          <p:nvPr/>
        </p:nvCxnSpPr>
        <p:spPr>
          <a:xfrm>
            <a:off x="1540933" y="4953000"/>
            <a:ext cx="72813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 name="Gruppieren 30"/>
          <p:cNvGrpSpPr/>
          <p:nvPr/>
        </p:nvGrpSpPr>
        <p:grpSpPr>
          <a:xfrm>
            <a:off x="956732" y="2785533"/>
            <a:ext cx="2937935" cy="1388533"/>
            <a:chOff x="956732" y="2785533"/>
            <a:chExt cx="2937935" cy="1388533"/>
          </a:xfrm>
        </p:grpSpPr>
        <p:cxnSp>
          <p:nvCxnSpPr>
            <p:cNvPr id="28" name="Gerade Verbindung mit Pfeil 27"/>
            <p:cNvCxnSpPr/>
            <p:nvPr/>
          </p:nvCxnSpPr>
          <p:spPr>
            <a:xfrm flipV="1">
              <a:off x="2412999" y="2785533"/>
              <a:ext cx="1481668" cy="138853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956732" y="3081866"/>
              <a:ext cx="2015068"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summe</a:t>
              </a:r>
              <a:r>
                <a:rPr lang="de-AT" dirty="0"/>
                <a:t> lesen</a:t>
              </a:r>
              <a:endParaRPr lang="de-DE" dirty="0"/>
            </a:p>
          </p:txBody>
        </p:sp>
      </p:grpSp>
      <p:cxnSp>
        <p:nvCxnSpPr>
          <p:cNvPr id="16" name="Gerade Verbindung mit Pfeil 15"/>
          <p:cNvCxnSpPr/>
          <p:nvPr/>
        </p:nvCxnSpPr>
        <p:spPr>
          <a:xfrm>
            <a:off x="2463800" y="4986867"/>
            <a:ext cx="4512733" cy="169333"/>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linds(horizontal)">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nodeType="clickEffect">
                                  <p:stCondLst>
                                    <p:cond delay="0"/>
                                  </p:stCondLst>
                                  <p:childTnLst>
                                    <p:animEffect transition="out" filter="blinds(horizontal)">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linds(horizontal)">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blinds(horizontal)">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nodeType="clickEffect">
                                  <p:stCondLst>
                                    <p:cond delay="0"/>
                                  </p:stCondLst>
                                  <p:childTnLst>
                                    <p:animEffect transition="out" filter="blinds(horizontal)">
                                      <p:cBhvr>
                                        <p:cTn id="46" dur="500"/>
                                        <p:tgtEl>
                                          <p:spTgt spid="2"/>
                                        </p:tgtEl>
                                      </p:cBhvr>
                                    </p:animEffect>
                                    <p:set>
                                      <p:cBhvr>
                                        <p:cTn id="4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3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(16)</a:t>
            </a:r>
          </a:p>
        </p:txBody>
      </p:sp>
      <p:sp>
        <p:nvSpPr>
          <p:cNvPr id="15" name="Textfeld 14"/>
          <p:cNvSpPr txBox="1"/>
          <p:nvPr/>
        </p:nvSpPr>
        <p:spPr>
          <a:xfrm>
            <a:off x="736600" y="47582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sp>
        <p:nvSpPr>
          <p:cNvPr id="30" name="Textfeld 29"/>
          <p:cNvSpPr txBox="1"/>
          <p:nvPr/>
        </p:nvSpPr>
        <p:spPr>
          <a:xfrm>
            <a:off x="846666" y="3175000"/>
            <a:ext cx="2184400"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summe</a:t>
            </a:r>
            <a:r>
              <a:rPr lang="de-AT" dirty="0"/>
              <a:t> aktualisieren</a:t>
            </a:r>
            <a:endParaRPr lang="de-DE" dirty="0"/>
          </a:p>
        </p:txBody>
      </p:sp>
      <p:sp>
        <p:nvSpPr>
          <p:cNvPr id="22" name="Textfeld 21"/>
          <p:cNvSpPr txBox="1"/>
          <p:nvPr/>
        </p:nvSpPr>
        <p:spPr>
          <a:xfrm>
            <a:off x="719667" y="4013199"/>
            <a:ext cx="905934" cy="369332"/>
          </a:xfrm>
          <a:prstGeom prst="rect">
            <a:avLst/>
          </a:prstGeom>
          <a:noFill/>
        </p:spPr>
        <p:txBody>
          <a:bodyPr wrap="square" rtlCol="0">
            <a:spAutoFit/>
          </a:bodyPr>
          <a:lstStyle/>
          <a:p>
            <a:r>
              <a:rPr lang="de-AT" b="1" dirty="0">
                <a:latin typeface="Courier New" pitchFamily="49" charset="0"/>
                <a:cs typeface="Courier New" pitchFamily="49" charset="0"/>
              </a:rPr>
              <a:t>summe</a:t>
            </a:r>
            <a:endParaRPr lang="de-DE" dirty="0"/>
          </a:p>
        </p:txBody>
      </p:sp>
      <p:cxnSp>
        <p:nvCxnSpPr>
          <p:cNvPr id="24" name="Gerade Verbindung mit Pfeil 23"/>
          <p:cNvCxnSpPr/>
          <p:nvPr/>
        </p:nvCxnSpPr>
        <p:spPr>
          <a:xfrm>
            <a:off x="1574799" y="42164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a:off x="1540933" y="49530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7" name="Grafik 16"/>
          <p:cNvPicPr>
            <a:picLocks noChangeAspect="1"/>
          </p:cNvPicPr>
          <p:nvPr/>
        </p:nvPicPr>
        <p:blipFill>
          <a:blip r:embed="rId3"/>
          <a:stretch>
            <a:fillRect/>
          </a:stretch>
        </p:blipFill>
        <p:spPr>
          <a:xfrm>
            <a:off x="1801707" y="3968750"/>
            <a:ext cx="5760720" cy="1511300"/>
          </a:xfrm>
          <a:prstGeom prst="rect">
            <a:avLst/>
          </a:prstGeom>
        </p:spPr>
      </p:pic>
      <p:grpSp>
        <p:nvGrpSpPr>
          <p:cNvPr id="2" name="Gruppieren 16"/>
          <p:cNvGrpSpPr/>
          <p:nvPr/>
        </p:nvGrpSpPr>
        <p:grpSpPr>
          <a:xfrm>
            <a:off x="370947" y="1691747"/>
            <a:ext cx="5784319" cy="3252787"/>
            <a:chOff x="370947" y="1691747"/>
            <a:chExt cx="5784319" cy="3252787"/>
          </a:xfrm>
        </p:grpSpPr>
        <p:sp>
          <p:nvSpPr>
            <p:cNvPr id="39" name="Textfeld 38"/>
            <p:cNvSpPr txBox="1"/>
            <p:nvPr/>
          </p:nvSpPr>
          <p:spPr>
            <a:xfrm>
              <a:off x="3776132" y="2514599"/>
              <a:ext cx="905934"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15</a:t>
              </a:r>
              <a:endParaRPr lang="de-DE" dirty="0"/>
            </a:p>
          </p:txBody>
        </p:sp>
        <p:grpSp>
          <p:nvGrpSpPr>
            <p:cNvPr id="4" name="Gruppieren 30"/>
            <p:cNvGrpSpPr/>
            <p:nvPr/>
          </p:nvGrpSpPr>
          <p:grpSpPr>
            <a:xfrm>
              <a:off x="370947" y="1691747"/>
              <a:ext cx="5784319" cy="3252787"/>
              <a:chOff x="370947" y="1691747"/>
              <a:chExt cx="5784319" cy="3252787"/>
            </a:xfrm>
          </p:grpSpPr>
          <p:cxnSp>
            <p:nvCxnSpPr>
              <p:cNvPr id="28" name="Gerade Verbindung mit Pfeil 27"/>
              <p:cNvCxnSpPr/>
              <p:nvPr/>
            </p:nvCxnSpPr>
            <p:spPr>
              <a:xfrm flipV="1">
                <a:off x="2412999" y="2785533"/>
                <a:ext cx="1481668" cy="1388533"/>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3767664" y="3234265"/>
                <a:ext cx="2387602" cy="646331"/>
              </a:xfrm>
              <a:prstGeom prst="rect">
                <a:avLst/>
              </a:prstGeom>
              <a:solidFill>
                <a:schemeClr val="bg1"/>
              </a:solidFill>
              <a:ln>
                <a:solidFill>
                  <a:schemeClr val="tx1"/>
                </a:solidFill>
              </a:ln>
            </p:spPr>
            <p:txBody>
              <a:bodyPr wrap="square" rtlCol="0">
                <a:spAutoFit/>
              </a:bodyPr>
              <a:lstStyle/>
              <a:p>
                <a:pPr algn="ctr"/>
                <a:r>
                  <a:rPr lang="de-AT" dirty="0"/>
                  <a:t>Wert der Variablen </a:t>
                </a:r>
                <a:r>
                  <a:rPr lang="de-AT" b="1" dirty="0">
                    <a:latin typeface="Courier New" pitchFamily="49" charset="0"/>
                    <a:cs typeface="Courier New" pitchFamily="49" charset="0"/>
                  </a:rPr>
                  <a:t>index</a:t>
                </a:r>
                <a:r>
                  <a:rPr lang="de-AT" dirty="0"/>
                  <a:t> um 1 erhöhen</a:t>
                </a:r>
                <a:endParaRPr lang="de-DE" dirty="0"/>
              </a:p>
            </p:txBody>
          </p:sp>
          <p:pic>
            <p:nvPicPr>
              <p:cNvPr id="1026" name="Picture 2"/>
              <p:cNvPicPr>
                <a:picLocks noChangeAspect="1" noChangeArrowheads="1"/>
              </p:cNvPicPr>
              <p:nvPr/>
            </p:nvPicPr>
            <p:blipFill>
              <a:blip r:embed="rId4"/>
              <a:srcRect/>
              <a:stretch>
                <a:fillRect/>
              </a:stretch>
            </p:blipFill>
            <p:spPr bwMode="auto">
              <a:xfrm>
                <a:off x="370947" y="1691747"/>
                <a:ext cx="2390775" cy="1476375"/>
              </a:xfrm>
              <a:prstGeom prst="rect">
                <a:avLst/>
              </a:prstGeom>
              <a:noFill/>
              <a:ln w="9525">
                <a:noFill/>
                <a:miter lim="800000"/>
                <a:headEnd/>
                <a:tailEnd/>
              </a:ln>
              <a:effectLst/>
            </p:spPr>
          </p:pic>
          <p:cxnSp>
            <p:nvCxnSpPr>
              <p:cNvPr id="27" name="Gerade Verbindung mit Pfeil 26"/>
              <p:cNvCxnSpPr/>
              <p:nvPr/>
            </p:nvCxnSpPr>
            <p:spPr>
              <a:xfrm flipV="1">
                <a:off x="2489199" y="3793067"/>
                <a:ext cx="1337734" cy="1151467"/>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(17)</a:t>
            </a:r>
          </a:p>
        </p:txBody>
      </p:sp>
      <p:sp>
        <p:nvSpPr>
          <p:cNvPr id="15" name="Textfeld 14"/>
          <p:cNvSpPr txBox="1"/>
          <p:nvPr/>
        </p:nvSpPr>
        <p:spPr>
          <a:xfrm>
            <a:off x="3183466" y="34374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pic>
        <p:nvPicPr>
          <p:cNvPr id="2050" name="Picture 2"/>
          <p:cNvPicPr>
            <a:picLocks noChangeAspect="1" noChangeArrowheads="1"/>
          </p:cNvPicPr>
          <p:nvPr/>
        </p:nvPicPr>
        <p:blipFill>
          <a:blip r:embed="rId3"/>
          <a:srcRect/>
          <a:stretch>
            <a:fillRect/>
          </a:stretch>
        </p:blipFill>
        <p:spPr bwMode="auto">
          <a:xfrm>
            <a:off x="356130" y="1688042"/>
            <a:ext cx="2352675" cy="1466850"/>
          </a:xfrm>
          <a:prstGeom prst="rect">
            <a:avLst/>
          </a:prstGeom>
          <a:noFill/>
          <a:ln w="9525">
            <a:noFill/>
            <a:miter lim="800000"/>
            <a:headEnd/>
            <a:tailEnd/>
          </a:ln>
          <a:effectLst/>
        </p:spPr>
      </p:pic>
      <p:pic>
        <p:nvPicPr>
          <p:cNvPr id="14" name="Grafik 13"/>
          <p:cNvPicPr>
            <a:picLocks noChangeAspect="1"/>
          </p:cNvPicPr>
          <p:nvPr/>
        </p:nvPicPr>
        <p:blipFill>
          <a:blip r:embed="rId4"/>
          <a:stretch>
            <a:fillRect/>
          </a:stretch>
        </p:blipFill>
        <p:spPr>
          <a:xfrm>
            <a:off x="1835574" y="3934883"/>
            <a:ext cx="5760720" cy="1511300"/>
          </a:xfrm>
          <a:prstGeom prst="rect">
            <a:avLst/>
          </a:prstGeom>
        </p:spPr>
      </p:pic>
      <p:grpSp>
        <p:nvGrpSpPr>
          <p:cNvPr id="2" name="Gruppieren 31"/>
          <p:cNvGrpSpPr/>
          <p:nvPr/>
        </p:nvGrpSpPr>
        <p:grpSpPr>
          <a:xfrm>
            <a:off x="1549399" y="2091266"/>
            <a:ext cx="5164667" cy="1200329"/>
            <a:chOff x="1549399" y="2091266"/>
            <a:chExt cx="5164667" cy="1200329"/>
          </a:xfrm>
        </p:grpSpPr>
        <p:cxnSp>
          <p:nvCxnSpPr>
            <p:cNvPr id="24" name="Gerade Verbindung mit Pfeil 23"/>
            <p:cNvCxnSpPr/>
            <p:nvPr/>
          </p:nvCxnSpPr>
          <p:spPr>
            <a:xfrm>
              <a:off x="1549399" y="2582333"/>
              <a:ext cx="2489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a:xfrm>
              <a:off x="4089397" y="2091266"/>
              <a:ext cx="2624669" cy="1200329"/>
            </a:xfrm>
            <a:prstGeom prst="rect">
              <a:avLst/>
            </a:prstGeom>
            <a:solidFill>
              <a:schemeClr val="bg1"/>
            </a:solidFill>
            <a:ln>
              <a:solidFill>
                <a:schemeClr val="tx1"/>
              </a:solidFill>
            </a:ln>
          </p:spPr>
          <p:txBody>
            <a:bodyPr wrap="square" rtlCol="0">
              <a:spAutoFit/>
            </a:bodyPr>
            <a:lstStyle/>
            <a:p>
              <a:pPr algn="ctr"/>
              <a:r>
                <a:rPr lang="de-AT" dirty="0"/>
                <a:t>5 ist </a:t>
              </a:r>
              <a:r>
                <a:rPr lang="de-AT" b="1" dirty="0"/>
                <a:t>NICHT</a:t>
              </a:r>
              <a:r>
                <a:rPr lang="de-AT" dirty="0"/>
                <a:t> kleiner als 5</a:t>
              </a:r>
            </a:p>
            <a:p>
              <a:pPr algn="ctr"/>
              <a:r>
                <a:rPr lang="de-AT" dirty="0">
                  <a:sym typeface="Symbol"/>
                </a:rPr>
                <a:t></a:t>
              </a:r>
            </a:p>
            <a:p>
              <a:pPr algn="ctr"/>
              <a:r>
                <a:rPr lang="de-AT" dirty="0">
                  <a:sym typeface="Symbol"/>
                </a:rPr>
                <a:t>Schleife wird NICHT MEHR durchlaufen</a:t>
              </a:r>
              <a:endParaRPr lang="de-DE" dirty="0"/>
            </a:p>
          </p:txBody>
        </p:sp>
      </p:grpSp>
      <p:grpSp>
        <p:nvGrpSpPr>
          <p:cNvPr id="4" name="Gruppieren 21"/>
          <p:cNvGrpSpPr/>
          <p:nvPr/>
        </p:nvGrpSpPr>
        <p:grpSpPr>
          <a:xfrm>
            <a:off x="1126066" y="2590800"/>
            <a:ext cx="1219200" cy="2345270"/>
            <a:chOff x="1126066" y="2590800"/>
            <a:chExt cx="1219200" cy="2345270"/>
          </a:xfrm>
        </p:grpSpPr>
        <p:sp>
          <p:nvSpPr>
            <p:cNvPr id="20" name="Textfeld 19"/>
            <p:cNvSpPr txBox="1"/>
            <p:nvPr/>
          </p:nvSpPr>
          <p:spPr>
            <a:xfrm>
              <a:off x="1126066" y="3268132"/>
              <a:ext cx="1219200" cy="646331"/>
            </a:xfrm>
            <a:prstGeom prst="rect">
              <a:avLst/>
            </a:prstGeom>
            <a:solidFill>
              <a:schemeClr val="bg1"/>
            </a:solidFill>
            <a:ln>
              <a:solidFill>
                <a:schemeClr val="tx1"/>
              </a:solidFill>
            </a:ln>
          </p:spPr>
          <p:txBody>
            <a:bodyPr wrap="square" rtlCol="0">
              <a:spAutoFit/>
            </a:bodyPr>
            <a:lstStyle/>
            <a:p>
              <a:pPr algn="ctr"/>
              <a:r>
                <a:rPr lang="de-AT" dirty="0"/>
                <a:t>Vergleich der Werte</a:t>
              </a:r>
              <a:endParaRPr lang="de-DE" dirty="0"/>
            </a:p>
          </p:txBody>
        </p:sp>
        <p:cxnSp>
          <p:nvCxnSpPr>
            <p:cNvPr id="13" name="Gerade Verbindung mit Pfeil 12"/>
            <p:cNvCxnSpPr/>
            <p:nvPr/>
          </p:nvCxnSpPr>
          <p:spPr>
            <a:xfrm rot="16200000" flipH="1">
              <a:off x="626532" y="3259668"/>
              <a:ext cx="2345270" cy="1007534"/>
            </a:xfrm>
            <a:prstGeom prst="straightConnector1">
              <a:avLst/>
            </a:prstGeom>
            <a:ln w="19050">
              <a:solidFill>
                <a:schemeClr val="tx1"/>
              </a:solidFill>
              <a:headEnd type="triangle"/>
              <a:tailEnd type="arrow"/>
            </a:ln>
          </p:spPr>
          <p:style>
            <a:lnRef idx="1">
              <a:schemeClr val="accent1"/>
            </a:lnRef>
            <a:fillRef idx="0">
              <a:schemeClr val="accent1"/>
            </a:fillRef>
            <a:effectRef idx="0">
              <a:schemeClr val="accent1"/>
            </a:effectRef>
            <a:fontRef idx="minor">
              <a:schemeClr val="tx1"/>
            </a:fontRef>
          </p:style>
        </p:cxnSp>
      </p:grpSp>
      <p:cxnSp>
        <p:nvCxnSpPr>
          <p:cNvPr id="19" name="Gerade Verbindung mit Pfeil 18"/>
          <p:cNvCxnSpPr/>
          <p:nvPr/>
        </p:nvCxnSpPr>
        <p:spPr>
          <a:xfrm rot="5400000">
            <a:off x="2345265" y="3928535"/>
            <a:ext cx="1151470" cy="79586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(18)</a:t>
            </a:r>
          </a:p>
        </p:txBody>
      </p:sp>
      <p:sp>
        <p:nvSpPr>
          <p:cNvPr id="22" name="Textfeld 21"/>
          <p:cNvSpPr txBox="1"/>
          <p:nvPr/>
        </p:nvSpPr>
        <p:spPr>
          <a:xfrm>
            <a:off x="719667" y="4013199"/>
            <a:ext cx="905934" cy="369332"/>
          </a:xfrm>
          <a:prstGeom prst="rect">
            <a:avLst/>
          </a:prstGeom>
          <a:noFill/>
        </p:spPr>
        <p:txBody>
          <a:bodyPr wrap="square" rtlCol="0">
            <a:spAutoFit/>
          </a:bodyPr>
          <a:lstStyle/>
          <a:p>
            <a:r>
              <a:rPr lang="de-AT" b="1" dirty="0">
                <a:latin typeface="Courier New" pitchFamily="49" charset="0"/>
                <a:cs typeface="Courier New" pitchFamily="49" charset="0"/>
              </a:rPr>
              <a:t>summe</a:t>
            </a:r>
            <a:endParaRPr lang="de-DE" dirty="0"/>
          </a:p>
        </p:txBody>
      </p:sp>
      <p:pic>
        <p:nvPicPr>
          <p:cNvPr id="17" name="Grafik 16"/>
          <p:cNvPicPr>
            <a:picLocks noChangeAspect="1"/>
          </p:cNvPicPr>
          <p:nvPr/>
        </p:nvPicPr>
        <p:blipFill>
          <a:blip r:embed="rId3"/>
          <a:stretch>
            <a:fillRect/>
          </a:stretch>
        </p:blipFill>
        <p:spPr>
          <a:xfrm>
            <a:off x="1801707" y="3968750"/>
            <a:ext cx="5760720" cy="1511300"/>
          </a:xfrm>
          <a:prstGeom prst="rect">
            <a:avLst/>
          </a:prstGeom>
        </p:spPr>
      </p:pic>
      <p:cxnSp>
        <p:nvCxnSpPr>
          <p:cNvPr id="24" name="Gerade Verbindung mit Pfeil 23"/>
          <p:cNvCxnSpPr/>
          <p:nvPr/>
        </p:nvCxnSpPr>
        <p:spPr>
          <a:xfrm>
            <a:off x="1574799" y="4216400"/>
            <a:ext cx="612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p:nvPicPr>
        <p:blipFill>
          <a:blip r:embed="rId4"/>
          <a:srcRect/>
          <a:stretch>
            <a:fillRect/>
          </a:stretch>
        </p:blipFill>
        <p:spPr bwMode="auto">
          <a:xfrm>
            <a:off x="376766" y="1665289"/>
            <a:ext cx="2362200" cy="1495425"/>
          </a:xfrm>
          <a:prstGeom prst="rect">
            <a:avLst/>
          </a:prstGeom>
          <a:noFill/>
          <a:ln w="9525">
            <a:noFill/>
            <a:miter lim="800000"/>
            <a:headEnd/>
            <a:tailEnd/>
          </a:ln>
          <a:effectLst/>
        </p:spPr>
      </p:pic>
      <p:grpSp>
        <p:nvGrpSpPr>
          <p:cNvPr id="18" name="Gruppieren 17"/>
          <p:cNvGrpSpPr/>
          <p:nvPr/>
        </p:nvGrpSpPr>
        <p:grpSpPr>
          <a:xfrm>
            <a:off x="270931" y="2514599"/>
            <a:ext cx="4411135" cy="1659467"/>
            <a:chOff x="270931" y="2514599"/>
            <a:chExt cx="4411135" cy="1659467"/>
          </a:xfrm>
        </p:grpSpPr>
        <p:sp>
          <p:nvSpPr>
            <p:cNvPr id="39" name="Textfeld 38"/>
            <p:cNvSpPr txBox="1"/>
            <p:nvPr/>
          </p:nvSpPr>
          <p:spPr>
            <a:xfrm>
              <a:off x="3776132" y="2514599"/>
              <a:ext cx="905934" cy="369332"/>
            </a:xfrm>
            <a:prstGeom prst="rect">
              <a:avLst/>
            </a:prstGeom>
            <a:solidFill>
              <a:schemeClr val="bg1"/>
            </a:solidFill>
            <a:ln>
              <a:solidFill>
                <a:schemeClr val="tx1"/>
              </a:solidFill>
            </a:ln>
          </p:spPr>
          <p:txBody>
            <a:bodyPr wrap="square" rtlCol="0">
              <a:spAutoFit/>
            </a:bodyPr>
            <a:lstStyle/>
            <a:p>
              <a:pPr algn="ctr"/>
              <a:r>
                <a:rPr lang="de-AT" b="1" dirty="0">
                  <a:latin typeface="Courier New" pitchFamily="49" charset="0"/>
                  <a:cs typeface="Courier New" pitchFamily="49" charset="0"/>
                </a:rPr>
                <a:t>15</a:t>
              </a:r>
              <a:endParaRPr lang="de-DE" dirty="0"/>
            </a:p>
          </p:txBody>
        </p:sp>
        <p:cxnSp>
          <p:nvCxnSpPr>
            <p:cNvPr id="28" name="Gerade Verbindung mit Pfeil 27"/>
            <p:cNvCxnSpPr/>
            <p:nvPr/>
          </p:nvCxnSpPr>
          <p:spPr>
            <a:xfrm flipV="1">
              <a:off x="2412999" y="2785533"/>
              <a:ext cx="1481668" cy="1388533"/>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270931" y="3183467"/>
              <a:ext cx="3225802" cy="646331"/>
            </a:xfrm>
            <a:prstGeom prst="rect">
              <a:avLst/>
            </a:prstGeom>
            <a:solidFill>
              <a:schemeClr val="bg1"/>
            </a:solidFill>
            <a:ln>
              <a:solidFill>
                <a:schemeClr val="tx1"/>
              </a:solidFill>
            </a:ln>
          </p:spPr>
          <p:txBody>
            <a:bodyPr wrap="square" rtlCol="0">
              <a:spAutoFit/>
            </a:bodyPr>
            <a:lstStyle/>
            <a:p>
              <a:pPr algn="ctr"/>
              <a:r>
                <a:rPr lang="de-AT" dirty="0"/>
                <a:t>das Ergebnis ist in der Variablen </a:t>
              </a:r>
              <a:r>
                <a:rPr lang="de-AT" b="1" dirty="0">
                  <a:latin typeface="Courier New" pitchFamily="49" charset="0"/>
                  <a:cs typeface="Courier New" pitchFamily="49" charset="0"/>
                </a:rPr>
                <a:t>summe</a:t>
              </a:r>
              <a:r>
                <a:rPr lang="de-AT" dirty="0"/>
                <a:t> gespeichert</a:t>
              </a:r>
              <a:endParaRPr lang="de-DE" dirty="0"/>
            </a:p>
          </p:txBody>
        </p:sp>
      </p:grp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srcRect/>
          <a:stretch>
            <a:fillRect/>
          </a:stretch>
        </p:blipFill>
        <p:spPr bwMode="auto">
          <a:xfrm>
            <a:off x="374651" y="1432983"/>
            <a:ext cx="2400300" cy="1485900"/>
          </a:xfrm>
          <a:prstGeom prst="rect">
            <a:avLst/>
          </a:prstGeom>
          <a:noFill/>
          <a:ln w="9525">
            <a:noFill/>
            <a:miter lim="800000"/>
            <a:headEnd/>
            <a:tailEnd/>
          </a:ln>
          <a:effectLst/>
        </p:spPr>
      </p:pic>
      <p:sp>
        <p:nvSpPr>
          <p:cNvPr id="3" name="Textfeld 2">
            <a:extLst>
              <a:ext uri="{FF2B5EF4-FFF2-40B4-BE49-F238E27FC236}">
                <a16:creationId xmlns:a16="http://schemas.microsoft.com/office/drawing/2014/main" id="{F664A66F-F1C4-471E-98ED-113E4857036D}"/>
              </a:ext>
            </a:extLst>
          </p:cNvPr>
          <p:cNvSpPr txBox="1"/>
          <p:nvPr/>
        </p:nvSpPr>
        <p:spPr>
          <a:xfrm>
            <a:off x="290834" y="1128199"/>
            <a:ext cx="7456165" cy="369332"/>
          </a:xfrm>
          <a:prstGeom prst="rect">
            <a:avLst/>
          </a:prstGeom>
          <a:noFill/>
        </p:spPr>
        <p:txBody>
          <a:bodyPr wrap="square" rtlCol="0">
            <a:spAutoFit/>
          </a:bodyPr>
          <a:lstStyle/>
          <a:p>
            <a:r>
              <a:rPr lang="de-AT" dirty="0"/>
              <a:t>Berechnungen mit Werten von Feldvariablen – eine platzsparende Alternative</a:t>
            </a:r>
          </a:p>
        </p:txBody>
      </p:sp>
      <p:pic>
        <p:nvPicPr>
          <p:cNvPr id="1026" name="Picture 2"/>
          <p:cNvPicPr>
            <a:picLocks noChangeAspect="1" noChangeArrowheads="1"/>
          </p:cNvPicPr>
          <p:nvPr/>
        </p:nvPicPr>
        <p:blipFill>
          <a:blip r:embed="rId4"/>
          <a:srcRect/>
          <a:stretch>
            <a:fillRect/>
          </a:stretch>
        </p:blipFill>
        <p:spPr bwMode="auto">
          <a:xfrm>
            <a:off x="711730" y="2714625"/>
            <a:ext cx="7554659" cy="3449108"/>
          </a:xfrm>
          <a:prstGeom prst="rect">
            <a:avLst/>
          </a:prstGeom>
          <a:noFill/>
          <a:ln w="9525">
            <a:noFill/>
            <a:miter lim="800000"/>
            <a:headEnd/>
            <a:tailEnd/>
          </a:ln>
          <a:effectLst/>
        </p:spPr>
      </p:pic>
      <p:sp>
        <p:nvSpPr>
          <p:cNvPr id="12" name="Rechteck 11"/>
          <p:cNvSpPr/>
          <p:nvPr/>
        </p:nvSpPr>
        <p:spPr>
          <a:xfrm>
            <a:off x="575733" y="5698067"/>
            <a:ext cx="8280400" cy="4148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p:cNvSpPr/>
          <p:nvPr/>
        </p:nvSpPr>
        <p:spPr>
          <a:xfrm>
            <a:off x="270933" y="5266267"/>
            <a:ext cx="8263467" cy="753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p:cNvSpPr/>
          <p:nvPr/>
        </p:nvSpPr>
        <p:spPr>
          <a:xfrm>
            <a:off x="448733" y="4851401"/>
            <a:ext cx="8051800" cy="753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414866" y="4445001"/>
            <a:ext cx="8051800" cy="753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499533" y="4021668"/>
            <a:ext cx="8051800" cy="753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p:cNvSpPr/>
          <p:nvPr/>
        </p:nvSpPr>
        <p:spPr>
          <a:xfrm>
            <a:off x="330199" y="3598335"/>
            <a:ext cx="8051800" cy="753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5658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21"/>
                                        </p:tgtEl>
                                      </p:cBhvr>
                                    </p:animEffect>
                                    <p:set>
                                      <p:cBhvr>
                                        <p:cTn id="7" dur="1" fill="hold">
                                          <p:stCondLst>
                                            <p:cond delay="499"/>
                                          </p:stCondLst>
                                        </p:cTn>
                                        <p:tgtEl>
                                          <p:spTgt spid="21"/>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20"/>
                                        </p:tgtEl>
                                      </p:cBhvr>
                                    </p:animEffect>
                                    <p:set>
                                      <p:cBhvr>
                                        <p:cTn id="12" dur="1" fill="hold">
                                          <p:stCondLst>
                                            <p:cond delay="499"/>
                                          </p:stCondLst>
                                        </p:cTn>
                                        <p:tgtEl>
                                          <p:spTgt spid="2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0" nodeType="clickEffect">
                                  <p:stCondLst>
                                    <p:cond delay="0"/>
                                  </p:stCondLst>
                                  <p:childTnLst>
                                    <p:animEffect transition="out" filter="blinds(horizontal)">
                                      <p:cBhvr>
                                        <p:cTn id="16" dur="500"/>
                                        <p:tgtEl>
                                          <p:spTgt spid="19"/>
                                        </p:tgtEl>
                                      </p:cBhvr>
                                    </p:animEffect>
                                    <p:set>
                                      <p:cBhvr>
                                        <p:cTn id="17" dur="1" fill="hold">
                                          <p:stCondLst>
                                            <p:cond delay="499"/>
                                          </p:stCondLst>
                                        </p:cTn>
                                        <p:tgtEl>
                                          <p:spTgt spid="1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grpId="0" nodeType="clickEffect">
                                  <p:stCondLst>
                                    <p:cond delay="0"/>
                                  </p:stCondLst>
                                  <p:childTnLst>
                                    <p:animEffect transition="out" filter="blinds(horizontal)">
                                      <p:cBhvr>
                                        <p:cTn id="21" dur="500"/>
                                        <p:tgtEl>
                                          <p:spTgt spid="18"/>
                                        </p:tgtEl>
                                      </p:cBhvr>
                                    </p:animEffect>
                                    <p:set>
                                      <p:cBhvr>
                                        <p:cTn id="22" dur="1" fill="hold">
                                          <p:stCondLst>
                                            <p:cond delay="499"/>
                                          </p:stCondLst>
                                        </p:cTn>
                                        <p:tgtEl>
                                          <p:spTgt spid="1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xit" presetSubtype="10" fill="hold" grpId="0" nodeType="clickEffect">
                                  <p:stCondLst>
                                    <p:cond delay="0"/>
                                  </p:stCondLst>
                                  <p:childTnLst>
                                    <p:animEffect transition="out" filter="blinds(horizontal)">
                                      <p:cBhvr>
                                        <p:cTn id="26" dur="500"/>
                                        <p:tgtEl>
                                          <p:spTgt spid="14"/>
                                        </p:tgtEl>
                                      </p:cBhvr>
                                    </p:animEffect>
                                    <p:set>
                                      <p:cBhvr>
                                        <p:cTn id="27" dur="1" fill="hold">
                                          <p:stCondLst>
                                            <p:cond delay="499"/>
                                          </p:stCondLst>
                                        </p:cTn>
                                        <p:tgtEl>
                                          <p:spTgt spid="14"/>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grpId="0" nodeType="clickEffect">
                                  <p:stCondLst>
                                    <p:cond delay="0"/>
                                  </p:stCondLst>
                                  <p:childTnLst>
                                    <p:animEffect transition="out" filter="blinds(horizontal)">
                                      <p:cBhvr>
                                        <p:cTn id="31" dur="500"/>
                                        <p:tgtEl>
                                          <p:spTgt spid="12"/>
                                        </p:tgtEl>
                                      </p:cBhvr>
                                    </p:animEffect>
                                    <p:set>
                                      <p:cBhvr>
                                        <p:cTn id="3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8" grpId="0" animBg="1"/>
      <p:bldP spid="19" grpId="0" animBg="1"/>
      <p:bldP spid="20" grpId="0" animBg="1"/>
      <p:bldP spid="2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F664A66F-F1C4-471E-98ED-113E4857036D}"/>
              </a:ext>
            </a:extLst>
          </p:cNvPr>
          <p:cNvSpPr txBox="1"/>
          <p:nvPr/>
        </p:nvSpPr>
        <p:spPr>
          <a:xfrm>
            <a:off x="155368" y="1289065"/>
            <a:ext cx="8175832" cy="338554"/>
          </a:xfrm>
          <a:prstGeom prst="rect">
            <a:avLst/>
          </a:prstGeom>
          <a:noFill/>
        </p:spPr>
        <p:txBody>
          <a:bodyPr wrap="square" rtlCol="0">
            <a:spAutoFit/>
          </a:bodyPr>
          <a:lstStyle/>
          <a:p>
            <a:r>
              <a:rPr lang="de-AT" sz="1600" dirty="0"/>
              <a:t>…Feldvariable in selbst definierten </a:t>
            </a:r>
            <a:r>
              <a:rPr lang="de-AT" sz="1600" b="1" dirty="0">
                <a:solidFill>
                  <a:srgbClr val="0070C0"/>
                </a:solidFill>
              </a:rPr>
              <a:t>Befehlen</a:t>
            </a:r>
            <a:r>
              <a:rPr lang="de-AT" sz="1600" dirty="0"/>
              <a:t>  (… und Fragen):</a:t>
            </a:r>
          </a:p>
        </p:txBody>
      </p:sp>
      <p:pic>
        <p:nvPicPr>
          <p:cNvPr id="2" name="Picture 2"/>
          <p:cNvPicPr>
            <a:picLocks noChangeAspect="1" noChangeArrowheads="1"/>
          </p:cNvPicPr>
          <p:nvPr/>
        </p:nvPicPr>
        <p:blipFill>
          <a:blip r:embed="rId3"/>
          <a:srcRect/>
          <a:stretch>
            <a:fillRect/>
          </a:stretch>
        </p:blipFill>
        <p:spPr bwMode="auto">
          <a:xfrm>
            <a:off x="838199" y="2095174"/>
            <a:ext cx="5995529" cy="3458960"/>
          </a:xfrm>
          <a:prstGeom prst="rect">
            <a:avLst/>
          </a:prstGeom>
          <a:noFill/>
          <a:ln w="9525">
            <a:noFill/>
            <a:miter lim="800000"/>
            <a:headEnd/>
            <a:tailEnd/>
          </a:ln>
          <a:effectLst/>
        </p:spPr>
      </p:pic>
      <p:sp>
        <p:nvSpPr>
          <p:cNvPr id="9" name="Ellipse 8"/>
          <p:cNvSpPr/>
          <p:nvPr/>
        </p:nvSpPr>
        <p:spPr>
          <a:xfrm>
            <a:off x="3714744" y="2071678"/>
            <a:ext cx="1928826" cy="428628"/>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41269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F664A66F-F1C4-471E-98ED-113E4857036D}"/>
              </a:ext>
            </a:extLst>
          </p:cNvPr>
          <p:cNvSpPr txBox="1"/>
          <p:nvPr/>
        </p:nvSpPr>
        <p:spPr>
          <a:xfrm>
            <a:off x="155368" y="1289065"/>
            <a:ext cx="8175832" cy="338554"/>
          </a:xfrm>
          <a:prstGeom prst="rect">
            <a:avLst/>
          </a:prstGeom>
          <a:noFill/>
        </p:spPr>
        <p:txBody>
          <a:bodyPr wrap="square" rtlCol="0">
            <a:spAutoFit/>
          </a:bodyPr>
          <a:lstStyle/>
          <a:p>
            <a:r>
              <a:rPr lang="de-AT" sz="1600" dirty="0"/>
              <a:t>…Feldvariable in selbst definierten </a:t>
            </a:r>
            <a:r>
              <a:rPr lang="de-AT" sz="1600" b="1" dirty="0">
                <a:solidFill>
                  <a:srgbClr val="0070C0"/>
                </a:solidFill>
              </a:rPr>
              <a:t>Fragen</a:t>
            </a:r>
            <a:r>
              <a:rPr lang="de-AT" sz="1600" dirty="0"/>
              <a:t>:</a:t>
            </a:r>
          </a:p>
        </p:txBody>
      </p:sp>
      <p:pic>
        <p:nvPicPr>
          <p:cNvPr id="2050" name="Picture 2"/>
          <p:cNvPicPr>
            <a:picLocks noChangeAspect="1" noChangeArrowheads="1"/>
          </p:cNvPicPr>
          <p:nvPr/>
        </p:nvPicPr>
        <p:blipFill>
          <a:blip r:embed="rId3"/>
          <a:srcRect/>
          <a:stretch>
            <a:fillRect/>
          </a:stretch>
        </p:blipFill>
        <p:spPr bwMode="auto">
          <a:xfrm>
            <a:off x="1712384" y="1848380"/>
            <a:ext cx="4943475" cy="3476911"/>
          </a:xfrm>
          <a:prstGeom prst="rect">
            <a:avLst/>
          </a:prstGeom>
          <a:noFill/>
          <a:ln w="9525">
            <a:noFill/>
            <a:miter lim="800000"/>
            <a:headEnd/>
            <a:tailEnd/>
          </a:ln>
          <a:effectLst/>
        </p:spPr>
      </p:pic>
      <p:sp>
        <p:nvSpPr>
          <p:cNvPr id="5" name="Ellipse 4"/>
          <p:cNvSpPr/>
          <p:nvPr/>
        </p:nvSpPr>
        <p:spPr>
          <a:xfrm>
            <a:off x="1657344" y="1809212"/>
            <a:ext cx="577856" cy="428628"/>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1928277" y="4620144"/>
            <a:ext cx="1928826" cy="428628"/>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1767411" y="2410345"/>
            <a:ext cx="1928826" cy="428628"/>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4126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4391232" cy="369332"/>
          </a:xfrm>
          <a:prstGeom prst="rect">
            <a:avLst/>
          </a:prstGeom>
          <a:noFill/>
        </p:spPr>
        <p:txBody>
          <a:bodyPr wrap="square" rtlCol="0">
            <a:spAutoFit/>
          </a:bodyPr>
          <a:lstStyle/>
          <a:p>
            <a:r>
              <a:rPr lang="de-AT" dirty="0"/>
              <a:t>Eingabe von Werten in Feldvariable (2)</a:t>
            </a:r>
          </a:p>
        </p:txBody>
      </p:sp>
      <p:sp>
        <p:nvSpPr>
          <p:cNvPr id="11" name="Textfeld 10">
            <a:extLst>
              <a:ext uri="{FF2B5EF4-FFF2-40B4-BE49-F238E27FC236}">
                <a16:creationId xmlns:a16="http://schemas.microsoft.com/office/drawing/2014/main" id="{F664A66F-F1C4-471E-98ED-113E4857036D}"/>
              </a:ext>
            </a:extLst>
          </p:cNvPr>
          <p:cNvSpPr txBox="1"/>
          <p:nvPr/>
        </p:nvSpPr>
        <p:spPr>
          <a:xfrm>
            <a:off x="409368" y="2042599"/>
            <a:ext cx="8175832" cy="369332"/>
          </a:xfrm>
          <a:prstGeom prst="rect">
            <a:avLst/>
          </a:prstGeom>
          <a:noFill/>
        </p:spPr>
        <p:txBody>
          <a:bodyPr wrap="square" rtlCol="0">
            <a:spAutoFit/>
          </a:bodyPr>
          <a:lstStyle/>
          <a:p>
            <a:r>
              <a:rPr lang="de-AT" dirty="0"/>
              <a:t>…durch Deklaration mit Vereinbarung der Dimension der Feldvariablen: </a:t>
            </a:r>
          </a:p>
        </p:txBody>
      </p:sp>
      <p:sp>
        <p:nvSpPr>
          <p:cNvPr id="6" name="Textfeld 5">
            <a:extLst>
              <a:ext uri="{FF2B5EF4-FFF2-40B4-BE49-F238E27FC236}">
                <a16:creationId xmlns:a16="http://schemas.microsoft.com/office/drawing/2014/main" id="{EEBCAF4F-DBD3-4EE6-80A5-2ABC2FF03DA1}"/>
              </a:ext>
            </a:extLst>
          </p:cNvPr>
          <p:cNvSpPr txBox="1"/>
          <p:nvPr/>
        </p:nvSpPr>
        <p:spPr>
          <a:xfrm>
            <a:off x="656835" y="2447313"/>
            <a:ext cx="8089232" cy="369332"/>
          </a:xfrm>
          <a:prstGeom prst="rect">
            <a:avLst/>
          </a:prstGeom>
          <a:noFill/>
        </p:spPr>
        <p:txBody>
          <a:bodyPr wrap="square" rtlCol="0">
            <a:spAutoFit/>
          </a:bodyPr>
          <a:lstStyle/>
          <a:p>
            <a:r>
              <a:rPr lang="de-AT" dirty="0">
                <a:sym typeface="Symbol"/>
              </a:rPr>
              <a:t>z.B.:			</a:t>
            </a:r>
            <a:r>
              <a:rPr lang="de-AT" sz="1600" b="1" dirty="0">
                <a:solidFill>
                  <a:srgbClr val="00B0F0"/>
                </a:solidFill>
                <a:latin typeface="Courier New" pitchFamily="49" charset="0"/>
                <a:cs typeface="Courier New" pitchFamily="49" charset="0"/>
                <a:sym typeface="Symbol"/>
              </a:rPr>
              <a:t>int</a:t>
            </a:r>
            <a:r>
              <a:rPr lang="de-AT" sz="1600" b="1" dirty="0">
                <a:latin typeface="Courier New" pitchFamily="49" charset="0"/>
                <a:cs typeface="Courier New" pitchFamily="49" charset="0"/>
                <a:sym typeface="Symbol"/>
              </a:rPr>
              <a:t> </a:t>
            </a:r>
            <a:r>
              <a:rPr lang="de-AT" sz="1600" b="1" dirty="0" err="1">
                <a:latin typeface="Courier New" pitchFamily="49" charset="0"/>
                <a:cs typeface="Courier New" pitchFamily="49" charset="0"/>
                <a:sym typeface="Symbol"/>
              </a:rPr>
              <a:t>frequenzen</a:t>
            </a:r>
            <a:r>
              <a:rPr lang="de-AT" sz="1600" b="1" dirty="0">
                <a:latin typeface="Courier New" pitchFamily="49" charset="0"/>
                <a:cs typeface="Courier New" pitchFamily="49" charset="0"/>
                <a:sym typeface="Symbol"/>
              </a:rPr>
              <a:t>[4];</a:t>
            </a:r>
          </a:p>
        </p:txBody>
      </p:sp>
      <p:sp>
        <p:nvSpPr>
          <p:cNvPr id="7" name="Textfeld 6">
            <a:extLst>
              <a:ext uri="{FF2B5EF4-FFF2-40B4-BE49-F238E27FC236}">
                <a16:creationId xmlns:a16="http://schemas.microsoft.com/office/drawing/2014/main" id="{F664A66F-F1C4-471E-98ED-113E4857036D}"/>
              </a:ext>
            </a:extLst>
          </p:cNvPr>
          <p:cNvSpPr txBox="1"/>
          <p:nvPr/>
        </p:nvSpPr>
        <p:spPr>
          <a:xfrm>
            <a:off x="502502" y="2889265"/>
            <a:ext cx="7938766" cy="369332"/>
          </a:xfrm>
          <a:prstGeom prst="rect">
            <a:avLst/>
          </a:prstGeom>
          <a:noFill/>
        </p:spPr>
        <p:txBody>
          <a:bodyPr wrap="square" rtlCol="0">
            <a:spAutoFit/>
          </a:bodyPr>
          <a:lstStyle/>
          <a:p>
            <a:r>
              <a:rPr lang="de-AT" dirty="0"/>
              <a:t>…und anschließender Zuweisung der einzelnen Werte, z.B.:</a:t>
            </a:r>
          </a:p>
        </p:txBody>
      </p:sp>
      <p:sp>
        <p:nvSpPr>
          <p:cNvPr id="8" name="Textfeld 7">
            <a:extLst>
              <a:ext uri="{FF2B5EF4-FFF2-40B4-BE49-F238E27FC236}">
                <a16:creationId xmlns:a16="http://schemas.microsoft.com/office/drawing/2014/main" id="{EEBCAF4F-DBD3-4EE6-80A5-2ABC2FF03DA1}"/>
              </a:ext>
            </a:extLst>
          </p:cNvPr>
          <p:cNvSpPr txBox="1"/>
          <p:nvPr/>
        </p:nvSpPr>
        <p:spPr>
          <a:xfrm>
            <a:off x="597568" y="3607246"/>
            <a:ext cx="8089232" cy="1077218"/>
          </a:xfrm>
          <a:prstGeom prst="rect">
            <a:avLst/>
          </a:prstGeom>
          <a:noFill/>
        </p:spPr>
        <p:txBody>
          <a:bodyPr wrap="square" rtlCol="0">
            <a:spAutoFit/>
          </a:bodyPr>
          <a:lstStyle/>
          <a:p>
            <a:r>
              <a:rPr lang="de-AT" sz="1600" b="1" dirty="0">
                <a:latin typeface="Courier New" pitchFamily="49" charset="0"/>
                <a:cs typeface="Courier New" pitchFamily="49" charset="0"/>
                <a:sym typeface="Symbol"/>
              </a:rPr>
              <a:t>		</a:t>
            </a:r>
            <a:r>
              <a:rPr lang="de-AT" sz="1600" b="1" dirty="0" err="1">
                <a:latin typeface="Courier New" pitchFamily="49" charset="0"/>
                <a:cs typeface="Courier New" pitchFamily="49" charset="0"/>
                <a:sym typeface="Symbol"/>
              </a:rPr>
              <a:t>frequenzen</a:t>
            </a:r>
            <a:r>
              <a:rPr lang="de-AT" sz="1600" b="1" dirty="0">
                <a:latin typeface="Courier New" pitchFamily="49" charset="0"/>
                <a:cs typeface="Courier New" pitchFamily="49" charset="0"/>
                <a:sym typeface="Symbol"/>
              </a:rPr>
              <a:t>[0] = </a:t>
            </a:r>
            <a:r>
              <a:rPr lang="de-AT" sz="1600" b="1" dirty="0">
                <a:latin typeface="Courier New" pitchFamily="49" charset="0"/>
                <a:cs typeface="Courier New" pitchFamily="49" charset="0"/>
              </a:rPr>
              <a:t>297;</a:t>
            </a:r>
          </a:p>
          <a:p>
            <a:r>
              <a:rPr lang="de-AT" sz="1600" b="1" dirty="0">
                <a:latin typeface="Courier New" pitchFamily="49" charset="0"/>
                <a:cs typeface="Courier New" pitchFamily="49" charset="0"/>
              </a:rPr>
              <a:t>		</a:t>
            </a:r>
            <a:r>
              <a:rPr lang="de-AT" sz="1600" b="1" dirty="0" err="1">
                <a:latin typeface="Courier New" pitchFamily="49" charset="0"/>
                <a:cs typeface="Courier New" pitchFamily="49" charset="0"/>
              </a:rPr>
              <a:t>frequenzen</a:t>
            </a:r>
            <a:r>
              <a:rPr lang="de-AT" sz="1600" b="1" dirty="0">
                <a:latin typeface="Courier New" pitchFamily="49" charset="0"/>
                <a:cs typeface="Courier New" pitchFamily="49" charset="0"/>
              </a:rPr>
              <a:t>[1] = 330;</a:t>
            </a:r>
          </a:p>
          <a:p>
            <a:r>
              <a:rPr lang="de-AT" sz="1600" b="1" dirty="0">
                <a:latin typeface="Courier New" pitchFamily="49" charset="0"/>
                <a:cs typeface="Courier New" pitchFamily="49" charset="0"/>
              </a:rPr>
              <a:t>		</a:t>
            </a:r>
            <a:r>
              <a:rPr lang="de-AT" sz="1600" b="1" dirty="0" err="1">
                <a:latin typeface="Courier New" pitchFamily="49" charset="0"/>
                <a:cs typeface="Courier New" pitchFamily="49" charset="0"/>
              </a:rPr>
              <a:t>frequenzen</a:t>
            </a:r>
            <a:r>
              <a:rPr lang="de-AT" sz="1600" b="1" dirty="0">
                <a:latin typeface="Courier New" pitchFamily="49" charset="0"/>
                <a:cs typeface="Courier New" pitchFamily="49" charset="0"/>
              </a:rPr>
              <a:t>[2] = 352;</a:t>
            </a:r>
          </a:p>
          <a:p>
            <a:r>
              <a:rPr lang="de-AT" sz="1600" b="1" dirty="0">
                <a:latin typeface="Courier New" pitchFamily="49" charset="0"/>
                <a:cs typeface="Courier New" pitchFamily="49" charset="0"/>
              </a:rPr>
              <a:t>		</a:t>
            </a:r>
            <a:r>
              <a:rPr lang="de-AT" sz="1600" b="1" dirty="0" err="1">
                <a:latin typeface="Courier New" pitchFamily="49" charset="0"/>
                <a:cs typeface="Courier New" pitchFamily="49" charset="0"/>
              </a:rPr>
              <a:t>frequenzen</a:t>
            </a:r>
            <a:r>
              <a:rPr lang="de-AT" sz="1600" b="1" dirty="0">
                <a:latin typeface="Courier New" pitchFamily="49" charset="0"/>
                <a:cs typeface="Courier New" pitchFamily="49" charset="0"/>
              </a:rPr>
              <a:t>[3] = 396;</a:t>
            </a:r>
            <a:endParaRPr lang="de-AT" sz="1600" b="1" dirty="0">
              <a:latin typeface="Courier New" pitchFamily="49" charset="0"/>
              <a:cs typeface="Courier New" pitchFamily="49" charset="0"/>
              <a:sym typeface="Symbol"/>
            </a:endParaRPr>
          </a:p>
        </p:txBody>
      </p:sp>
    </p:spTree>
    <p:extLst>
      <p:ext uri="{BB962C8B-B14F-4D97-AF65-F5344CB8AC3E}">
        <p14:creationId xmlns:p14="http://schemas.microsoft.com/office/powerpoint/2010/main" val="956580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F664A66F-F1C4-471E-98ED-113E4857036D}"/>
              </a:ext>
            </a:extLst>
          </p:cNvPr>
          <p:cNvSpPr txBox="1"/>
          <p:nvPr/>
        </p:nvSpPr>
        <p:spPr>
          <a:xfrm>
            <a:off x="155368" y="1289065"/>
            <a:ext cx="8175832" cy="338554"/>
          </a:xfrm>
          <a:prstGeom prst="rect">
            <a:avLst/>
          </a:prstGeom>
          <a:noFill/>
        </p:spPr>
        <p:txBody>
          <a:bodyPr wrap="square" rtlCol="0">
            <a:spAutoFit/>
          </a:bodyPr>
          <a:lstStyle/>
          <a:p>
            <a:r>
              <a:rPr lang="de-AT" sz="1600" dirty="0"/>
              <a:t>…Verwendung von selbst-definierten </a:t>
            </a:r>
            <a:r>
              <a:rPr lang="de-AT" sz="1600" b="1" dirty="0">
                <a:solidFill>
                  <a:srgbClr val="0070C0"/>
                </a:solidFill>
              </a:rPr>
              <a:t>Fragen</a:t>
            </a:r>
            <a:r>
              <a:rPr lang="de-AT" sz="1600" dirty="0"/>
              <a:t> (mit Feldvariablen; 1:</a:t>
            </a:r>
          </a:p>
        </p:txBody>
      </p:sp>
      <p:pic>
        <p:nvPicPr>
          <p:cNvPr id="2" name="Picture 2"/>
          <p:cNvPicPr>
            <a:picLocks noChangeAspect="1" noChangeArrowheads="1"/>
          </p:cNvPicPr>
          <p:nvPr/>
        </p:nvPicPr>
        <p:blipFill>
          <a:blip r:embed="rId3"/>
          <a:srcRect/>
          <a:stretch>
            <a:fillRect/>
          </a:stretch>
        </p:blipFill>
        <p:spPr bwMode="auto">
          <a:xfrm>
            <a:off x="1350964" y="1821392"/>
            <a:ext cx="5507037" cy="3645774"/>
          </a:xfrm>
          <a:prstGeom prst="rect">
            <a:avLst/>
          </a:prstGeom>
          <a:noFill/>
          <a:ln w="9525">
            <a:noFill/>
            <a:miter lim="800000"/>
            <a:headEnd/>
            <a:tailEnd/>
          </a:ln>
          <a:effectLst/>
        </p:spPr>
      </p:pic>
      <p:sp>
        <p:nvSpPr>
          <p:cNvPr id="6" name="Ellipse 5"/>
          <p:cNvSpPr/>
          <p:nvPr/>
        </p:nvSpPr>
        <p:spPr>
          <a:xfrm>
            <a:off x="1394877" y="3443276"/>
            <a:ext cx="5217590" cy="428628"/>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1352545" y="2469611"/>
            <a:ext cx="1928826" cy="428628"/>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41269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F664A66F-F1C4-471E-98ED-113E4857036D}"/>
              </a:ext>
            </a:extLst>
          </p:cNvPr>
          <p:cNvSpPr txBox="1"/>
          <p:nvPr/>
        </p:nvSpPr>
        <p:spPr>
          <a:xfrm>
            <a:off x="155368" y="1289065"/>
            <a:ext cx="8175832" cy="338554"/>
          </a:xfrm>
          <a:prstGeom prst="rect">
            <a:avLst/>
          </a:prstGeom>
          <a:noFill/>
        </p:spPr>
        <p:txBody>
          <a:bodyPr wrap="square" rtlCol="0">
            <a:spAutoFit/>
          </a:bodyPr>
          <a:lstStyle/>
          <a:p>
            <a:r>
              <a:rPr lang="de-AT" sz="1600" dirty="0"/>
              <a:t>…Verwendung von selbst-definierten </a:t>
            </a:r>
            <a:r>
              <a:rPr lang="de-AT" sz="1600" b="1" dirty="0">
                <a:solidFill>
                  <a:srgbClr val="0070C0"/>
                </a:solidFill>
              </a:rPr>
              <a:t>Fragen</a:t>
            </a:r>
            <a:r>
              <a:rPr lang="de-AT" sz="1600" dirty="0"/>
              <a:t> (mit Feldvariablen; 2):</a:t>
            </a:r>
          </a:p>
        </p:txBody>
      </p:sp>
      <p:pic>
        <p:nvPicPr>
          <p:cNvPr id="3074" name="Picture 2"/>
          <p:cNvPicPr>
            <a:picLocks noChangeAspect="1" noChangeArrowheads="1"/>
          </p:cNvPicPr>
          <p:nvPr/>
        </p:nvPicPr>
        <p:blipFill>
          <a:blip r:embed="rId3"/>
          <a:srcRect/>
          <a:stretch>
            <a:fillRect/>
          </a:stretch>
        </p:blipFill>
        <p:spPr bwMode="auto">
          <a:xfrm>
            <a:off x="889000" y="1860021"/>
            <a:ext cx="6130136" cy="2864379"/>
          </a:xfrm>
          <a:prstGeom prst="rect">
            <a:avLst/>
          </a:prstGeom>
          <a:noFill/>
          <a:ln w="9525">
            <a:noFill/>
            <a:miter lim="800000"/>
            <a:headEnd/>
            <a:tailEnd/>
          </a:ln>
          <a:effectLst/>
        </p:spPr>
      </p:pic>
      <p:sp>
        <p:nvSpPr>
          <p:cNvPr id="6" name="Ellipse 5"/>
          <p:cNvSpPr/>
          <p:nvPr/>
        </p:nvSpPr>
        <p:spPr>
          <a:xfrm>
            <a:off x="1022343" y="3384009"/>
            <a:ext cx="5666323" cy="428628"/>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41269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4391232" cy="369332"/>
          </a:xfrm>
          <a:prstGeom prst="rect">
            <a:avLst/>
          </a:prstGeom>
          <a:noFill/>
        </p:spPr>
        <p:txBody>
          <a:bodyPr wrap="square" rtlCol="0">
            <a:spAutoFit/>
          </a:bodyPr>
          <a:lstStyle/>
          <a:p>
            <a:r>
              <a:rPr lang="de-AT" dirty="0"/>
              <a:t>Eingabe von Werten in Feldvariable (3)</a:t>
            </a:r>
          </a:p>
        </p:txBody>
      </p:sp>
      <p:sp>
        <p:nvSpPr>
          <p:cNvPr id="11" name="Textfeld 10">
            <a:extLst>
              <a:ext uri="{FF2B5EF4-FFF2-40B4-BE49-F238E27FC236}">
                <a16:creationId xmlns:a16="http://schemas.microsoft.com/office/drawing/2014/main" id="{F664A66F-F1C4-471E-98ED-113E4857036D}"/>
              </a:ext>
            </a:extLst>
          </p:cNvPr>
          <p:cNvSpPr txBox="1"/>
          <p:nvPr/>
        </p:nvSpPr>
        <p:spPr>
          <a:xfrm>
            <a:off x="409368" y="2042599"/>
            <a:ext cx="8175832" cy="369332"/>
          </a:xfrm>
          <a:prstGeom prst="rect">
            <a:avLst/>
          </a:prstGeom>
          <a:noFill/>
        </p:spPr>
        <p:txBody>
          <a:bodyPr wrap="square" rtlCol="0">
            <a:spAutoFit/>
          </a:bodyPr>
          <a:lstStyle/>
          <a:p>
            <a:r>
              <a:rPr lang="de-AT" dirty="0"/>
              <a:t>…durch Deklaration mit Vereinbarung der Dimension der Feldvariablen: </a:t>
            </a:r>
          </a:p>
        </p:txBody>
      </p:sp>
      <p:sp>
        <p:nvSpPr>
          <p:cNvPr id="6" name="Textfeld 5">
            <a:extLst>
              <a:ext uri="{FF2B5EF4-FFF2-40B4-BE49-F238E27FC236}">
                <a16:creationId xmlns:a16="http://schemas.microsoft.com/office/drawing/2014/main" id="{EEBCAF4F-DBD3-4EE6-80A5-2ABC2FF03DA1}"/>
              </a:ext>
            </a:extLst>
          </p:cNvPr>
          <p:cNvSpPr txBox="1"/>
          <p:nvPr/>
        </p:nvSpPr>
        <p:spPr>
          <a:xfrm>
            <a:off x="656835" y="2447313"/>
            <a:ext cx="8089232" cy="369332"/>
          </a:xfrm>
          <a:prstGeom prst="rect">
            <a:avLst/>
          </a:prstGeom>
          <a:noFill/>
        </p:spPr>
        <p:txBody>
          <a:bodyPr wrap="square" rtlCol="0">
            <a:spAutoFit/>
          </a:bodyPr>
          <a:lstStyle/>
          <a:p>
            <a:r>
              <a:rPr lang="de-AT" dirty="0">
                <a:sym typeface="Symbol"/>
              </a:rPr>
              <a:t>z.B.:			</a:t>
            </a:r>
            <a:r>
              <a:rPr lang="de-AT" sz="1600" b="1" dirty="0">
                <a:solidFill>
                  <a:srgbClr val="00B0F0"/>
                </a:solidFill>
                <a:latin typeface="Courier New" pitchFamily="49" charset="0"/>
                <a:cs typeface="Courier New" pitchFamily="49" charset="0"/>
                <a:sym typeface="Symbol"/>
              </a:rPr>
              <a:t>int</a:t>
            </a:r>
            <a:r>
              <a:rPr lang="de-AT" sz="1600" b="1" dirty="0">
                <a:latin typeface="Courier New" pitchFamily="49" charset="0"/>
                <a:cs typeface="Courier New" pitchFamily="49" charset="0"/>
                <a:sym typeface="Symbol"/>
              </a:rPr>
              <a:t> </a:t>
            </a:r>
            <a:r>
              <a:rPr lang="de-AT" sz="1600" b="1" dirty="0" err="1">
                <a:latin typeface="Courier New" pitchFamily="49" charset="0"/>
                <a:cs typeface="Courier New" pitchFamily="49" charset="0"/>
                <a:sym typeface="Symbol"/>
              </a:rPr>
              <a:t>intArray</a:t>
            </a:r>
            <a:r>
              <a:rPr lang="de-AT" sz="1600" b="1" dirty="0">
                <a:latin typeface="Courier New" pitchFamily="49" charset="0"/>
                <a:cs typeface="Courier New" pitchFamily="49" charset="0"/>
                <a:sym typeface="Symbol"/>
              </a:rPr>
              <a:t>[5];</a:t>
            </a:r>
          </a:p>
        </p:txBody>
      </p:sp>
      <p:sp>
        <p:nvSpPr>
          <p:cNvPr id="7" name="Textfeld 6">
            <a:extLst>
              <a:ext uri="{FF2B5EF4-FFF2-40B4-BE49-F238E27FC236}">
                <a16:creationId xmlns:a16="http://schemas.microsoft.com/office/drawing/2014/main" id="{F664A66F-F1C4-471E-98ED-113E4857036D}"/>
              </a:ext>
            </a:extLst>
          </p:cNvPr>
          <p:cNvSpPr txBox="1"/>
          <p:nvPr/>
        </p:nvSpPr>
        <p:spPr>
          <a:xfrm>
            <a:off x="502502" y="2889265"/>
            <a:ext cx="7938766" cy="369332"/>
          </a:xfrm>
          <a:prstGeom prst="rect">
            <a:avLst/>
          </a:prstGeom>
          <a:noFill/>
        </p:spPr>
        <p:txBody>
          <a:bodyPr wrap="square" rtlCol="0">
            <a:spAutoFit/>
          </a:bodyPr>
          <a:lstStyle/>
          <a:p>
            <a:r>
              <a:rPr lang="de-AT" dirty="0"/>
              <a:t>…und anschließender Zuweisung „berechenbarer“ Werte in einer Schleife, z.B.:</a:t>
            </a:r>
          </a:p>
        </p:txBody>
      </p:sp>
      <p:sp>
        <p:nvSpPr>
          <p:cNvPr id="8" name="Textfeld 7">
            <a:extLst>
              <a:ext uri="{FF2B5EF4-FFF2-40B4-BE49-F238E27FC236}">
                <a16:creationId xmlns:a16="http://schemas.microsoft.com/office/drawing/2014/main" id="{EEBCAF4F-DBD3-4EE6-80A5-2ABC2FF03DA1}"/>
              </a:ext>
            </a:extLst>
          </p:cNvPr>
          <p:cNvSpPr txBox="1"/>
          <p:nvPr/>
        </p:nvSpPr>
        <p:spPr>
          <a:xfrm>
            <a:off x="597568" y="3607246"/>
            <a:ext cx="8089232" cy="1323439"/>
          </a:xfrm>
          <a:prstGeom prst="rect">
            <a:avLst/>
          </a:prstGeom>
          <a:noFill/>
        </p:spPr>
        <p:txBody>
          <a:bodyPr wrap="square" rtlCol="0">
            <a:spAutoFit/>
          </a:bodyPr>
          <a:lstStyle/>
          <a:p>
            <a:r>
              <a:rPr lang="de-AT" sz="1600" b="1" dirty="0">
                <a:latin typeface="Courier New" pitchFamily="49" charset="0"/>
                <a:cs typeface="Courier New" pitchFamily="49" charset="0"/>
                <a:sym typeface="Symbol"/>
              </a:rPr>
              <a:t>		int index = 0</a:t>
            </a:r>
            <a:r>
              <a:rPr lang="de-AT" sz="1600" b="1" dirty="0">
                <a:latin typeface="Courier New" pitchFamily="49" charset="0"/>
                <a:cs typeface="Courier New" pitchFamily="49" charset="0"/>
              </a:rPr>
              <a:t>;</a:t>
            </a:r>
          </a:p>
          <a:p>
            <a:r>
              <a:rPr lang="de-AT" sz="1600" b="1" dirty="0">
                <a:latin typeface="Courier New" pitchFamily="49" charset="0"/>
                <a:cs typeface="Courier New" pitchFamily="49" charset="0"/>
              </a:rPr>
              <a:t>		</a:t>
            </a:r>
            <a:r>
              <a:rPr lang="de-AT" sz="1600" b="1" dirty="0" err="1">
                <a:solidFill>
                  <a:schemeClr val="tx1">
                    <a:lumMod val="50000"/>
                    <a:lumOff val="50000"/>
                  </a:schemeClr>
                </a:solidFill>
                <a:latin typeface="Courier New" pitchFamily="49" charset="0"/>
                <a:cs typeface="Courier New" pitchFamily="49" charset="0"/>
              </a:rPr>
              <a:t>while</a:t>
            </a:r>
            <a:r>
              <a:rPr lang="de-AT" sz="1600" b="1" dirty="0">
                <a:latin typeface="Courier New" pitchFamily="49" charset="0"/>
                <a:cs typeface="Courier New" pitchFamily="49" charset="0"/>
              </a:rPr>
              <a:t>(</a:t>
            </a:r>
            <a:r>
              <a:rPr lang="de-AT" sz="1600" b="1" dirty="0" err="1">
                <a:latin typeface="Courier New" pitchFamily="49" charset="0"/>
                <a:cs typeface="Courier New" pitchFamily="49" charset="0"/>
              </a:rPr>
              <a:t>index</a:t>
            </a:r>
            <a:r>
              <a:rPr lang="de-AT" sz="1600" b="1" dirty="0">
                <a:latin typeface="Courier New" pitchFamily="49" charset="0"/>
                <a:cs typeface="Courier New" pitchFamily="49" charset="0"/>
              </a:rPr>
              <a:t> &lt; 5) { </a:t>
            </a:r>
          </a:p>
          <a:p>
            <a:r>
              <a:rPr lang="de-AT" sz="1600" b="1" dirty="0">
                <a:latin typeface="Courier New" pitchFamily="49" charset="0"/>
                <a:cs typeface="Courier New" pitchFamily="49" charset="0"/>
              </a:rPr>
              <a:t>		  </a:t>
            </a:r>
            <a:r>
              <a:rPr lang="de-AT" sz="1600" b="1" dirty="0" err="1">
                <a:latin typeface="Courier New" pitchFamily="49" charset="0"/>
                <a:cs typeface="Courier New" pitchFamily="49" charset="0"/>
              </a:rPr>
              <a:t>intArray</a:t>
            </a:r>
            <a:r>
              <a:rPr lang="de-AT" sz="1600" b="1" dirty="0">
                <a:latin typeface="Courier New" pitchFamily="49" charset="0"/>
                <a:cs typeface="Courier New" pitchFamily="49" charset="0"/>
              </a:rPr>
              <a:t>[index] = 5 – index;</a:t>
            </a:r>
          </a:p>
          <a:p>
            <a:r>
              <a:rPr lang="de-AT" sz="1600" b="1" dirty="0">
                <a:latin typeface="Courier New" pitchFamily="49" charset="0"/>
                <a:cs typeface="Courier New" pitchFamily="49" charset="0"/>
              </a:rPr>
              <a:t>		  index = index + 1;</a:t>
            </a:r>
          </a:p>
          <a:p>
            <a:r>
              <a:rPr lang="de-AT" sz="1600" b="1" dirty="0">
                <a:latin typeface="Courier New" pitchFamily="49" charset="0"/>
                <a:cs typeface="Courier New" pitchFamily="49" charset="0"/>
              </a:rPr>
              <a:t>		}</a:t>
            </a:r>
            <a:endParaRPr lang="de-AT" sz="1600" b="1" dirty="0">
              <a:latin typeface="Courier New" pitchFamily="49" charset="0"/>
              <a:cs typeface="Courier New" pitchFamily="49" charset="0"/>
              <a:sym typeface="Symbol"/>
            </a:endParaRPr>
          </a:p>
        </p:txBody>
      </p:sp>
    </p:spTree>
    <p:extLst>
      <p:ext uri="{BB962C8B-B14F-4D97-AF65-F5344CB8AC3E}">
        <p14:creationId xmlns:p14="http://schemas.microsoft.com/office/powerpoint/2010/main" val="956580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4391232" cy="369332"/>
          </a:xfrm>
          <a:prstGeom prst="rect">
            <a:avLst/>
          </a:prstGeom>
          <a:noFill/>
        </p:spPr>
        <p:txBody>
          <a:bodyPr wrap="square" rtlCol="0">
            <a:spAutoFit/>
          </a:bodyPr>
          <a:lstStyle/>
          <a:p>
            <a:r>
              <a:rPr lang="de-AT" dirty="0"/>
              <a:t>Eingabe von Werten in Feldvariable (4)</a:t>
            </a:r>
          </a:p>
        </p:txBody>
      </p:sp>
      <p:sp>
        <p:nvSpPr>
          <p:cNvPr id="11" name="Textfeld 10">
            <a:extLst>
              <a:ext uri="{FF2B5EF4-FFF2-40B4-BE49-F238E27FC236}">
                <a16:creationId xmlns:a16="http://schemas.microsoft.com/office/drawing/2014/main" id="{F664A66F-F1C4-471E-98ED-113E4857036D}"/>
              </a:ext>
            </a:extLst>
          </p:cNvPr>
          <p:cNvSpPr txBox="1"/>
          <p:nvPr/>
        </p:nvSpPr>
        <p:spPr>
          <a:xfrm>
            <a:off x="409368" y="2042599"/>
            <a:ext cx="8175832" cy="369332"/>
          </a:xfrm>
          <a:prstGeom prst="rect">
            <a:avLst/>
          </a:prstGeom>
          <a:noFill/>
        </p:spPr>
        <p:txBody>
          <a:bodyPr wrap="square" rtlCol="0">
            <a:spAutoFit/>
          </a:bodyPr>
          <a:lstStyle/>
          <a:p>
            <a:r>
              <a:rPr lang="de-AT" dirty="0"/>
              <a:t>…durch Deklaration mit Vereinbarung der Dimension der Feldvariablen: </a:t>
            </a:r>
          </a:p>
        </p:txBody>
      </p:sp>
      <p:sp>
        <p:nvSpPr>
          <p:cNvPr id="6" name="Textfeld 5">
            <a:extLst>
              <a:ext uri="{FF2B5EF4-FFF2-40B4-BE49-F238E27FC236}">
                <a16:creationId xmlns:a16="http://schemas.microsoft.com/office/drawing/2014/main" id="{EEBCAF4F-DBD3-4EE6-80A5-2ABC2FF03DA1}"/>
              </a:ext>
            </a:extLst>
          </p:cNvPr>
          <p:cNvSpPr txBox="1"/>
          <p:nvPr/>
        </p:nvSpPr>
        <p:spPr>
          <a:xfrm>
            <a:off x="656835" y="2447313"/>
            <a:ext cx="8089232" cy="369332"/>
          </a:xfrm>
          <a:prstGeom prst="rect">
            <a:avLst/>
          </a:prstGeom>
          <a:noFill/>
        </p:spPr>
        <p:txBody>
          <a:bodyPr wrap="square" rtlCol="0">
            <a:spAutoFit/>
          </a:bodyPr>
          <a:lstStyle/>
          <a:p>
            <a:r>
              <a:rPr lang="de-AT" dirty="0">
                <a:sym typeface="Symbol"/>
              </a:rPr>
              <a:t>z.B.:			</a:t>
            </a:r>
            <a:r>
              <a:rPr lang="de-AT" sz="1600" b="1" dirty="0">
                <a:solidFill>
                  <a:srgbClr val="00B0F0"/>
                </a:solidFill>
                <a:latin typeface="Courier New" pitchFamily="49" charset="0"/>
                <a:cs typeface="Courier New" pitchFamily="49" charset="0"/>
                <a:sym typeface="Symbol"/>
              </a:rPr>
              <a:t>int</a:t>
            </a:r>
            <a:r>
              <a:rPr lang="de-AT" sz="1600" b="1" dirty="0">
                <a:latin typeface="Courier New" pitchFamily="49" charset="0"/>
                <a:cs typeface="Courier New" pitchFamily="49" charset="0"/>
                <a:sym typeface="Symbol"/>
              </a:rPr>
              <a:t> </a:t>
            </a:r>
            <a:r>
              <a:rPr lang="de-AT" sz="1600" b="1" dirty="0" err="1">
                <a:latin typeface="Courier New" pitchFamily="49" charset="0"/>
                <a:cs typeface="Courier New" pitchFamily="49" charset="0"/>
                <a:sym typeface="Symbol"/>
              </a:rPr>
              <a:t>intArray</a:t>
            </a:r>
            <a:r>
              <a:rPr lang="de-AT" sz="1600" b="1" dirty="0">
                <a:latin typeface="Courier New" pitchFamily="49" charset="0"/>
                <a:cs typeface="Courier New" pitchFamily="49" charset="0"/>
                <a:sym typeface="Symbol"/>
              </a:rPr>
              <a:t>[5];</a:t>
            </a:r>
          </a:p>
        </p:txBody>
      </p:sp>
      <p:sp>
        <p:nvSpPr>
          <p:cNvPr id="7" name="Textfeld 6">
            <a:extLst>
              <a:ext uri="{FF2B5EF4-FFF2-40B4-BE49-F238E27FC236}">
                <a16:creationId xmlns:a16="http://schemas.microsoft.com/office/drawing/2014/main" id="{F664A66F-F1C4-471E-98ED-113E4857036D}"/>
              </a:ext>
            </a:extLst>
          </p:cNvPr>
          <p:cNvSpPr txBox="1"/>
          <p:nvPr/>
        </p:nvSpPr>
        <p:spPr>
          <a:xfrm>
            <a:off x="502501" y="2889265"/>
            <a:ext cx="8023431" cy="369332"/>
          </a:xfrm>
          <a:prstGeom prst="rect">
            <a:avLst/>
          </a:prstGeom>
          <a:noFill/>
        </p:spPr>
        <p:txBody>
          <a:bodyPr wrap="square" rtlCol="0">
            <a:spAutoFit/>
          </a:bodyPr>
          <a:lstStyle/>
          <a:p>
            <a:r>
              <a:rPr lang="de-AT" dirty="0"/>
              <a:t>…und anschließender Zuweisung „zufällig berechneter“ Werte in einer Schleife, z.B.:</a:t>
            </a:r>
          </a:p>
        </p:txBody>
      </p:sp>
      <p:sp>
        <p:nvSpPr>
          <p:cNvPr id="8" name="Textfeld 7">
            <a:extLst>
              <a:ext uri="{FF2B5EF4-FFF2-40B4-BE49-F238E27FC236}">
                <a16:creationId xmlns:a16="http://schemas.microsoft.com/office/drawing/2014/main" id="{EEBCAF4F-DBD3-4EE6-80A5-2ABC2FF03DA1}"/>
              </a:ext>
            </a:extLst>
          </p:cNvPr>
          <p:cNvSpPr txBox="1"/>
          <p:nvPr/>
        </p:nvSpPr>
        <p:spPr>
          <a:xfrm>
            <a:off x="597568" y="3607246"/>
            <a:ext cx="8089232" cy="1600438"/>
          </a:xfrm>
          <a:prstGeom prst="rect">
            <a:avLst/>
          </a:prstGeom>
          <a:noFill/>
        </p:spPr>
        <p:txBody>
          <a:bodyPr wrap="square" rtlCol="0">
            <a:spAutoFit/>
          </a:bodyPr>
          <a:lstStyle/>
          <a:p>
            <a:r>
              <a:rPr lang="de-AT" sz="1600" b="1" dirty="0">
                <a:latin typeface="Courier New" pitchFamily="49" charset="0"/>
                <a:cs typeface="Courier New" pitchFamily="49" charset="0"/>
                <a:sym typeface="Symbol"/>
              </a:rPr>
              <a:t>		</a:t>
            </a:r>
            <a:r>
              <a:rPr lang="de-AT" sz="1600" b="1" dirty="0" err="1">
                <a:solidFill>
                  <a:srgbClr val="CC6600"/>
                </a:solidFill>
                <a:latin typeface="Courier New" pitchFamily="49" charset="0"/>
                <a:cs typeface="Courier New" pitchFamily="49" charset="0"/>
                <a:sym typeface="Symbol"/>
              </a:rPr>
              <a:t>randomSeed</a:t>
            </a:r>
            <a:r>
              <a:rPr lang="de-AT" sz="1600" b="1" dirty="0">
                <a:latin typeface="Courier New" pitchFamily="49" charset="0"/>
                <a:cs typeface="Courier New" pitchFamily="49" charset="0"/>
                <a:sym typeface="Symbol"/>
              </a:rPr>
              <a:t>(</a:t>
            </a:r>
            <a:r>
              <a:rPr lang="de-AT" sz="1600" b="1" dirty="0" err="1">
                <a:solidFill>
                  <a:srgbClr val="CC6600"/>
                </a:solidFill>
                <a:latin typeface="Courier New" pitchFamily="49" charset="0"/>
                <a:cs typeface="Courier New" pitchFamily="49" charset="0"/>
                <a:sym typeface="Symbol"/>
              </a:rPr>
              <a:t>analogRead</a:t>
            </a:r>
            <a:r>
              <a:rPr lang="de-AT" sz="1600" b="1" dirty="0">
                <a:latin typeface="Courier New" pitchFamily="49" charset="0"/>
                <a:cs typeface="Courier New" pitchFamily="49" charset="0"/>
                <a:sym typeface="Symbol"/>
              </a:rPr>
              <a:t>(A1));</a:t>
            </a:r>
          </a:p>
          <a:p>
            <a:r>
              <a:rPr lang="de-AT" sz="1600" b="1" dirty="0">
                <a:latin typeface="Courier New" pitchFamily="49" charset="0"/>
                <a:cs typeface="Courier New" pitchFamily="49" charset="0"/>
                <a:sym typeface="Symbol"/>
              </a:rPr>
              <a:t> 		int index = 0</a:t>
            </a:r>
            <a:r>
              <a:rPr lang="de-AT" sz="1600" b="1" dirty="0">
                <a:latin typeface="Courier New" pitchFamily="49" charset="0"/>
                <a:cs typeface="Courier New" pitchFamily="49" charset="0"/>
              </a:rPr>
              <a:t>;</a:t>
            </a:r>
          </a:p>
          <a:p>
            <a:r>
              <a:rPr lang="de-AT" sz="1600" b="1" dirty="0">
                <a:latin typeface="Courier New" pitchFamily="49" charset="0"/>
                <a:cs typeface="Courier New" pitchFamily="49" charset="0"/>
              </a:rPr>
              <a:t>		</a:t>
            </a:r>
            <a:r>
              <a:rPr lang="de-AT" sz="1600" b="1" dirty="0" err="1">
                <a:solidFill>
                  <a:schemeClr val="tx1">
                    <a:lumMod val="50000"/>
                    <a:lumOff val="50000"/>
                  </a:schemeClr>
                </a:solidFill>
                <a:latin typeface="Courier New" pitchFamily="49" charset="0"/>
                <a:cs typeface="Courier New" pitchFamily="49" charset="0"/>
              </a:rPr>
              <a:t>while</a:t>
            </a:r>
            <a:r>
              <a:rPr lang="de-AT" sz="1600" b="1" dirty="0">
                <a:latin typeface="Courier New" pitchFamily="49" charset="0"/>
                <a:cs typeface="Courier New" pitchFamily="49" charset="0"/>
              </a:rPr>
              <a:t>(</a:t>
            </a:r>
            <a:r>
              <a:rPr lang="de-AT" sz="1600" b="1" dirty="0" err="1">
                <a:latin typeface="Courier New" pitchFamily="49" charset="0"/>
                <a:cs typeface="Courier New" pitchFamily="49" charset="0"/>
              </a:rPr>
              <a:t>index</a:t>
            </a:r>
            <a:r>
              <a:rPr lang="de-AT" sz="1600" b="1" dirty="0">
                <a:latin typeface="Courier New" pitchFamily="49" charset="0"/>
                <a:cs typeface="Courier New" pitchFamily="49" charset="0"/>
              </a:rPr>
              <a:t> &lt; 5) { </a:t>
            </a:r>
          </a:p>
          <a:p>
            <a:r>
              <a:rPr lang="de-AT" sz="1600" b="1" dirty="0">
                <a:latin typeface="Courier New" pitchFamily="49" charset="0"/>
                <a:cs typeface="Courier New" pitchFamily="49" charset="0"/>
              </a:rPr>
              <a:t>		  </a:t>
            </a:r>
            <a:r>
              <a:rPr lang="de-AT" sz="1600" b="1" dirty="0" err="1">
                <a:latin typeface="Courier New" pitchFamily="49" charset="0"/>
                <a:cs typeface="Courier New" pitchFamily="49" charset="0"/>
              </a:rPr>
              <a:t>intArray</a:t>
            </a:r>
            <a:r>
              <a:rPr lang="de-AT" sz="1600" b="1" dirty="0">
                <a:latin typeface="Courier New" pitchFamily="49" charset="0"/>
                <a:cs typeface="Courier New" pitchFamily="49" charset="0"/>
              </a:rPr>
              <a:t>[</a:t>
            </a:r>
            <a:r>
              <a:rPr lang="de-AT" sz="1600" b="1" dirty="0" err="1">
                <a:latin typeface="Courier New" pitchFamily="49" charset="0"/>
                <a:cs typeface="Courier New" pitchFamily="49" charset="0"/>
              </a:rPr>
              <a:t>index</a:t>
            </a:r>
            <a:r>
              <a:rPr lang="de-AT" sz="1600" b="1" dirty="0">
                <a:latin typeface="Courier New" pitchFamily="49" charset="0"/>
                <a:cs typeface="Courier New" pitchFamily="49" charset="0"/>
              </a:rPr>
              <a:t>] = </a:t>
            </a:r>
            <a:r>
              <a:rPr lang="de-AT" sz="1600" b="1" dirty="0" err="1">
                <a:solidFill>
                  <a:srgbClr val="CC6600"/>
                </a:solidFill>
                <a:latin typeface="Courier New" pitchFamily="49" charset="0"/>
                <a:cs typeface="Courier New" pitchFamily="49" charset="0"/>
                <a:sym typeface="Symbol"/>
              </a:rPr>
              <a:t>random</a:t>
            </a:r>
            <a:r>
              <a:rPr lang="de-AT" sz="1600" b="1" dirty="0">
                <a:latin typeface="Courier New" pitchFamily="49" charset="0"/>
                <a:cs typeface="Courier New" pitchFamily="49" charset="0"/>
              </a:rPr>
              <a:t>(1, 101);</a:t>
            </a:r>
          </a:p>
          <a:p>
            <a:r>
              <a:rPr lang="de-AT" sz="1600" b="1" dirty="0">
                <a:latin typeface="Courier New" pitchFamily="49" charset="0"/>
                <a:cs typeface="Courier New" pitchFamily="49" charset="0"/>
              </a:rPr>
              <a:t>		  index = index + 1;</a:t>
            </a:r>
          </a:p>
          <a:p>
            <a:r>
              <a:rPr lang="de-AT" sz="1600" b="1" dirty="0">
                <a:latin typeface="Courier New" pitchFamily="49" charset="0"/>
                <a:cs typeface="Courier New" pitchFamily="49" charset="0"/>
              </a:rPr>
              <a:t>		}</a:t>
            </a:r>
            <a:endParaRPr lang="de-AT" sz="1600" b="1" dirty="0">
              <a:latin typeface="Courier New" pitchFamily="49" charset="0"/>
              <a:cs typeface="Courier New" pitchFamily="49" charset="0"/>
              <a:sym typeface="Symbol"/>
            </a:endParaRPr>
          </a:p>
        </p:txBody>
      </p:sp>
    </p:spTree>
    <p:extLst>
      <p:ext uri="{BB962C8B-B14F-4D97-AF65-F5344CB8AC3E}">
        <p14:creationId xmlns:p14="http://schemas.microsoft.com/office/powerpoint/2010/main" val="956580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6736498" cy="369332"/>
          </a:xfrm>
          <a:prstGeom prst="rect">
            <a:avLst/>
          </a:prstGeom>
          <a:noFill/>
        </p:spPr>
        <p:txBody>
          <a:bodyPr wrap="square" rtlCol="0">
            <a:spAutoFit/>
          </a:bodyPr>
          <a:lstStyle/>
          <a:p>
            <a:r>
              <a:rPr lang="de-AT" dirty="0"/>
              <a:t>Ausgabe von Werten von Feldvariablen über den </a:t>
            </a:r>
            <a:r>
              <a:rPr lang="de-AT" b="1" dirty="0">
                <a:solidFill>
                  <a:schemeClr val="accent1">
                    <a:lumMod val="75000"/>
                  </a:schemeClr>
                </a:solidFill>
              </a:rPr>
              <a:t>seriellen Monitor </a:t>
            </a:r>
            <a:r>
              <a:rPr lang="de-AT" dirty="0"/>
              <a:t>(1)</a:t>
            </a:r>
          </a:p>
        </p:txBody>
      </p:sp>
      <p:sp>
        <p:nvSpPr>
          <p:cNvPr id="11" name="Textfeld 10">
            <a:extLst>
              <a:ext uri="{FF2B5EF4-FFF2-40B4-BE49-F238E27FC236}">
                <a16:creationId xmlns:a16="http://schemas.microsoft.com/office/drawing/2014/main" id="{F664A66F-F1C4-471E-98ED-113E4857036D}"/>
              </a:ext>
            </a:extLst>
          </p:cNvPr>
          <p:cNvSpPr txBox="1"/>
          <p:nvPr/>
        </p:nvSpPr>
        <p:spPr>
          <a:xfrm>
            <a:off x="383968" y="1653133"/>
            <a:ext cx="8175832" cy="369332"/>
          </a:xfrm>
          <a:prstGeom prst="rect">
            <a:avLst/>
          </a:prstGeom>
          <a:noFill/>
        </p:spPr>
        <p:txBody>
          <a:bodyPr wrap="square" rtlCol="0">
            <a:spAutoFit/>
          </a:bodyPr>
          <a:lstStyle/>
          <a:p>
            <a:r>
              <a:rPr lang="de-AT" dirty="0"/>
              <a:t>…Start des seriellen Monitors im Programm: </a:t>
            </a:r>
          </a:p>
        </p:txBody>
      </p:sp>
      <p:sp>
        <p:nvSpPr>
          <p:cNvPr id="6" name="Textfeld 5">
            <a:extLst>
              <a:ext uri="{FF2B5EF4-FFF2-40B4-BE49-F238E27FC236}">
                <a16:creationId xmlns:a16="http://schemas.microsoft.com/office/drawing/2014/main" id="{EEBCAF4F-DBD3-4EE6-80A5-2ABC2FF03DA1}"/>
              </a:ext>
            </a:extLst>
          </p:cNvPr>
          <p:cNvSpPr txBox="1"/>
          <p:nvPr/>
        </p:nvSpPr>
        <p:spPr>
          <a:xfrm>
            <a:off x="639902" y="1998579"/>
            <a:ext cx="8089232" cy="861774"/>
          </a:xfrm>
          <a:prstGeom prst="rect">
            <a:avLst/>
          </a:prstGeom>
          <a:noFill/>
        </p:spPr>
        <p:txBody>
          <a:bodyPr wrap="square" rtlCol="0">
            <a:spAutoFit/>
          </a:bodyPr>
          <a:lstStyle/>
          <a:p>
            <a:r>
              <a:rPr lang="de-AT" dirty="0">
                <a:sym typeface="Symbol"/>
              </a:rPr>
              <a:t>			</a:t>
            </a:r>
            <a:r>
              <a:rPr lang="de-AT" sz="1600" b="1" dirty="0">
                <a:solidFill>
                  <a:srgbClr val="00B0F0"/>
                </a:solidFill>
                <a:latin typeface="Courier New" pitchFamily="49" charset="0"/>
                <a:cs typeface="Courier New" pitchFamily="49" charset="0"/>
                <a:sym typeface="Symbol"/>
              </a:rPr>
              <a:t>void</a:t>
            </a:r>
            <a:r>
              <a:rPr lang="de-AT" sz="1600" b="1" dirty="0">
                <a:latin typeface="Courier New" pitchFamily="49" charset="0"/>
                <a:cs typeface="Courier New" pitchFamily="49" charset="0"/>
                <a:sym typeface="Symbol"/>
              </a:rPr>
              <a:t> </a:t>
            </a:r>
            <a:r>
              <a:rPr lang="de-AT" sz="1600" b="1" dirty="0">
                <a:solidFill>
                  <a:schemeClr val="accent6">
                    <a:lumMod val="75000"/>
                  </a:schemeClr>
                </a:solidFill>
                <a:latin typeface="Courier New" pitchFamily="49" charset="0"/>
                <a:cs typeface="Courier New" pitchFamily="49" charset="0"/>
                <a:sym typeface="Symbol"/>
              </a:rPr>
              <a:t>setup</a:t>
            </a:r>
            <a:r>
              <a:rPr lang="de-AT" sz="1600" b="1" dirty="0">
                <a:latin typeface="Courier New" pitchFamily="49" charset="0"/>
                <a:cs typeface="Courier New" pitchFamily="49" charset="0"/>
                <a:sym typeface="Symbol"/>
              </a:rPr>
              <a:t>() {</a:t>
            </a:r>
          </a:p>
          <a:p>
            <a:r>
              <a:rPr lang="de-AT" sz="1600" b="1" dirty="0">
                <a:solidFill>
                  <a:srgbClr val="00B0F0"/>
                </a:solidFill>
                <a:latin typeface="Courier New" pitchFamily="49" charset="0"/>
                <a:cs typeface="Courier New" pitchFamily="49" charset="0"/>
                <a:sym typeface="Symbol"/>
              </a:rPr>
              <a:t>			  </a:t>
            </a:r>
            <a:r>
              <a:rPr lang="de-AT" sz="1600" b="1" dirty="0" err="1">
                <a:solidFill>
                  <a:srgbClr val="CC6600"/>
                </a:solidFill>
                <a:latin typeface="Courier New" pitchFamily="49" charset="0"/>
                <a:cs typeface="Courier New" pitchFamily="49" charset="0"/>
                <a:sym typeface="Symbol"/>
              </a:rPr>
              <a:t>Serial.begin</a:t>
            </a:r>
            <a:r>
              <a:rPr lang="de-AT" sz="1600" b="1" dirty="0">
                <a:latin typeface="Courier New" pitchFamily="49" charset="0"/>
                <a:cs typeface="Courier New" pitchFamily="49" charset="0"/>
                <a:sym typeface="Symbol"/>
              </a:rPr>
              <a:t>(9600);</a:t>
            </a:r>
          </a:p>
          <a:p>
            <a:r>
              <a:rPr lang="de-AT" sz="1600" b="1" dirty="0">
                <a:latin typeface="Courier New" pitchFamily="49" charset="0"/>
                <a:cs typeface="Courier New" pitchFamily="49" charset="0"/>
                <a:sym typeface="Symbol"/>
              </a:rPr>
              <a:t> 			}</a:t>
            </a:r>
          </a:p>
        </p:txBody>
      </p:sp>
      <p:sp>
        <p:nvSpPr>
          <p:cNvPr id="8" name="Textfeld 7">
            <a:extLst>
              <a:ext uri="{FF2B5EF4-FFF2-40B4-BE49-F238E27FC236}">
                <a16:creationId xmlns:a16="http://schemas.microsoft.com/office/drawing/2014/main" id="{EEBCAF4F-DBD3-4EE6-80A5-2ABC2FF03DA1}"/>
              </a:ext>
            </a:extLst>
          </p:cNvPr>
          <p:cNvSpPr txBox="1"/>
          <p:nvPr/>
        </p:nvSpPr>
        <p:spPr>
          <a:xfrm>
            <a:off x="707634" y="3243179"/>
            <a:ext cx="8089232" cy="2800767"/>
          </a:xfrm>
          <a:prstGeom prst="rect">
            <a:avLst/>
          </a:prstGeom>
          <a:noFill/>
        </p:spPr>
        <p:txBody>
          <a:bodyPr wrap="square" rtlCol="0">
            <a:spAutoFit/>
          </a:bodyPr>
          <a:lstStyle/>
          <a:p>
            <a:r>
              <a:rPr lang="de-AT" sz="1600" b="1" dirty="0">
                <a:latin typeface="Courier New" pitchFamily="49" charset="0"/>
                <a:cs typeface="Courier New" pitchFamily="49" charset="0"/>
                <a:sym typeface="Symbol"/>
              </a:rPr>
              <a:t>		</a:t>
            </a:r>
            <a:r>
              <a:rPr lang="de-AT" sz="1600" b="1" dirty="0">
                <a:solidFill>
                  <a:srgbClr val="00B0F0"/>
                </a:solidFill>
                <a:latin typeface="Courier New" pitchFamily="49" charset="0"/>
                <a:cs typeface="Courier New" pitchFamily="49" charset="0"/>
                <a:sym typeface="Symbol"/>
              </a:rPr>
              <a:t> 	void</a:t>
            </a:r>
            <a:r>
              <a:rPr lang="de-AT" sz="1600" b="1" dirty="0">
                <a:latin typeface="Courier New" pitchFamily="49" charset="0"/>
                <a:cs typeface="Courier New" pitchFamily="49" charset="0"/>
                <a:sym typeface="Symbol"/>
              </a:rPr>
              <a:t> </a:t>
            </a:r>
            <a:r>
              <a:rPr lang="de-AT" sz="1600" b="1" dirty="0">
                <a:solidFill>
                  <a:schemeClr val="accent6">
                    <a:lumMod val="75000"/>
                  </a:schemeClr>
                </a:solidFill>
                <a:latin typeface="Courier New" pitchFamily="49" charset="0"/>
                <a:cs typeface="Courier New" pitchFamily="49" charset="0"/>
                <a:sym typeface="Symbol"/>
              </a:rPr>
              <a:t>loop</a:t>
            </a:r>
            <a:r>
              <a:rPr lang="de-AT" sz="1600" b="1" dirty="0">
                <a:latin typeface="Courier New" pitchFamily="49" charset="0"/>
                <a:cs typeface="Courier New" pitchFamily="49" charset="0"/>
                <a:sym typeface="Symbol"/>
              </a:rPr>
              <a:t>() {</a:t>
            </a:r>
          </a:p>
          <a:p>
            <a:r>
              <a:rPr lang="de-AT" sz="1600" b="1" dirty="0">
                <a:latin typeface="Courier New" pitchFamily="49" charset="0"/>
                <a:cs typeface="Courier New" pitchFamily="49" charset="0"/>
                <a:sym typeface="Symbol"/>
              </a:rPr>
              <a:t> 			  // </a:t>
            </a:r>
            <a:r>
              <a:rPr lang="de-AT" sz="1600" b="1" dirty="0" err="1">
                <a:latin typeface="Courier New" pitchFamily="49" charset="0"/>
                <a:cs typeface="Courier New" pitchFamily="49" charset="0"/>
                <a:sym typeface="Symbol"/>
              </a:rPr>
              <a:t>befuellen</a:t>
            </a:r>
            <a:r>
              <a:rPr lang="de-AT" sz="1600" b="1" dirty="0">
                <a:latin typeface="Courier New" pitchFamily="49" charset="0"/>
                <a:cs typeface="Courier New" pitchFamily="49" charset="0"/>
                <a:sym typeface="Symbol"/>
              </a:rPr>
              <a:t> der Feldvariablen</a:t>
            </a:r>
          </a:p>
          <a:p>
            <a:r>
              <a:rPr lang="de-AT" sz="1600" b="1" dirty="0">
                <a:latin typeface="Courier New" pitchFamily="49" charset="0"/>
                <a:cs typeface="Courier New" pitchFamily="49" charset="0"/>
                <a:sym typeface="Symbol"/>
              </a:rPr>
              <a:t> 		 	  int index = 0</a:t>
            </a:r>
            <a:r>
              <a:rPr lang="de-AT" sz="1600" b="1" dirty="0">
                <a:latin typeface="Courier New" pitchFamily="49" charset="0"/>
                <a:cs typeface="Courier New" pitchFamily="49" charset="0"/>
              </a:rPr>
              <a:t>;</a:t>
            </a:r>
          </a:p>
          <a:p>
            <a:r>
              <a:rPr lang="de-AT" sz="1600" b="1" dirty="0">
                <a:latin typeface="Courier New" pitchFamily="49" charset="0"/>
                <a:cs typeface="Courier New" pitchFamily="49" charset="0"/>
              </a:rPr>
              <a:t>			  </a:t>
            </a:r>
            <a:r>
              <a:rPr lang="de-AT" sz="1600" b="1" dirty="0" err="1">
                <a:solidFill>
                  <a:schemeClr val="bg2">
                    <a:lumMod val="50000"/>
                  </a:schemeClr>
                </a:solidFill>
                <a:latin typeface="Courier New" pitchFamily="49" charset="0"/>
                <a:cs typeface="Courier New" pitchFamily="49" charset="0"/>
              </a:rPr>
              <a:t>while</a:t>
            </a:r>
            <a:r>
              <a:rPr lang="de-AT" sz="1600" b="1" dirty="0">
                <a:latin typeface="Courier New" pitchFamily="49" charset="0"/>
                <a:cs typeface="Courier New" pitchFamily="49" charset="0"/>
              </a:rPr>
              <a:t>(</a:t>
            </a:r>
            <a:r>
              <a:rPr lang="de-AT" sz="1600" b="1" dirty="0" err="1">
                <a:latin typeface="Courier New" pitchFamily="49" charset="0"/>
                <a:cs typeface="Courier New" pitchFamily="49" charset="0"/>
              </a:rPr>
              <a:t>index</a:t>
            </a:r>
            <a:r>
              <a:rPr lang="de-AT" sz="1600" b="1" dirty="0">
                <a:latin typeface="Courier New" pitchFamily="49" charset="0"/>
                <a:cs typeface="Courier New" pitchFamily="49" charset="0"/>
              </a:rPr>
              <a:t> &lt; 5){</a:t>
            </a:r>
          </a:p>
          <a:p>
            <a:r>
              <a:rPr lang="de-AT" sz="1600" b="1" dirty="0">
                <a:latin typeface="Courier New" pitchFamily="49" charset="0"/>
                <a:cs typeface="Courier New" pitchFamily="49" charset="0"/>
              </a:rPr>
              <a:t>			    </a:t>
            </a:r>
            <a:r>
              <a:rPr lang="de-AT" sz="1600" b="1" dirty="0">
                <a:solidFill>
                  <a:srgbClr val="CC6600"/>
                </a:solidFill>
                <a:latin typeface="Courier New" pitchFamily="49" charset="0"/>
                <a:cs typeface="Courier New" pitchFamily="49" charset="0"/>
                <a:sym typeface="Symbol"/>
              </a:rPr>
              <a:t>Serial.print</a:t>
            </a:r>
            <a:r>
              <a:rPr lang="de-AT" sz="1600" b="1" dirty="0">
                <a:latin typeface="Courier New" pitchFamily="49" charset="0"/>
                <a:cs typeface="Courier New" pitchFamily="49" charset="0"/>
              </a:rPr>
              <a:t>(</a:t>
            </a:r>
            <a:r>
              <a:rPr lang="de-AT" sz="1600" b="1" dirty="0"/>
              <a:t>"</a:t>
            </a:r>
            <a:r>
              <a:rPr lang="de-AT" sz="1600" b="1" dirty="0">
                <a:solidFill>
                  <a:schemeClr val="accent5"/>
                </a:solidFill>
                <a:latin typeface="Courier New" pitchFamily="49" charset="0"/>
                <a:cs typeface="Courier New" pitchFamily="49" charset="0"/>
              </a:rPr>
              <a:t>intArray[</a:t>
            </a:r>
            <a:r>
              <a:rPr lang="de-AT" sz="1600" b="1" dirty="0"/>
              <a:t>"</a:t>
            </a:r>
            <a:r>
              <a:rPr lang="de-AT" sz="1600" b="1" dirty="0">
                <a:latin typeface="Courier New" pitchFamily="49" charset="0"/>
                <a:cs typeface="Courier New" pitchFamily="49" charset="0"/>
              </a:rPr>
              <a:t>);</a:t>
            </a:r>
          </a:p>
          <a:p>
            <a:r>
              <a:rPr lang="de-AT" sz="1600" b="1" dirty="0">
                <a:latin typeface="Courier New" pitchFamily="49" charset="0"/>
                <a:cs typeface="Courier New" pitchFamily="49" charset="0"/>
              </a:rPr>
              <a:t> 			    </a:t>
            </a:r>
            <a:r>
              <a:rPr lang="de-AT" sz="1600" b="1" dirty="0" err="1">
                <a:solidFill>
                  <a:srgbClr val="CC6600"/>
                </a:solidFill>
                <a:latin typeface="Courier New" pitchFamily="49" charset="0"/>
                <a:cs typeface="Courier New" pitchFamily="49" charset="0"/>
                <a:sym typeface="Symbol"/>
              </a:rPr>
              <a:t>Serial.print</a:t>
            </a:r>
            <a:r>
              <a:rPr lang="de-AT" sz="1600" b="1" dirty="0">
                <a:latin typeface="Courier New" pitchFamily="49" charset="0"/>
                <a:cs typeface="Courier New" pitchFamily="49" charset="0"/>
              </a:rPr>
              <a:t>(</a:t>
            </a:r>
            <a:r>
              <a:rPr lang="de-AT" sz="1600" b="1" dirty="0" err="1">
                <a:latin typeface="Courier New" pitchFamily="49" charset="0"/>
                <a:cs typeface="Courier New" pitchFamily="49" charset="0"/>
              </a:rPr>
              <a:t>index</a:t>
            </a:r>
            <a:r>
              <a:rPr lang="de-AT" sz="1600" b="1" dirty="0">
                <a:latin typeface="Courier New" pitchFamily="49" charset="0"/>
                <a:cs typeface="Courier New" pitchFamily="49" charset="0"/>
              </a:rPr>
              <a:t>); </a:t>
            </a:r>
          </a:p>
          <a:p>
            <a:r>
              <a:rPr lang="de-AT" sz="1600" b="1" dirty="0">
                <a:latin typeface="Courier New" pitchFamily="49" charset="0"/>
                <a:cs typeface="Courier New" pitchFamily="49" charset="0"/>
              </a:rPr>
              <a:t>		 	    </a:t>
            </a:r>
            <a:r>
              <a:rPr lang="de-AT" sz="1600" b="1" dirty="0">
                <a:solidFill>
                  <a:srgbClr val="CC6600"/>
                </a:solidFill>
                <a:latin typeface="Courier New" pitchFamily="49" charset="0"/>
                <a:cs typeface="Courier New" pitchFamily="49" charset="0"/>
                <a:sym typeface="Symbol"/>
              </a:rPr>
              <a:t>Serial.print</a:t>
            </a:r>
            <a:r>
              <a:rPr lang="de-AT" sz="1600" b="1" dirty="0">
                <a:latin typeface="Courier New" pitchFamily="49" charset="0"/>
                <a:cs typeface="Courier New" pitchFamily="49" charset="0"/>
              </a:rPr>
              <a:t>(</a:t>
            </a:r>
            <a:r>
              <a:rPr lang="de-AT" sz="1600" b="1" dirty="0"/>
              <a:t>"</a:t>
            </a:r>
            <a:r>
              <a:rPr lang="de-AT" sz="1600" b="1" dirty="0">
                <a:solidFill>
                  <a:schemeClr val="accent5"/>
                </a:solidFill>
                <a:latin typeface="Courier New" pitchFamily="49" charset="0"/>
                <a:cs typeface="Courier New" pitchFamily="49" charset="0"/>
              </a:rPr>
              <a:t>]= </a:t>
            </a:r>
            <a:r>
              <a:rPr lang="de-AT" sz="1600" b="1" dirty="0"/>
              <a:t>"</a:t>
            </a:r>
            <a:r>
              <a:rPr lang="de-AT" sz="1600" b="1" dirty="0">
                <a:latin typeface="Courier New" pitchFamily="49" charset="0"/>
                <a:cs typeface="Courier New" pitchFamily="49" charset="0"/>
              </a:rPr>
              <a:t>);</a:t>
            </a:r>
          </a:p>
          <a:p>
            <a:r>
              <a:rPr lang="de-AT" sz="1600" b="1" dirty="0">
                <a:latin typeface="Courier New" pitchFamily="49" charset="0"/>
                <a:cs typeface="Courier New" pitchFamily="49" charset="0"/>
              </a:rPr>
              <a:t> 			    </a:t>
            </a:r>
            <a:r>
              <a:rPr lang="de-AT" sz="1600" b="1" dirty="0" err="1">
                <a:solidFill>
                  <a:srgbClr val="CC6600"/>
                </a:solidFill>
                <a:latin typeface="Courier New" pitchFamily="49" charset="0"/>
                <a:cs typeface="Courier New" pitchFamily="49" charset="0"/>
                <a:sym typeface="Symbol"/>
              </a:rPr>
              <a:t>Serial.println</a:t>
            </a:r>
            <a:r>
              <a:rPr lang="de-AT" sz="1600" b="1" dirty="0">
                <a:latin typeface="Courier New" pitchFamily="49" charset="0"/>
                <a:cs typeface="Courier New" pitchFamily="49" charset="0"/>
              </a:rPr>
              <a:t>(</a:t>
            </a:r>
            <a:r>
              <a:rPr lang="de-AT" sz="1600" b="1" dirty="0" err="1">
                <a:latin typeface="Courier New" pitchFamily="49" charset="0"/>
                <a:cs typeface="Courier New" pitchFamily="49" charset="0"/>
              </a:rPr>
              <a:t>intArray</a:t>
            </a:r>
            <a:r>
              <a:rPr lang="de-AT" sz="1600" b="1" dirty="0">
                <a:latin typeface="Courier New" pitchFamily="49" charset="0"/>
                <a:cs typeface="Courier New" pitchFamily="49" charset="0"/>
              </a:rPr>
              <a:t>[</a:t>
            </a:r>
            <a:r>
              <a:rPr lang="de-AT" sz="1600" b="1" dirty="0" err="1">
                <a:latin typeface="Courier New" pitchFamily="49" charset="0"/>
                <a:cs typeface="Courier New" pitchFamily="49" charset="0"/>
              </a:rPr>
              <a:t>index</a:t>
            </a:r>
            <a:r>
              <a:rPr lang="de-AT" sz="1600" b="1" dirty="0">
                <a:latin typeface="Courier New" pitchFamily="49" charset="0"/>
                <a:cs typeface="Courier New" pitchFamily="49" charset="0"/>
              </a:rPr>
              <a:t>]);</a:t>
            </a:r>
          </a:p>
          <a:p>
            <a:r>
              <a:rPr lang="de-AT" sz="1600" b="1" dirty="0">
                <a:latin typeface="Courier New" pitchFamily="49" charset="0"/>
                <a:cs typeface="Courier New" pitchFamily="49" charset="0"/>
              </a:rPr>
              <a:t>		   		index = index + 1;</a:t>
            </a:r>
          </a:p>
          <a:p>
            <a:r>
              <a:rPr lang="de-AT" sz="1600" b="1" dirty="0">
                <a:latin typeface="Courier New" pitchFamily="49" charset="0"/>
                <a:cs typeface="Courier New" pitchFamily="49" charset="0"/>
              </a:rPr>
              <a:t>			  }</a:t>
            </a:r>
          </a:p>
          <a:p>
            <a:r>
              <a:rPr lang="de-AT" sz="1600" b="1" dirty="0">
                <a:latin typeface="Courier New" pitchFamily="49" charset="0"/>
                <a:cs typeface="Courier New" pitchFamily="49" charset="0"/>
                <a:sym typeface="Symbol"/>
              </a:rPr>
              <a:t>			}</a:t>
            </a:r>
          </a:p>
        </p:txBody>
      </p:sp>
      <p:sp>
        <p:nvSpPr>
          <p:cNvPr id="9" name="Textfeld 8">
            <a:extLst>
              <a:ext uri="{FF2B5EF4-FFF2-40B4-BE49-F238E27FC236}">
                <a16:creationId xmlns:a16="http://schemas.microsoft.com/office/drawing/2014/main" id="{F664A66F-F1C4-471E-98ED-113E4857036D}"/>
              </a:ext>
            </a:extLst>
          </p:cNvPr>
          <p:cNvSpPr txBox="1"/>
          <p:nvPr/>
        </p:nvSpPr>
        <p:spPr>
          <a:xfrm>
            <a:off x="426301" y="2838466"/>
            <a:ext cx="8175832" cy="369332"/>
          </a:xfrm>
          <a:prstGeom prst="rect">
            <a:avLst/>
          </a:prstGeom>
          <a:noFill/>
        </p:spPr>
        <p:txBody>
          <a:bodyPr wrap="square" rtlCol="0">
            <a:spAutoFit/>
          </a:bodyPr>
          <a:lstStyle/>
          <a:p>
            <a:r>
              <a:rPr lang="de-AT" dirty="0"/>
              <a:t>…Ausgeben der (zuvor eingegebenen) Werte von der Feldvariablen im Programm: </a:t>
            </a:r>
          </a:p>
        </p:txBody>
      </p:sp>
    </p:spTree>
    <p:extLst>
      <p:ext uri="{BB962C8B-B14F-4D97-AF65-F5344CB8AC3E}">
        <p14:creationId xmlns:p14="http://schemas.microsoft.com/office/powerpoint/2010/main" val="956580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6736498" cy="369332"/>
          </a:xfrm>
          <a:prstGeom prst="rect">
            <a:avLst/>
          </a:prstGeom>
          <a:noFill/>
        </p:spPr>
        <p:txBody>
          <a:bodyPr wrap="square" rtlCol="0">
            <a:spAutoFit/>
          </a:bodyPr>
          <a:lstStyle/>
          <a:p>
            <a:r>
              <a:rPr lang="de-AT" dirty="0"/>
              <a:t>Ausgabe von Werten von Feldvariablen über den </a:t>
            </a:r>
            <a:r>
              <a:rPr lang="de-AT" b="1" dirty="0">
                <a:solidFill>
                  <a:schemeClr val="accent1">
                    <a:lumMod val="75000"/>
                  </a:schemeClr>
                </a:solidFill>
              </a:rPr>
              <a:t>seriellen Monitor </a:t>
            </a:r>
            <a:r>
              <a:rPr lang="de-AT" dirty="0"/>
              <a:t>(2)</a:t>
            </a:r>
          </a:p>
        </p:txBody>
      </p:sp>
      <p:sp>
        <p:nvSpPr>
          <p:cNvPr id="11" name="Textfeld 10">
            <a:extLst>
              <a:ext uri="{FF2B5EF4-FFF2-40B4-BE49-F238E27FC236}">
                <a16:creationId xmlns:a16="http://schemas.microsoft.com/office/drawing/2014/main" id="{F664A66F-F1C4-471E-98ED-113E4857036D}"/>
              </a:ext>
            </a:extLst>
          </p:cNvPr>
          <p:cNvSpPr txBox="1"/>
          <p:nvPr/>
        </p:nvSpPr>
        <p:spPr>
          <a:xfrm>
            <a:off x="383968" y="1653133"/>
            <a:ext cx="8175832" cy="646331"/>
          </a:xfrm>
          <a:prstGeom prst="rect">
            <a:avLst/>
          </a:prstGeom>
          <a:noFill/>
        </p:spPr>
        <p:txBody>
          <a:bodyPr wrap="square" rtlCol="0">
            <a:spAutoFit/>
          </a:bodyPr>
          <a:lstStyle/>
          <a:p>
            <a:r>
              <a:rPr lang="de-AT" dirty="0"/>
              <a:t>…Aufrufen des seriellen Monitors aus der</a:t>
            </a:r>
          </a:p>
          <a:p>
            <a:r>
              <a:rPr lang="de-AT" dirty="0"/>
              <a:t>    </a:t>
            </a:r>
            <a:r>
              <a:rPr lang="de-AT" dirty="0" err="1"/>
              <a:t>Arduino</a:t>
            </a:r>
            <a:r>
              <a:rPr lang="de-AT" dirty="0"/>
              <a:t>-Entwicklungsumgebung: </a:t>
            </a:r>
          </a:p>
        </p:txBody>
      </p:sp>
      <p:grpSp>
        <p:nvGrpSpPr>
          <p:cNvPr id="13" name="Gruppieren 12"/>
          <p:cNvGrpSpPr/>
          <p:nvPr/>
        </p:nvGrpSpPr>
        <p:grpSpPr>
          <a:xfrm>
            <a:off x="3849370" y="2082799"/>
            <a:ext cx="4798060" cy="4165600"/>
            <a:chOff x="1732703" y="1947333"/>
            <a:chExt cx="4798060" cy="4165600"/>
          </a:xfrm>
        </p:grpSpPr>
        <p:pic>
          <p:nvPicPr>
            <p:cNvPr id="7" name="Grafik 6"/>
            <p:cNvPicPr>
              <a:picLocks noChangeAspect="1"/>
            </p:cNvPicPr>
            <p:nvPr/>
          </p:nvPicPr>
          <p:blipFill rotWithShape="1">
            <a:blip r:embed="rId3">
              <a:extLst>
                <a:ext uri="{28A0092B-C50C-407E-A947-70E740481C1C}">
                  <a14:useLocalDpi xmlns:a14="http://schemas.microsoft.com/office/drawing/2010/main" val="0"/>
                </a:ext>
              </a:extLst>
            </a:blip>
            <a:srcRect r="40972"/>
            <a:stretch/>
          </p:blipFill>
          <p:spPr bwMode="auto">
            <a:xfrm>
              <a:off x="1732703" y="1947333"/>
              <a:ext cx="3400425" cy="3239135"/>
            </a:xfrm>
            <a:prstGeom prst="rect">
              <a:avLst/>
            </a:prstGeom>
            <a:ln>
              <a:noFill/>
            </a:ln>
            <a:extLst>
              <a:ext uri="{53640926-AAD7-44D8-BBD7-CCE9431645EC}">
                <a14:shadowObscured xmlns:a14="http://schemas.microsoft.com/office/drawing/2010/main"/>
              </a:ext>
            </a:extLst>
          </p:spPr>
        </p:pic>
        <p:pic>
          <p:nvPicPr>
            <p:cNvPr id="10" name="Grafik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04203" y="3822488"/>
              <a:ext cx="4226560" cy="2290445"/>
            </a:xfrm>
            <a:prstGeom prst="rect">
              <a:avLst/>
            </a:prstGeom>
          </p:spPr>
        </p:pic>
        <p:cxnSp>
          <p:nvCxnSpPr>
            <p:cNvPr id="12" name="Gerade Verbindung mit Pfeil 11"/>
            <p:cNvCxnSpPr/>
            <p:nvPr/>
          </p:nvCxnSpPr>
          <p:spPr>
            <a:xfrm>
              <a:off x="2985558" y="2515023"/>
              <a:ext cx="228600" cy="137668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56580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Ein Bild, das Text enthält.&#10;&#10;Automatisch generierte Beschreibu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699" y="1555750"/>
            <a:ext cx="2639114" cy="1949450"/>
          </a:xfrm>
          <a:prstGeom prst="rect">
            <a:avLst/>
          </a:prstGeom>
        </p:spPr>
      </p:pic>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6736498" cy="369332"/>
          </a:xfrm>
          <a:prstGeom prst="rect">
            <a:avLst/>
          </a:prstGeom>
          <a:noFill/>
        </p:spPr>
        <p:txBody>
          <a:bodyPr wrap="square" rtlCol="0">
            <a:spAutoFit/>
          </a:bodyPr>
          <a:lstStyle/>
          <a:p>
            <a:r>
              <a:rPr lang="de-AT" dirty="0"/>
              <a:t>Berechnungen mit Werten von Feldvariablen:</a:t>
            </a:r>
          </a:p>
        </p:txBody>
      </p:sp>
      <p:grpSp>
        <p:nvGrpSpPr>
          <p:cNvPr id="9" name="Gruppieren 8"/>
          <p:cNvGrpSpPr/>
          <p:nvPr/>
        </p:nvGrpSpPr>
        <p:grpSpPr>
          <a:xfrm>
            <a:off x="4359808" y="1594365"/>
            <a:ext cx="3404126" cy="2867568"/>
            <a:chOff x="5257275" y="1619765"/>
            <a:chExt cx="3404126" cy="2867568"/>
          </a:xfrm>
        </p:grpSpPr>
        <p:sp>
          <p:nvSpPr>
            <p:cNvPr id="7" name="Rechteck 6"/>
            <p:cNvSpPr/>
            <p:nvPr/>
          </p:nvSpPr>
          <p:spPr>
            <a:xfrm>
              <a:off x="5274734" y="1659466"/>
              <a:ext cx="3386667" cy="28278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 name="Grafi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57275" y="1619765"/>
              <a:ext cx="2512695" cy="2789555"/>
            </a:xfrm>
            <a:prstGeom prst="rect">
              <a:avLst/>
            </a:prstGeom>
          </p:spPr>
        </p:pic>
      </p:grpSp>
      <p:grpSp>
        <p:nvGrpSpPr>
          <p:cNvPr id="14" name="Gruppieren 13"/>
          <p:cNvGrpSpPr/>
          <p:nvPr/>
        </p:nvGrpSpPr>
        <p:grpSpPr>
          <a:xfrm>
            <a:off x="3431969" y="1570571"/>
            <a:ext cx="4357365" cy="2857496"/>
            <a:chOff x="4913635" y="4000504"/>
            <a:chExt cx="4357365" cy="2857496"/>
          </a:xfrm>
        </p:grpSpPr>
        <p:grpSp>
          <p:nvGrpSpPr>
            <p:cNvPr id="11" name="Gruppieren 10"/>
            <p:cNvGrpSpPr/>
            <p:nvPr/>
          </p:nvGrpSpPr>
          <p:grpSpPr>
            <a:xfrm>
              <a:off x="5857884" y="4000504"/>
              <a:ext cx="3413116" cy="2857496"/>
              <a:chOff x="5857884" y="4000504"/>
              <a:chExt cx="3413116" cy="2857496"/>
            </a:xfrm>
          </p:grpSpPr>
          <p:sp>
            <p:nvSpPr>
              <p:cNvPr id="10" name="Rechteck 9"/>
              <p:cNvSpPr/>
              <p:nvPr/>
            </p:nvSpPr>
            <p:spPr>
              <a:xfrm>
                <a:off x="5884333" y="4030133"/>
                <a:ext cx="3386667" cy="28278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 name="Grafi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57884" y="4000504"/>
                <a:ext cx="3265170" cy="2101850"/>
              </a:xfrm>
              <a:prstGeom prst="rect">
                <a:avLst/>
              </a:prstGeom>
            </p:spPr>
          </p:pic>
        </p:grpSp>
        <p:sp>
          <p:nvSpPr>
            <p:cNvPr id="13" name="Textfeld 12">
              <a:extLst>
                <a:ext uri="{FF2B5EF4-FFF2-40B4-BE49-F238E27FC236}">
                  <a16:creationId xmlns:a16="http://schemas.microsoft.com/office/drawing/2014/main" id="{F664A66F-F1C4-471E-98ED-113E4857036D}"/>
                </a:ext>
              </a:extLst>
            </p:cNvPr>
            <p:cNvSpPr txBox="1"/>
            <p:nvPr/>
          </p:nvSpPr>
          <p:spPr>
            <a:xfrm>
              <a:off x="4913635" y="4074599"/>
              <a:ext cx="962232" cy="369332"/>
            </a:xfrm>
            <a:prstGeom prst="rect">
              <a:avLst/>
            </a:prstGeom>
            <a:solidFill>
              <a:schemeClr val="bg1"/>
            </a:solidFill>
          </p:spPr>
          <p:txBody>
            <a:bodyPr wrap="square" rtlCol="0">
              <a:spAutoFit/>
            </a:bodyPr>
            <a:lstStyle/>
            <a:p>
              <a:r>
                <a:rPr lang="de-AT" dirty="0"/>
                <a:t>….oder:</a:t>
              </a:r>
            </a:p>
          </p:txBody>
        </p:sp>
      </p:grpSp>
      <p:grpSp>
        <p:nvGrpSpPr>
          <p:cNvPr id="16" name="Gruppieren 15"/>
          <p:cNvGrpSpPr/>
          <p:nvPr/>
        </p:nvGrpSpPr>
        <p:grpSpPr>
          <a:xfrm>
            <a:off x="2929466" y="1540934"/>
            <a:ext cx="4758267" cy="2827867"/>
            <a:chOff x="2683933" y="4267200"/>
            <a:chExt cx="4758267" cy="2827867"/>
          </a:xfrm>
        </p:grpSpPr>
        <p:grpSp>
          <p:nvGrpSpPr>
            <p:cNvPr id="12" name="Gruppieren 11"/>
            <p:cNvGrpSpPr/>
            <p:nvPr/>
          </p:nvGrpSpPr>
          <p:grpSpPr>
            <a:xfrm>
              <a:off x="4055533" y="4267200"/>
              <a:ext cx="3386667" cy="2827867"/>
              <a:chOff x="-127000" y="4030133"/>
              <a:chExt cx="3386667" cy="2827867"/>
            </a:xfrm>
          </p:grpSpPr>
          <p:sp>
            <p:nvSpPr>
              <p:cNvPr id="8" name="Rechteck 7"/>
              <p:cNvSpPr/>
              <p:nvPr/>
            </p:nvSpPr>
            <p:spPr>
              <a:xfrm>
                <a:off x="-127000" y="4030133"/>
                <a:ext cx="3386667" cy="28278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Grafik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470" y="4071942"/>
                <a:ext cx="2653030" cy="2379345"/>
              </a:xfrm>
              <a:prstGeom prst="rect">
                <a:avLst/>
              </a:prstGeom>
            </p:spPr>
          </p:pic>
        </p:grpSp>
        <p:sp>
          <p:nvSpPr>
            <p:cNvPr id="15" name="Textfeld 14">
              <a:extLst>
                <a:ext uri="{FF2B5EF4-FFF2-40B4-BE49-F238E27FC236}">
                  <a16:creationId xmlns:a16="http://schemas.microsoft.com/office/drawing/2014/main" id="{F664A66F-F1C4-471E-98ED-113E4857036D}"/>
                </a:ext>
              </a:extLst>
            </p:cNvPr>
            <p:cNvSpPr txBox="1"/>
            <p:nvPr/>
          </p:nvSpPr>
          <p:spPr>
            <a:xfrm>
              <a:off x="2683933" y="4447132"/>
              <a:ext cx="1430867" cy="369332"/>
            </a:xfrm>
            <a:prstGeom prst="rect">
              <a:avLst/>
            </a:prstGeom>
            <a:solidFill>
              <a:schemeClr val="bg1"/>
            </a:solidFill>
          </p:spPr>
          <p:txBody>
            <a:bodyPr wrap="square" rtlCol="0">
              <a:spAutoFit/>
            </a:bodyPr>
            <a:lstStyle/>
            <a:p>
              <a:pPr algn="r"/>
              <a:r>
                <a:rPr lang="de-AT" dirty="0"/>
                <a:t>….oder:</a:t>
              </a:r>
            </a:p>
          </p:txBody>
        </p:sp>
      </p:grpSp>
      <p:pic>
        <p:nvPicPr>
          <p:cNvPr id="17" name="Grafik 16" descr="Ein Bild, das Text enthält.&#10;&#10;Automatisch generierte Beschreibung"/>
          <p:cNvPicPr>
            <a:picLocks noChangeAspect="1"/>
          </p:cNvPicPr>
          <p:nvPr/>
        </p:nvPicPr>
        <p:blipFill>
          <a:blip r:embed="rId7">
            <a:extLst>
              <a:ext uri="{28A0092B-C50C-407E-A947-70E740481C1C}">
                <a14:useLocalDpi xmlns:a14="http://schemas.microsoft.com/office/drawing/2010/main" val="0"/>
              </a:ext>
            </a:extLst>
          </a:blip>
          <a:srcRect t="19776" b="7202"/>
          <a:stretch>
            <a:fillRect/>
          </a:stretch>
        </p:blipFill>
        <p:spPr>
          <a:xfrm>
            <a:off x="5945718" y="4151847"/>
            <a:ext cx="2552700" cy="1690153"/>
          </a:xfrm>
          <a:prstGeom prst="rect">
            <a:avLst/>
          </a:prstGeom>
        </p:spPr>
      </p:pic>
      <p:sp>
        <p:nvSpPr>
          <p:cNvPr id="18" name="Textfeld 17">
            <a:extLst>
              <a:ext uri="{FF2B5EF4-FFF2-40B4-BE49-F238E27FC236}">
                <a16:creationId xmlns:a16="http://schemas.microsoft.com/office/drawing/2014/main" id="{F664A66F-F1C4-471E-98ED-113E4857036D}"/>
              </a:ext>
            </a:extLst>
          </p:cNvPr>
          <p:cNvSpPr txBox="1"/>
          <p:nvPr/>
        </p:nvSpPr>
        <p:spPr>
          <a:xfrm>
            <a:off x="4385732" y="4286267"/>
            <a:ext cx="1430867" cy="369332"/>
          </a:xfrm>
          <a:prstGeom prst="rect">
            <a:avLst/>
          </a:prstGeom>
          <a:solidFill>
            <a:schemeClr val="bg1"/>
          </a:solidFill>
        </p:spPr>
        <p:txBody>
          <a:bodyPr wrap="square" rtlCol="0">
            <a:spAutoFit/>
          </a:bodyPr>
          <a:lstStyle/>
          <a:p>
            <a:pPr algn="r"/>
            <a:r>
              <a:rPr lang="de-AT" dirty="0"/>
              <a:t>….inklusive: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7337632" cy="369332"/>
          </a:xfrm>
          <a:prstGeom prst="rect">
            <a:avLst/>
          </a:prstGeom>
          <a:noFill/>
        </p:spPr>
        <p:txBody>
          <a:bodyPr wrap="square" rtlCol="0">
            <a:spAutoFit/>
          </a:bodyPr>
          <a:lstStyle/>
          <a:p>
            <a:r>
              <a:rPr lang="de-AT" dirty="0"/>
              <a:t>Berechnungen mit Werten von Feldvariablen – ein </a:t>
            </a:r>
            <a:r>
              <a:rPr lang="de-AT" b="1" dirty="0">
                <a:solidFill>
                  <a:schemeClr val="accent1">
                    <a:lumMod val="75000"/>
                  </a:schemeClr>
                </a:solidFill>
              </a:rPr>
              <a:t>mentales Modell </a:t>
            </a:r>
            <a:r>
              <a:rPr lang="de-AT" dirty="0"/>
              <a:t>(1)</a:t>
            </a:r>
          </a:p>
        </p:txBody>
      </p:sp>
      <p:sp>
        <p:nvSpPr>
          <p:cNvPr id="11" name="Textfeld 10">
            <a:extLst>
              <a:ext uri="{FF2B5EF4-FFF2-40B4-BE49-F238E27FC236}">
                <a16:creationId xmlns:a16="http://schemas.microsoft.com/office/drawing/2014/main" id="{F664A66F-F1C4-471E-98ED-113E4857036D}"/>
              </a:ext>
            </a:extLst>
          </p:cNvPr>
          <p:cNvSpPr txBox="1"/>
          <p:nvPr/>
        </p:nvSpPr>
        <p:spPr>
          <a:xfrm>
            <a:off x="383968" y="1653133"/>
            <a:ext cx="8175832" cy="369332"/>
          </a:xfrm>
          <a:prstGeom prst="rect">
            <a:avLst/>
          </a:prstGeom>
          <a:noFill/>
        </p:spPr>
        <p:txBody>
          <a:bodyPr wrap="square" rtlCol="0">
            <a:spAutoFit/>
          </a:bodyPr>
          <a:lstStyle/>
          <a:p>
            <a:r>
              <a:rPr lang="de-AT" dirty="0"/>
              <a:t>…der Code: </a:t>
            </a:r>
          </a:p>
        </p:txBody>
      </p:sp>
      <p:pic>
        <p:nvPicPr>
          <p:cNvPr id="1026" name="Picture 2"/>
          <p:cNvPicPr>
            <a:picLocks noChangeAspect="1" noChangeArrowheads="1"/>
          </p:cNvPicPr>
          <p:nvPr/>
        </p:nvPicPr>
        <p:blipFill>
          <a:blip r:embed="rId3"/>
          <a:srcRect/>
          <a:stretch>
            <a:fillRect/>
          </a:stretch>
        </p:blipFill>
        <p:spPr bwMode="auto">
          <a:xfrm>
            <a:off x="361950" y="1661583"/>
            <a:ext cx="2324100" cy="1485900"/>
          </a:xfrm>
          <a:prstGeom prst="rect">
            <a:avLst/>
          </a:prstGeom>
          <a:noFill/>
          <a:ln w="9525">
            <a:noFill/>
            <a:miter lim="800000"/>
            <a:headEnd/>
            <a:tailEnd/>
          </a:ln>
          <a:effectLst/>
        </p:spPr>
      </p:pic>
      <p:pic>
        <p:nvPicPr>
          <p:cNvPr id="9" name="Grafik 8"/>
          <p:cNvPicPr>
            <a:picLocks noChangeAspect="1"/>
          </p:cNvPicPr>
          <p:nvPr/>
        </p:nvPicPr>
        <p:blipFill>
          <a:blip r:embed="rId4"/>
          <a:stretch>
            <a:fillRect/>
          </a:stretch>
        </p:blipFill>
        <p:spPr>
          <a:xfrm>
            <a:off x="1801708" y="4027806"/>
            <a:ext cx="5760720" cy="1494790"/>
          </a:xfrm>
          <a:prstGeom prst="rect">
            <a:avLst/>
          </a:prstGeom>
        </p:spPr>
      </p:pic>
      <p:sp>
        <p:nvSpPr>
          <p:cNvPr id="14" name="Textfeld 13"/>
          <p:cNvSpPr txBox="1"/>
          <p:nvPr/>
        </p:nvSpPr>
        <p:spPr>
          <a:xfrm>
            <a:off x="2294466" y="3200399"/>
            <a:ext cx="905934" cy="369332"/>
          </a:xfrm>
          <a:prstGeom prst="rect">
            <a:avLst/>
          </a:prstGeom>
          <a:noFill/>
        </p:spPr>
        <p:txBody>
          <a:bodyPr wrap="square" rtlCol="0">
            <a:spAutoFit/>
          </a:bodyPr>
          <a:lstStyle/>
          <a:p>
            <a:r>
              <a:rPr lang="de-AT" b="1" dirty="0">
                <a:latin typeface="Courier New" pitchFamily="49" charset="0"/>
                <a:cs typeface="Courier New" pitchFamily="49" charset="0"/>
              </a:rPr>
              <a:t>summe</a:t>
            </a:r>
            <a:endParaRPr lang="de-DE" dirty="0"/>
          </a:p>
        </p:txBody>
      </p:sp>
      <p:sp>
        <p:nvSpPr>
          <p:cNvPr id="15" name="Textfeld 14"/>
          <p:cNvSpPr txBox="1"/>
          <p:nvPr/>
        </p:nvSpPr>
        <p:spPr>
          <a:xfrm>
            <a:off x="3183466" y="3437466"/>
            <a:ext cx="905934" cy="369332"/>
          </a:xfrm>
          <a:prstGeom prst="rect">
            <a:avLst/>
          </a:prstGeom>
          <a:noFill/>
        </p:spPr>
        <p:txBody>
          <a:bodyPr wrap="square" rtlCol="0">
            <a:spAutoFit/>
          </a:bodyPr>
          <a:lstStyle/>
          <a:p>
            <a:r>
              <a:rPr lang="de-AT" b="1" dirty="0">
                <a:latin typeface="Courier New" pitchFamily="49" charset="0"/>
                <a:cs typeface="Courier New" pitchFamily="49" charset="0"/>
              </a:rPr>
              <a:t>index</a:t>
            </a:r>
            <a:endParaRPr lang="de-DE" dirty="0"/>
          </a:p>
        </p:txBody>
      </p:sp>
      <p:sp>
        <p:nvSpPr>
          <p:cNvPr id="16" name="Textfeld 15"/>
          <p:cNvSpPr txBox="1"/>
          <p:nvPr/>
        </p:nvSpPr>
        <p:spPr>
          <a:xfrm>
            <a:off x="4157133" y="3623733"/>
            <a:ext cx="1295400" cy="369332"/>
          </a:xfrm>
          <a:prstGeom prst="rect">
            <a:avLst/>
          </a:prstGeom>
          <a:noFill/>
        </p:spPr>
        <p:txBody>
          <a:bodyPr wrap="square" rtlCol="0">
            <a:spAutoFit/>
          </a:bodyPr>
          <a:lstStyle/>
          <a:p>
            <a:r>
              <a:rPr lang="de-AT" b="1" dirty="0">
                <a:latin typeface="Courier New" pitchFamily="49" charset="0"/>
                <a:cs typeface="Courier New" pitchFamily="49" charset="0"/>
              </a:rPr>
              <a:t>intArray</a:t>
            </a:r>
            <a:endParaRPr lang="de-DE" dirty="0"/>
          </a:p>
        </p:txBody>
      </p:sp>
      <p:cxnSp>
        <p:nvCxnSpPr>
          <p:cNvPr id="18" name="Gerade Verbindung mit Pfeil 17"/>
          <p:cNvCxnSpPr/>
          <p:nvPr/>
        </p:nvCxnSpPr>
        <p:spPr>
          <a:xfrm rot="5400000">
            <a:off x="1969016" y="3759718"/>
            <a:ext cx="722870" cy="12276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rot="5400000">
            <a:off x="2345265" y="3928535"/>
            <a:ext cx="1151470" cy="79586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rot="5400000">
            <a:off x="3217333" y="4224871"/>
            <a:ext cx="1253068" cy="7789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58002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3008</Words>
  <Application>Microsoft Office PowerPoint</Application>
  <PresentationFormat>Bildschirmpräsentation (4:3)</PresentationFormat>
  <Paragraphs>367</Paragraphs>
  <Slides>31</Slides>
  <Notes>31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31</vt:i4>
      </vt:variant>
    </vt:vector>
  </HeadingPairs>
  <TitlesOfParts>
    <vt:vector size="36" baseType="lpstr">
      <vt:lpstr>Arial</vt:lpstr>
      <vt:lpstr>Calibri</vt:lpstr>
      <vt:lpstr>Calibri Light</vt:lpstr>
      <vt:lpstr>Courier New</vt:lpstr>
      <vt:lpstr>Office</vt:lpstr>
      <vt:lpstr>Foliensatz</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Beverly</dc:creator>
  <cp:lastModifiedBy>Rohrer, Marianne</cp:lastModifiedBy>
  <cp:revision>184</cp:revision>
  <dcterms:created xsi:type="dcterms:W3CDTF">2016-12-15T21:14:21Z</dcterms:created>
  <dcterms:modified xsi:type="dcterms:W3CDTF">2023-02-20T13:37:52Z</dcterms:modified>
</cp:coreProperties>
</file>