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59" r:id="rId2"/>
    <p:sldId id="303" r:id="rId3"/>
    <p:sldId id="304" r:id="rId4"/>
    <p:sldId id="305" r:id="rId5"/>
    <p:sldId id="276" r:id="rId6"/>
    <p:sldId id="277" r:id="rId7"/>
    <p:sldId id="306" r:id="rId8"/>
    <p:sldId id="307"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FF"/>
    <a:srgbClr val="CC66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3188" autoAdjust="0"/>
  </p:normalViewPr>
  <p:slideViewPr>
    <p:cSldViewPr snapToGrid="0" showGuides="1">
      <p:cViewPr varScale="1">
        <p:scale>
          <a:sx n="104" d="100"/>
          <a:sy n="104" d="100"/>
        </p:scale>
        <p:origin x="1782" y="11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p:scale>
          <a:sx n="106" d="100"/>
          <a:sy n="106" d="100"/>
        </p:scale>
        <p:origin x="-2460" y="7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DDAE056-332F-431A-97EB-98C02C0E51CD}" type="datetimeFigureOut">
              <a:rPr lang="de-DE" smtClean="0"/>
              <a:pPr/>
              <a:t>20.02.2023</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9A887A-A4F9-4F3E-9576-4AEAFBCC2F00}" type="slidenum">
              <a:rPr lang="de-DE" smtClean="0"/>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B2540A-2955-4857-A7D9-E277304D39C8}" type="datetimeFigureOut">
              <a:rPr lang="de-AT" smtClean="0"/>
              <a:pPr/>
              <a:t>20.02.2023</a:t>
            </a:fld>
            <a:endParaRPr lang="de-AT"/>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DEFB41-8B0C-4DD5-847F-2F2B11F12226}" type="slidenum">
              <a:rPr lang="de-AT" smtClean="0"/>
              <a:pPr/>
              <a:t>‹Nr.›</a:t>
            </a:fld>
            <a:endParaRPr lang="de-AT"/>
          </a:p>
        </p:txBody>
      </p:sp>
    </p:spTree>
    <p:extLst>
      <p:ext uri="{BB962C8B-B14F-4D97-AF65-F5344CB8AC3E}">
        <p14:creationId xmlns:p14="http://schemas.microsoft.com/office/powerpoint/2010/main" val="1209290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AT" dirty="0"/>
          </a:p>
        </p:txBody>
      </p:sp>
      <p:sp>
        <p:nvSpPr>
          <p:cNvPr id="4" name="Foliennummernplatzhalter 3"/>
          <p:cNvSpPr>
            <a:spLocks noGrp="1"/>
          </p:cNvSpPr>
          <p:nvPr>
            <p:ph type="sldNum" sz="quarter" idx="10"/>
          </p:nvPr>
        </p:nvSpPr>
        <p:spPr/>
        <p:txBody>
          <a:bodyPr/>
          <a:lstStyle/>
          <a:p>
            <a:fld id="{C5788C5D-A323-4041-BCC4-1EF25083A26D}" type="slidenum">
              <a:rPr lang="de-AT" smtClean="0"/>
              <a:pPr/>
              <a:t>1</a:t>
            </a:fld>
            <a:endParaRPr lang="de-A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(als Wiederholung, vgl. Foliensatz zu „Verzweigungen“):</a:t>
            </a:r>
          </a:p>
          <a:p>
            <a:endParaRPr lang="de-AT" dirty="0"/>
          </a:p>
          <a:p>
            <a:r>
              <a:rPr lang="de-AT" dirty="0"/>
              <a:t>Für den Empfang von Signalen können am Arduino-Board auch analoge Steckkontakte verwendet werden, die nicht nur die Zustände „Spannung liegt an“ (</a:t>
            </a:r>
            <a:r>
              <a:rPr lang="de-AT" b="1" dirty="0"/>
              <a:t>HIGH</a:t>
            </a:r>
            <a:r>
              <a:rPr lang="de-AT" dirty="0"/>
              <a:t>) oder „Spannung liegt nicht an“ (</a:t>
            </a:r>
            <a:r>
              <a:rPr lang="de-AT" b="1" dirty="0"/>
              <a:t>LOW</a:t>
            </a:r>
            <a:r>
              <a:rPr lang="de-AT" dirty="0"/>
              <a:t>) unterscheiden können, sondern im Bereich der Versorgungsspannung 1024 verschiedene Spannungswerte unterscheiden kann. Der Sensorwert selbst ist dabei immer eine Zahl von 0 bis 1023!</a:t>
            </a:r>
            <a:endParaRPr lang="de-DE" dirty="0"/>
          </a:p>
        </p:txBody>
      </p:sp>
      <p:sp>
        <p:nvSpPr>
          <p:cNvPr id="4" name="Foliennummernplatzhalter 3"/>
          <p:cNvSpPr>
            <a:spLocks noGrp="1"/>
          </p:cNvSpPr>
          <p:nvPr>
            <p:ph type="sldNum" sz="quarter" idx="5"/>
          </p:nvPr>
        </p:nvSpPr>
        <p:spPr/>
        <p:txBody>
          <a:bodyPr/>
          <a:lstStyle/>
          <a:p>
            <a:fld id="{ABDEFB41-8B0C-4DD5-847F-2F2B11F12226}" type="slidenum">
              <a:rPr lang="de-AT" smtClean="0"/>
              <a:pPr/>
              <a:t>2</a:t>
            </a:fld>
            <a:endParaRPr lang="de-AT"/>
          </a:p>
        </p:txBody>
      </p:sp>
    </p:spTree>
    <p:extLst>
      <p:ext uri="{BB962C8B-B14F-4D97-AF65-F5344CB8AC3E}">
        <p14:creationId xmlns:p14="http://schemas.microsoft.com/office/powerpoint/2010/main" val="385585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a:t>
            </a:r>
          </a:p>
          <a:p>
            <a:endParaRPr lang="de-AT" dirty="0"/>
          </a:p>
          <a:p>
            <a:r>
              <a:rPr lang="de-AT" dirty="0"/>
              <a:t>Ein Photowiderstand ist ein elektronischer Bauteil, dessen Widerstand davon abhängt, wie stark er beleuchtet wird. Bei der aus dem Abschnitt über Programmverzweigungen bekannten Schaltung liegt am analogen Pin A0 eine hohe Spannung</a:t>
            </a:r>
            <a:r>
              <a:rPr lang="de-AT" baseline="0" dirty="0"/>
              <a:t> an, wenn der Photowiderstand hell beleuchtet ist. Ist der Photowiderstand aber „im Dunkeln“, liegt am analogen Pin A0 eine geringe Spannung an. Der jeweilige Spannungswert wird in durch eine Zahl von 0 bis 1023 dargestellt. Hohe Spannung entspricht einer großen Zahl, geringe Spannung einer kleinen Zahl.</a:t>
            </a:r>
            <a:endParaRPr lang="de-DE" dirty="0"/>
          </a:p>
        </p:txBody>
      </p:sp>
      <p:sp>
        <p:nvSpPr>
          <p:cNvPr id="4" name="Foliennummernplatzhalter 3"/>
          <p:cNvSpPr>
            <a:spLocks noGrp="1"/>
          </p:cNvSpPr>
          <p:nvPr>
            <p:ph type="sldNum" sz="quarter" idx="5"/>
          </p:nvPr>
        </p:nvSpPr>
        <p:spPr/>
        <p:txBody>
          <a:bodyPr/>
          <a:lstStyle/>
          <a:p>
            <a:fld id="{ABDEFB41-8B0C-4DD5-847F-2F2B11F12226}" type="slidenum">
              <a:rPr lang="de-AT" smtClean="0"/>
              <a:pPr/>
              <a:t>3</a:t>
            </a:fld>
            <a:endParaRPr lang="de-AT"/>
          </a:p>
        </p:txBody>
      </p:sp>
    </p:spTree>
    <p:extLst>
      <p:ext uri="{BB962C8B-B14F-4D97-AF65-F5344CB8AC3E}">
        <p14:creationId xmlns:p14="http://schemas.microsoft.com/office/powerpoint/2010/main" val="1442337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a:t>Textvorschlag:</a:t>
            </a:r>
          </a:p>
          <a:p>
            <a:endParaRPr lang="de-DE" dirty="0"/>
          </a:p>
          <a:p>
            <a:r>
              <a:rPr lang="de-DE" dirty="0"/>
              <a:t>Die Zahl, die dem jeweiligen Sensorwert entspricht, kann dann in</a:t>
            </a:r>
            <a:r>
              <a:rPr lang="de-DE" baseline="0" dirty="0"/>
              <a:t> einer Variablen vom Datentyp </a:t>
            </a:r>
            <a:r>
              <a:rPr lang="de-DE" sz="1000" b="1" baseline="0" dirty="0" err="1">
                <a:solidFill>
                  <a:srgbClr val="33CCFF"/>
                </a:solidFill>
                <a:latin typeface="Courier New" pitchFamily="49" charset="0"/>
                <a:cs typeface="Courier New" pitchFamily="49" charset="0"/>
              </a:rPr>
              <a:t>int</a:t>
            </a:r>
            <a:r>
              <a:rPr lang="de-DE" baseline="0" dirty="0"/>
              <a:t> gespeichert werden.</a:t>
            </a:r>
          </a:p>
          <a:p>
            <a:endParaRPr lang="de-DE" dirty="0"/>
          </a:p>
          <a:p>
            <a:r>
              <a:rPr lang="de-DE" dirty="0"/>
              <a:t>…wenn mehrere solcher Messwerte gemerkt werden sollen, kann dazu eine Feld-variable (vom Datentyp </a:t>
            </a:r>
            <a:r>
              <a:rPr lang="de-DE" sz="1000" b="1" dirty="0" err="1">
                <a:solidFill>
                  <a:srgbClr val="33CCFF"/>
                </a:solidFill>
                <a:latin typeface="Courier New" pitchFamily="49" charset="0"/>
                <a:cs typeface="Courier New" pitchFamily="49" charset="0"/>
              </a:rPr>
              <a:t>int</a:t>
            </a:r>
            <a:r>
              <a:rPr lang="de-DE" dirty="0"/>
              <a:t>) verwendet werden (Überleitung zu nächster Folie)</a:t>
            </a:r>
          </a:p>
        </p:txBody>
      </p:sp>
      <p:sp>
        <p:nvSpPr>
          <p:cNvPr id="4" name="Foliennummernplatzhalter 3"/>
          <p:cNvSpPr>
            <a:spLocks noGrp="1"/>
          </p:cNvSpPr>
          <p:nvPr>
            <p:ph type="sldNum" sz="quarter" idx="10"/>
          </p:nvPr>
        </p:nvSpPr>
        <p:spPr/>
        <p:txBody>
          <a:bodyPr/>
          <a:lstStyle/>
          <a:p>
            <a:fld id="{ABDEFB41-8B0C-4DD5-847F-2F2B11F12226}" type="slidenum">
              <a:rPr lang="de-AT" smtClean="0"/>
              <a:pPr/>
              <a:t>4</a:t>
            </a:fld>
            <a:endParaRPr lang="de-A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t>…dies stellt eine weitere Möglichkeit dar, Werte in Feldvariable einzugeben.</a:t>
            </a:r>
          </a:p>
          <a:p>
            <a:endParaRPr lang="de-AT" dirty="0"/>
          </a:p>
          <a:p>
            <a:r>
              <a:rPr lang="de-AT" dirty="0"/>
              <a:t>Statt den aktuell gemessenen Sensorwert einer </a:t>
            </a:r>
            <a:r>
              <a:rPr lang="de-AT" sz="1000" b="1" dirty="0" err="1">
                <a:solidFill>
                  <a:srgbClr val="33CCFF"/>
                </a:solidFill>
                <a:latin typeface="Courier New" pitchFamily="49" charset="0"/>
                <a:cs typeface="Courier New" pitchFamily="49" charset="0"/>
              </a:rPr>
              <a:t>int</a:t>
            </a:r>
            <a:r>
              <a:rPr lang="de-AT" dirty="0"/>
              <a:t>-Variablen zuzuweisen, können so viele Messwerte in einer Feldvariablen gespeichert werden, wie es die Dimension der Feldvariablen zulässt, im angegebenen Beispiel sind es fünf Messwerte. </a:t>
            </a:r>
          </a:p>
          <a:p>
            <a:endParaRPr lang="de-AT" dirty="0"/>
          </a:p>
          <a:p>
            <a:r>
              <a:rPr lang="de-AT" dirty="0"/>
              <a:t>Die codierte Verzweigung sorgt dafür, dass die Wertezuweisung nach dem fünften Messwert stoppt (auf Folie zeigen, allenfalls das „</a:t>
            </a:r>
            <a:r>
              <a:rPr lang="de-AT" dirty="0" err="1"/>
              <a:t>Befüllen</a:t>
            </a:r>
            <a:r>
              <a:rPr lang="de-AT" dirty="0"/>
              <a:t>“ der Feldvariable erklären, da der </a:t>
            </a:r>
            <a:r>
              <a:rPr lang="de-AT" sz="1000" b="1" dirty="0" err="1">
                <a:solidFill>
                  <a:schemeClr val="tx1">
                    <a:lumMod val="65000"/>
                    <a:lumOff val="35000"/>
                  </a:schemeClr>
                </a:solidFill>
                <a:latin typeface="Courier New" pitchFamily="49" charset="0"/>
                <a:cs typeface="Courier New" pitchFamily="49" charset="0"/>
              </a:rPr>
              <a:t>loop</a:t>
            </a:r>
            <a:r>
              <a:rPr lang="de-AT" dirty="0"/>
              <a:t>-Programmteil als „versteckte“ Schleife wirkt).</a:t>
            </a:r>
          </a:p>
          <a:p>
            <a:endParaRPr lang="de-AT" dirty="0"/>
          </a:p>
        </p:txBody>
      </p:sp>
      <p:sp>
        <p:nvSpPr>
          <p:cNvPr id="4" name="Foliennummernplatzhalter 3"/>
          <p:cNvSpPr>
            <a:spLocks noGrp="1"/>
          </p:cNvSpPr>
          <p:nvPr>
            <p:ph type="sldNum" sz="quarter" idx="5"/>
          </p:nvPr>
        </p:nvSpPr>
        <p:spPr/>
        <p:txBody>
          <a:bodyPr/>
          <a:lstStyle/>
          <a:p>
            <a:fld id="{ABDEFB41-8B0C-4DD5-847F-2F2B11F12226}" type="slidenum">
              <a:rPr lang="de-AT" smtClean="0"/>
              <a:pPr/>
              <a:t>5</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Textvorschlag: </a:t>
            </a:r>
          </a:p>
          <a:p>
            <a:endParaRPr lang="de-AT" dirty="0"/>
          </a:p>
          <a:p>
            <a:r>
              <a:rPr lang="de-AT" dirty="0"/>
              <a:t>Ähnlich unkompliziert wie ein LDR-Widerstand</a:t>
            </a:r>
            <a:r>
              <a:rPr lang="de-AT" baseline="0" dirty="0"/>
              <a:t> zur Helligkeitsmessung kann der TMP36-Temperatursensor in eine Schaltung integriert werden. Wie aus der Abbildung zu ersehen, sind die beiden äußeren „Beinchen“ für die Spannungsversorgung zuständig, das mittlere liefert das Signal. Dabei ist zu beachten:</a:t>
            </a:r>
          </a:p>
          <a:p>
            <a:endParaRPr lang="de-AT" baseline="0" dirty="0">
              <a:cs typeface="Courier New" pitchFamily="49" charset="0"/>
            </a:endParaRPr>
          </a:p>
          <a:p>
            <a:r>
              <a:rPr lang="de-AT" baseline="0" dirty="0">
                <a:cs typeface="Courier New" pitchFamily="49" charset="0"/>
              </a:rPr>
              <a:t>Der Körper des Temperatursensors hat eine „flache“ (man sagt auch: plane) und eine gekrümmte Seite. Blickt man so auf den Sensor, das einem die „flache“ (plane) Seite zugewandt ist, dann ist das linke „Beinchen“ mit dem Pluspol (</a:t>
            </a:r>
            <a:r>
              <a:rPr lang="de-AT" b="1" baseline="0" dirty="0">
                <a:solidFill>
                  <a:srgbClr val="FF0000"/>
                </a:solidFill>
                <a:latin typeface="Courier New" pitchFamily="49" charset="0"/>
                <a:cs typeface="Courier New" pitchFamily="49" charset="0"/>
              </a:rPr>
              <a:t>5 V</a:t>
            </a:r>
            <a:r>
              <a:rPr lang="de-AT" baseline="0" dirty="0">
                <a:cs typeface="Courier New" pitchFamily="49" charset="0"/>
              </a:rPr>
              <a:t>), das rechte „Bein-</a:t>
            </a:r>
            <a:r>
              <a:rPr lang="de-AT" baseline="0" dirty="0" err="1">
                <a:cs typeface="Courier New" pitchFamily="49" charset="0"/>
              </a:rPr>
              <a:t>chen</a:t>
            </a:r>
            <a:r>
              <a:rPr lang="de-AT" baseline="0" dirty="0">
                <a:cs typeface="Courier New" pitchFamily="49" charset="0"/>
              </a:rPr>
              <a:t>“ mit „Erde“ (</a:t>
            </a:r>
            <a:r>
              <a:rPr lang="de-AT" b="1" baseline="0" dirty="0">
                <a:solidFill>
                  <a:srgbClr val="33CCFF"/>
                </a:solidFill>
                <a:latin typeface="Courier New" pitchFamily="49" charset="0"/>
                <a:cs typeface="Courier New" pitchFamily="49" charset="0"/>
              </a:rPr>
              <a:t>GND</a:t>
            </a:r>
            <a:r>
              <a:rPr lang="de-AT" baseline="0" dirty="0">
                <a:cs typeface="Courier New" pitchFamily="49" charset="0"/>
              </a:rPr>
              <a:t>) zu verbinden.</a:t>
            </a:r>
          </a:p>
          <a:p>
            <a:endParaRPr lang="de-AT" dirty="0">
              <a:cs typeface="Courier New" pitchFamily="49" charset="0"/>
            </a:endParaRPr>
          </a:p>
          <a:p>
            <a:r>
              <a:rPr lang="de-AT" dirty="0">
                <a:cs typeface="Courier New" pitchFamily="49" charset="0"/>
              </a:rPr>
              <a:t>Das mittlere „Beinchen“, das das durch Zahlen von 0 bis 1023 codierte Signal bereit-stellt, wird direkt, also OHNE OHM‘SCHEN WIDERSTAND, mit einem analogen Port (A0, A1, …) verbunden…</a:t>
            </a:r>
          </a:p>
          <a:p>
            <a:endParaRPr lang="de-AT" dirty="0">
              <a:cs typeface="Courier New" pitchFamily="49" charset="0"/>
            </a:endParaRPr>
          </a:p>
          <a:p>
            <a:r>
              <a:rPr lang="de-AT" dirty="0">
                <a:cs typeface="Courier New" pitchFamily="49" charset="0"/>
              </a:rPr>
              <a:t>Alles andere bleibt eigentlich so, wie du es vom LDR-Widerstand her kennst.</a:t>
            </a:r>
            <a:endParaRPr lang="de-DE" dirty="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6</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85800" y="4400550"/>
            <a:ext cx="5486400" cy="3873874"/>
          </a:xfrm>
        </p:spPr>
        <p:txBody>
          <a:bodyPr/>
          <a:lstStyle/>
          <a:p>
            <a:r>
              <a:rPr lang="de-AT" dirty="0"/>
              <a:t>Textvorschlag: </a:t>
            </a:r>
          </a:p>
          <a:p>
            <a:endParaRPr lang="de-AT" dirty="0"/>
          </a:p>
          <a:p>
            <a:r>
              <a:rPr lang="de-AT" dirty="0"/>
              <a:t>Etwas anders ist der zweite neue Sensor, den wir verwenden wollen, in die Schaltung einzubauen:</a:t>
            </a:r>
          </a:p>
          <a:p>
            <a:endParaRPr lang="de-AT" dirty="0">
              <a:cs typeface="Courier New" pitchFamily="49" charset="0"/>
            </a:endParaRPr>
          </a:p>
          <a:p>
            <a:r>
              <a:rPr lang="de-AT" dirty="0">
                <a:cs typeface="Courier New" pitchFamily="49" charset="0"/>
              </a:rPr>
              <a:t>Der HC-SR04 Ultraschallsensor hat neben der Spannungsversorgung zwei weitere Kontakte, die mit „</a:t>
            </a:r>
            <a:r>
              <a:rPr lang="de-AT" dirty="0" err="1">
                <a:cs typeface="Courier New" pitchFamily="49" charset="0"/>
              </a:rPr>
              <a:t>Trig</a:t>
            </a:r>
            <a:r>
              <a:rPr lang="de-AT" dirty="0">
                <a:cs typeface="Courier New" pitchFamily="49" charset="0"/>
              </a:rPr>
              <a:t>“ bzw. „Echo“ beschriftet sind (evtl. auf Folie zeigen).  Die Idee dahinter ist die folgende:</a:t>
            </a:r>
          </a:p>
          <a:p>
            <a:endParaRPr lang="de-AT" dirty="0">
              <a:cs typeface="Courier New" pitchFamily="49" charset="0"/>
            </a:endParaRPr>
          </a:p>
          <a:p>
            <a:r>
              <a:rPr lang="de-AT" dirty="0">
                <a:cs typeface="Courier New" pitchFamily="49" charset="0"/>
              </a:rPr>
              <a:t>Über ein Signal am „</a:t>
            </a:r>
            <a:r>
              <a:rPr lang="de-AT" dirty="0" err="1">
                <a:cs typeface="Courier New" pitchFamily="49" charset="0"/>
              </a:rPr>
              <a:t>Trig</a:t>
            </a:r>
            <a:r>
              <a:rPr lang="de-AT" dirty="0">
                <a:cs typeface="Courier New" pitchFamily="49" charset="0"/>
              </a:rPr>
              <a:t>(</a:t>
            </a:r>
            <a:r>
              <a:rPr lang="de-AT" dirty="0" err="1">
                <a:cs typeface="Courier New" pitchFamily="49" charset="0"/>
              </a:rPr>
              <a:t>ger</a:t>
            </a:r>
            <a:r>
              <a:rPr lang="de-AT" dirty="0">
                <a:cs typeface="Courier New" pitchFamily="49" charset="0"/>
              </a:rPr>
              <a:t>)“-Kontakt wird ein Ultraschallpuls ausgelöst (</a:t>
            </a:r>
            <a:r>
              <a:rPr lang="de-AT" dirty="0" err="1">
                <a:cs typeface="Courier New" pitchFamily="49" charset="0"/>
              </a:rPr>
              <a:t>engl</a:t>
            </a:r>
            <a:r>
              <a:rPr lang="de-AT" dirty="0">
                <a:cs typeface="Courier New" pitchFamily="49" charset="0"/>
              </a:rPr>
              <a:t>: „</a:t>
            </a:r>
            <a:r>
              <a:rPr lang="de-AT" dirty="0" err="1">
                <a:cs typeface="Courier New" pitchFamily="49" charset="0"/>
              </a:rPr>
              <a:t>ge-triggert</a:t>
            </a:r>
            <a:r>
              <a:rPr lang="de-AT" dirty="0">
                <a:cs typeface="Courier New" pitchFamily="49" charset="0"/>
              </a:rPr>
              <a:t>“). Dieser wird an einem Objekt reflektiert und vom Sensor „aufgefangen“, was ein Signal am „Echo“-Kontakt hervorruft. Die Zeit, die zwischen dem Aussenden des ursprünglichen Ultraschallpulses und dem Empfangen des reflektierten Pulses vergangen ist, ist ein Maß für die Entfernung des Objekts, an dem der Ultraschallpuls reflektiert wurde.</a:t>
            </a:r>
          </a:p>
          <a:p>
            <a:endParaRPr lang="de-AT" dirty="0">
              <a:cs typeface="Courier New" pitchFamily="49" charset="0"/>
            </a:endParaRPr>
          </a:p>
          <a:p>
            <a:r>
              <a:rPr lang="de-AT" dirty="0">
                <a:cs typeface="Courier New" pitchFamily="49" charset="0"/>
              </a:rPr>
              <a:t>Schaltungstechnisch genügt es, diese beiden Kontakte mit zwei digitalen Pins des </a:t>
            </a:r>
            <a:r>
              <a:rPr lang="de-AT" dirty="0" err="1">
                <a:cs typeface="Courier New" pitchFamily="49" charset="0"/>
              </a:rPr>
              <a:t>Arduino</a:t>
            </a:r>
            <a:r>
              <a:rPr lang="de-AT" dirty="0">
                <a:cs typeface="Courier New" pitchFamily="49" charset="0"/>
              </a:rPr>
              <a:t>-Boards zu verbinden  und dann mit geeignetem Code zu programmieren.</a:t>
            </a:r>
          </a:p>
          <a:p>
            <a:endParaRPr lang="de-AT" dirty="0">
              <a:cs typeface="Courier New" pitchFamily="49" charset="0"/>
            </a:endParaRPr>
          </a:p>
          <a:p>
            <a:r>
              <a:rPr lang="de-AT" dirty="0">
                <a:cs typeface="Courier New" pitchFamily="49" charset="0"/>
              </a:rPr>
              <a:t>Wie ein solcher Code prinzipiell aussieht, wird auf der nächsten Folie erklärt…</a:t>
            </a:r>
          </a:p>
          <a:p>
            <a:endParaRPr lang="de-AT" dirty="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7</a:t>
            </a:fld>
            <a:endParaRPr lang="de-AT"/>
          </a:p>
        </p:txBody>
      </p:sp>
    </p:spTree>
    <p:extLst>
      <p:ext uri="{BB962C8B-B14F-4D97-AF65-F5344CB8AC3E}">
        <p14:creationId xmlns:p14="http://schemas.microsoft.com/office/powerpoint/2010/main" val="30679238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85800" y="4400549"/>
            <a:ext cx="5486400" cy="4097991"/>
          </a:xfrm>
        </p:spPr>
        <p:txBody>
          <a:bodyPr/>
          <a:lstStyle/>
          <a:p>
            <a:r>
              <a:rPr lang="de-AT" dirty="0"/>
              <a:t>Textvorschlag: </a:t>
            </a:r>
          </a:p>
          <a:p>
            <a:endParaRPr lang="de-AT" dirty="0"/>
          </a:p>
          <a:p>
            <a:r>
              <a:rPr lang="de-AT" dirty="0"/>
              <a:t>Da über den Pin, der mit dem „</a:t>
            </a:r>
            <a:r>
              <a:rPr lang="de-AT" dirty="0" err="1"/>
              <a:t>Trig</a:t>
            </a:r>
            <a:r>
              <a:rPr lang="de-AT" dirty="0"/>
              <a:t>(</a:t>
            </a:r>
            <a:r>
              <a:rPr lang="de-AT" dirty="0" err="1"/>
              <a:t>ger</a:t>
            </a:r>
            <a:r>
              <a:rPr lang="de-AT" dirty="0"/>
              <a:t>)“-Kontakt verbunden ist, ein Signal vom </a:t>
            </a:r>
            <a:r>
              <a:rPr lang="de-AT" dirty="0" err="1"/>
              <a:t>Arduino</a:t>
            </a:r>
            <a:r>
              <a:rPr lang="de-AT" dirty="0"/>
              <a:t> an den Sensor „hinausgeschickt“ werde soll, muss die zugehörige Variable in den Modus </a:t>
            </a:r>
            <a:r>
              <a:rPr lang="de-AT" b="1" dirty="0">
                <a:solidFill>
                  <a:srgbClr val="33CCFF"/>
                </a:solidFill>
                <a:latin typeface="Courier New" pitchFamily="49" charset="0"/>
                <a:cs typeface="Courier New" pitchFamily="49" charset="0"/>
              </a:rPr>
              <a:t>OUTPUT</a:t>
            </a:r>
            <a:r>
              <a:rPr lang="de-AT" dirty="0"/>
              <a:t> versetzt werden.</a:t>
            </a:r>
          </a:p>
          <a:p>
            <a:endParaRPr lang="de-AT" dirty="0">
              <a:cs typeface="Courier New" pitchFamily="49" charset="0"/>
            </a:endParaRPr>
          </a:p>
          <a:p>
            <a:r>
              <a:rPr lang="de-AT" dirty="0">
                <a:cs typeface="Courier New" pitchFamily="49" charset="0"/>
              </a:rPr>
              <a:t>Vom „Echo“-Kontakt hingegen kommt ein Signal „in“ den </a:t>
            </a:r>
            <a:r>
              <a:rPr lang="de-AT" dirty="0" err="1">
                <a:cs typeface="Courier New" pitchFamily="49" charset="0"/>
              </a:rPr>
              <a:t>Arduino</a:t>
            </a:r>
            <a:r>
              <a:rPr lang="de-AT" dirty="0">
                <a:cs typeface="Courier New" pitchFamily="49" charset="0"/>
              </a:rPr>
              <a:t> „hinein“, d.h. die entsprechende Variable ist im Modus </a:t>
            </a:r>
            <a:r>
              <a:rPr lang="de-AT" b="1" dirty="0">
                <a:solidFill>
                  <a:srgbClr val="33CCFF"/>
                </a:solidFill>
                <a:latin typeface="Courier New" pitchFamily="49" charset="0"/>
                <a:cs typeface="Courier New" pitchFamily="49" charset="0"/>
              </a:rPr>
              <a:t>INPUT</a:t>
            </a:r>
            <a:r>
              <a:rPr lang="de-AT" dirty="0">
                <a:cs typeface="Courier New" pitchFamily="49" charset="0"/>
              </a:rPr>
              <a:t> (auf Folie zeigen).</a:t>
            </a:r>
          </a:p>
          <a:p>
            <a:endParaRPr lang="de-AT" dirty="0">
              <a:cs typeface="Courier New" pitchFamily="49" charset="0"/>
            </a:endParaRPr>
          </a:p>
          <a:p>
            <a:r>
              <a:rPr lang="de-AT" dirty="0">
                <a:cs typeface="Courier New" pitchFamily="49" charset="0"/>
              </a:rPr>
              <a:t>Der gelb hinterlegte </a:t>
            </a:r>
            <a:r>
              <a:rPr lang="de-AT" dirty="0" err="1">
                <a:cs typeface="Courier New" pitchFamily="49" charset="0"/>
              </a:rPr>
              <a:t>Codeteil</a:t>
            </a:r>
            <a:r>
              <a:rPr lang="de-AT" dirty="0">
                <a:cs typeface="Courier New" pitchFamily="49" charset="0"/>
              </a:rPr>
              <a:t> initiiert das Aussenden des Ultraschallpulses (die ersten fünf Codezeilen mit </a:t>
            </a:r>
            <a:r>
              <a:rPr lang="de-AT" b="1" dirty="0" err="1">
                <a:latin typeface="Courier New" pitchFamily="49" charset="0"/>
                <a:cs typeface="Courier New" pitchFamily="49" charset="0"/>
              </a:rPr>
              <a:t>triggerPin</a:t>
            </a:r>
            <a:r>
              <a:rPr lang="de-AT" dirty="0">
                <a:cs typeface="Courier New" pitchFamily="49" charset="0"/>
              </a:rPr>
              <a:t>, auf Folie zeigen)</a:t>
            </a:r>
          </a:p>
          <a:p>
            <a:endParaRPr lang="de-AT" dirty="0">
              <a:cs typeface="Courier New" pitchFamily="49" charset="0"/>
            </a:endParaRPr>
          </a:p>
          <a:p>
            <a:r>
              <a:rPr lang="de-AT" dirty="0">
                <a:cs typeface="Courier New" pitchFamily="49" charset="0"/>
              </a:rPr>
              <a:t>bzw. das Ermitteln der „Laufzeit“ (in Mikrosekunden, also </a:t>
            </a:r>
            <a:r>
              <a:rPr lang="de-AT" dirty="0" err="1">
                <a:cs typeface="Courier New" pitchFamily="49" charset="0"/>
              </a:rPr>
              <a:t>Millionstelsekunden</a:t>
            </a:r>
            <a:r>
              <a:rPr lang="de-AT" dirty="0">
                <a:cs typeface="Courier New" pitchFamily="49" charset="0"/>
              </a:rPr>
              <a:t>) des ausgesandten bzw. des reflektierten Ultraschallpulses (Codezeile mit </a:t>
            </a:r>
            <a:r>
              <a:rPr lang="de-AT" b="1" dirty="0" err="1">
                <a:cs typeface="Courier New" pitchFamily="49" charset="0"/>
              </a:rPr>
              <a:t>echoPin</a:t>
            </a:r>
            <a:r>
              <a:rPr lang="de-AT" dirty="0">
                <a:cs typeface="Courier New" pitchFamily="49" charset="0"/>
              </a:rPr>
              <a:t>, auf Folie zeigen).</a:t>
            </a:r>
          </a:p>
          <a:p>
            <a:endParaRPr lang="de-AT" dirty="0">
              <a:cs typeface="Courier New" pitchFamily="49" charset="0"/>
            </a:endParaRPr>
          </a:p>
          <a:p>
            <a:r>
              <a:rPr lang="de-AT" dirty="0">
                <a:cs typeface="Courier New" pitchFamily="49" charset="0"/>
              </a:rPr>
              <a:t>Die Entfernung des Objekts wird berechnet, indem diese Laufzeit mit der </a:t>
            </a:r>
            <a:r>
              <a:rPr lang="de-AT" dirty="0" err="1">
                <a:cs typeface="Courier New" pitchFamily="49" charset="0"/>
              </a:rPr>
              <a:t>Schallge-schwindigkeit</a:t>
            </a:r>
            <a:r>
              <a:rPr lang="de-AT" dirty="0">
                <a:cs typeface="Courier New" pitchFamily="49" charset="0"/>
              </a:rPr>
              <a:t> (in Zentimeter pro Mikrosekunde) multipliziert wird.</a:t>
            </a:r>
          </a:p>
          <a:p>
            <a:endParaRPr lang="de-AT" dirty="0">
              <a:cs typeface="Courier New" pitchFamily="49" charset="0"/>
            </a:endParaRPr>
          </a:p>
          <a:p>
            <a:r>
              <a:rPr lang="de-AT" dirty="0">
                <a:cs typeface="Courier New" pitchFamily="49" charset="0"/>
              </a:rPr>
              <a:t>Die Division durch Zwei ist notwendig, weil der Ultraschallpuls zum Objekt hin und wieder zurück „läuft“, also den doppelten  Weg zurücklegt…</a:t>
            </a:r>
          </a:p>
          <a:p>
            <a:endParaRPr lang="de-AT" dirty="0">
              <a:cs typeface="Courier New" pitchFamily="49" charset="0"/>
            </a:endParaRPr>
          </a:p>
          <a:p>
            <a:endParaRPr lang="de-DE" dirty="0">
              <a:cs typeface="Courier New" pitchFamily="49" charset="0"/>
            </a:endParaRPr>
          </a:p>
        </p:txBody>
      </p:sp>
      <p:sp>
        <p:nvSpPr>
          <p:cNvPr id="4" name="Foliennummernplatzhalter 3"/>
          <p:cNvSpPr>
            <a:spLocks noGrp="1"/>
          </p:cNvSpPr>
          <p:nvPr>
            <p:ph type="sldNum" sz="quarter" idx="5"/>
          </p:nvPr>
        </p:nvSpPr>
        <p:spPr/>
        <p:txBody>
          <a:bodyPr/>
          <a:lstStyle/>
          <a:p>
            <a:fld id="{ABDEFB41-8B0C-4DD5-847F-2F2B11F12226}" type="slidenum">
              <a:rPr lang="de-AT" smtClean="0"/>
              <a:pPr/>
              <a:t>8</a:t>
            </a:fld>
            <a:endParaRPr lang="de-AT"/>
          </a:p>
        </p:txBody>
      </p:sp>
    </p:spTree>
    <p:extLst>
      <p:ext uri="{BB962C8B-B14F-4D97-AF65-F5344CB8AC3E}">
        <p14:creationId xmlns:p14="http://schemas.microsoft.com/office/powerpoint/2010/main" val="3067923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5B55F0D8-3AC7-4FF9-93C1-45A6A9C77928}" type="datetimeFigureOut">
              <a:rPr lang="de-AT" smtClean="0"/>
              <a:pPr/>
              <a:t>20.02.2023</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BEE98161-102E-410A-BCC2-6769F584A2F1}" type="slidenum">
              <a:rPr lang="de-AT" smtClean="0"/>
              <a:pPr/>
              <a:t>‹Nr.›</a:t>
            </a:fld>
            <a:endParaRPr lang="de-AT"/>
          </a:p>
        </p:txBody>
      </p:sp>
      <p:grpSp>
        <p:nvGrpSpPr>
          <p:cNvPr id="7" name="Gruppieren 6">
            <a:extLst>
              <a:ext uri="{FF2B5EF4-FFF2-40B4-BE49-F238E27FC236}">
                <a16:creationId xmlns:a16="http://schemas.microsoft.com/office/drawing/2014/main" id="{87113813-9473-4AA6-8D13-01D36957719A}"/>
              </a:ext>
            </a:extLst>
          </p:cNvPr>
          <p:cNvGrpSpPr/>
          <p:nvPr userDrawn="1"/>
        </p:nvGrpSpPr>
        <p:grpSpPr>
          <a:xfrm>
            <a:off x="0" y="1"/>
            <a:ext cx="9144000" cy="889001"/>
            <a:chOff x="535940" y="2984500"/>
            <a:chExt cx="12192000" cy="889001"/>
          </a:xfrm>
        </p:grpSpPr>
        <p:sp>
          <p:nvSpPr>
            <p:cNvPr id="8" name="Rechtwinkliges Dreieck 7">
              <a:extLst>
                <a:ext uri="{FF2B5EF4-FFF2-40B4-BE49-F238E27FC236}">
                  <a16:creationId xmlns:a16="http://schemas.microsoft.com/office/drawing/2014/main" id="{432B31C4-C012-4CC1-9FE9-1AA839F5A2D4}"/>
                </a:ext>
              </a:extLst>
            </p:cNvPr>
            <p:cNvSpPr>
              <a:spLocks/>
            </p:cNvSpPr>
            <p:nvPr userDrawn="1"/>
          </p:nvSpPr>
          <p:spPr bwMode="auto">
            <a:xfrm rot="10800000">
              <a:off x="535940" y="2984500"/>
              <a:ext cx="12192000" cy="889000"/>
            </a:xfrm>
            <a:prstGeom prst="rtTriangle">
              <a:avLst/>
            </a:prstGeom>
            <a:solidFill>
              <a:srgbClr val="7030A0"/>
            </a:solidFill>
            <a:ln>
              <a:noFill/>
            </a:ln>
            <a:extLst>
              <a:ext uri="{91240B29-F687-4F45-9708-019B960494DF}">
                <a14:hiddenLine xmlns:a14="http://schemas.microsoft.com/office/drawing/2010/main" w="12700" cap="flat" cmpd="sng" algn="ctr">
                  <a:solidFill>
                    <a:srgbClr val="000000"/>
                  </a:solidFill>
                  <a:prstDash val="solid"/>
                  <a:miter lim="800000"/>
                  <a:headEnd/>
                  <a:tailEnd/>
                </a14:hiddenLine>
              </a:ext>
            </a:extLst>
          </p:spPr>
          <p:txBody>
            <a:bodyPr rot="0" vert="horz" wrap="square" lIns="91440" tIns="45720" rIns="91440" bIns="45720" anchor="ctr" anchorCtr="0" upright="1">
              <a:noAutofit/>
            </a:bodyPr>
            <a:lstStyle/>
            <a:p>
              <a:endParaRPr lang="de-AT" sz="1800"/>
            </a:p>
          </p:txBody>
        </p:sp>
        <p:cxnSp>
          <p:nvCxnSpPr>
            <p:cNvPr id="9" name="AutoShape 6">
              <a:extLst>
                <a:ext uri="{FF2B5EF4-FFF2-40B4-BE49-F238E27FC236}">
                  <a16:creationId xmlns:a16="http://schemas.microsoft.com/office/drawing/2014/main" id="{EDDCE08E-EC3C-46ED-9D43-2D4DC3EBCBC4}"/>
                </a:ext>
              </a:extLst>
            </p:cNvPr>
            <p:cNvCxnSpPr>
              <a:cxnSpLocks noChangeShapeType="1"/>
              <a:endCxn id="9" idx="0"/>
            </p:cNvCxnSpPr>
            <p:nvPr userDrawn="1"/>
          </p:nvCxnSpPr>
          <p:spPr bwMode="auto">
            <a:xfrm flipV="1">
              <a:off x="535940" y="3873500"/>
              <a:ext cx="12192000" cy="1"/>
            </a:xfrm>
            <a:prstGeom prst="straightConnector1">
              <a:avLst/>
            </a:prstGeom>
            <a:noFill/>
            <a:ln w="28575" cmpd="sng">
              <a:solidFill>
                <a:srgbClr val="7030A0"/>
              </a:solidFill>
              <a:round/>
              <a:headEnd type="none" w="med" len="med"/>
              <a:tailEnd type="non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531173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B55F0D8-3AC7-4FF9-93C1-45A6A9C77928}" type="datetimeFigureOut">
              <a:rPr lang="de-AT" smtClean="0"/>
              <a:pPr/>
              <a:t>20.02.2023</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BEE98161-102E-410A-BCC2-6769F584A2F1}" type="slidenum">
              <a:rPr lang="de-AT" smtClean="0"/>
              <a:pPr/>
              <a:t>‹Nr.›</a:t>
            </a:fld>
            <a:endParaRPr lang="de-AT"/>
          </a:p>
        </p:txBody>
      </p:sp>
    </p:spTree>
    <p:extLst>
      <p:ext uri="{BB962C8B-B14F-4D97-AF65-F5344CB8AC3E}">
        <p14:creationId xmlns:p14="http://schemas.microsoft.com/office/powerpoint/2010/main" val="1861092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B55F0D8-3AC7-4FF9-93C1-45A6A9C77928}" type="datetimeFigureOut">
              <a:rPr lang="de-AT" smtClean="0"/>
              <a:pPr/>
              <a:t>20.02.2023</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BEE98161-102E-410A-BCC2-6769F584A2F1}" type="slidenum">
              <a:rPr lang="de-AT" smtClean="0"/>
              <a:pPr/>
              <a:t>‹Nr.›</a:t>
            </a:fld>
            <a:endParaRPr lang="de-AT"/>
          </a:p>
        </p:txBody>
      </p:sp>
    </p:spTree>
    <p:extLst>
      <p:ext uri="{BB962C8B-B14F-4D97-AF65-F5344CB8AC3E}">
        <p14:creationId xmlns:p14="http://schemas.microsoft.com/office/powerpoint/2010/main" val="3543168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B55F0D8-3AC7-4FF9-93C1-45A6A9C77928}" type="datetimeFigureOut">
              <a:rPr lang="de-AT" smtClean="0"/>
              <a:pPr/>
              <a:t>20.02.2023</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BEE98161-102E-410A-BCC2-6769F584A2F1}" type="slidenum">
              <a:rPr lang="de-AT" smtClean="0"/>
              <a:pPr/>
              <a:t>‹Nr.›</a:t>
            </a:fld>
            <a:endParaRPr lang="de-AT"/>
          </a:p>
        </p:txBody>
      </p:sp>
    </p:spTree>
    <p:extLst>
      <p:ext uri="{BB962C8B-B14F-4D97-AF65-F5344CB8AC3E}">
        <p14:creationId xmlns:p14="http://schemas.microsoft.com/office/powerpoint/2010/main" val="640798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5B55F0D8-3AC7-4FF9-93C1-45A6A9C77928}" type="datetimeFigureOut">
              <a:rPr lang="de-AT" smtClean="0"/>
              <a:pPr/>
              <a:t>20.02.2023</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BEE98161-102E-410A-BCC2-6769F584A2F1}" type="slidenum">
              <a:rPr lang="de-AT" smtClean="0"/>
              <a:pPr/>
              <a:t>‹Nr.›</a:t>
            </a:fld>
            <a:endParaRPr lang="de-AT"/>
          </a:p>
        </p:txBody>
      </p:sp>
    </p:spTree>
    <p:extLst>
      <p:ext uri="{BB962C8B-B14F-4D97-AF65-F5344CB8AC3E}">
        <p14:creationId xmlns:p14="http://schemas.microsoft.com/office/powerpoint/2010/main" val="2103334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5B55F0D8-3AC7-4FF9-93C1-45A6A9C77928}" type="datetimeFigureOut">
              <a:rPr lang="de-AT" smtClean="0"/>
              <a:pPr/>
              <a:t>20.02.2023</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BEE98161-102E-410A-BCC2-6769F584A2F1}" type="slidenum">
              <a:rPr lang="de-AT" smtClean="0"/>
              <a:pPr/>
              <a:t>‹Nr.›</a:t>
            </a:fld>
            <a:endParaRPr lang="de-AT"/>
          </a:p>
        </p:txBody>
      </p:sp>
    </p:spTree>
    <p:extLst>
      <p:ext uri="{BB962C8B-B14F-4D97-AF65-F5344CB8AC3E}">
        <p14:creationId xmlns:p14="http://schemas.microsoft.com/office/powerpoint/2010/main" val="804794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5B55F0D8-3AC7-4FF9-93C1-45A6A9C77928}" type="datetimeFigureOut">
              <a:rPr lang="de-AT" smtClean="0"/>
              <a:pPr/>
              <a:t>20.02.2023</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BEE98161-102E-410A-BCC2-6769F584A2F1}" type="slidenum">
              <a:rPr lang="de-AT" smtClean="0"/>
              <a:pPr/>
              <a:t>‹Nr.›</a:t>
            </a:fld>
            <a:endParaRPr lang="de-AT"/>
          </a:p>
        </p:txBody>
      </p:sp>
    </p:spTree>
    <p:extLst>
      <p:ext uri="{BB962C8B-B14F-4D97-AF65-F5344CB8AC3E}">
        <p14:creationId xmlns:p14="http://schemas.microsoft.com/office/powerpoint/2010/main" val="1039658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5B55F0D8-3AC7-4FF9-93C1-45A6A9C77928}" type="datetimeFigureOut">
              <a:rPr lang="de-AT" smtClean="0"/>
              <a:pPr/>
              <a:t>20.02.2023</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BEE98161-102E-410A-BCC2-6769F584A2F1}" type="slidenum">
              <a:rPr lang="de-AT" smtClean="0"/>
              <a:pPr/>
              <a:t>‹Nr.›</a:t>
            </a:fld>
            <a:endParaRPr lang="de-AT"/>
          </a:p>
        </p:txBody>
      </p:sp>
    </p:spTree>
    <p:extLst>
      <p:ext uri="{BB962C8B-B14F-4D97-AF65-F5344CB8AC3E}">
        <p14:creationId xmlns:p14="http://schemas.microsoft.com/office/powerpoint/2010/main" val="110495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55F0D8-3AC7-4FF9-93C1-45A6A9C77928}" type="datetimeFigureOut">
              <a:rPr lang="de-AT" smtClean="0"/>
              <a:pPr/>
              <a:t>20.02.2023</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BEE98161-102E-410A-BCC2-6769F584A2F1}" type="slidenum">
              <a:rPr lang="de-AT" smtClean="0"/>
              <a:pPr/>
              <a:t>‹Nr.›</a:t>
            </a:fld>
            <a:endParaRPr lang="de-AT"/>
          </a:p>
        </p:txBody>
      </p:sp>
    </p:spTree>
    <p:extLst>
      <p:ext uri="{BB962C8B-B14F-4D97-AF65-F5344CB8AC3E}">
        <p14:creationId xmlns:p14="http://schemas.microsoft.com/office/powerpoint/2010/main" val="1978556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5B55F0D8-3AC7-4FF9-93C1-45A6A9C77928}" type="datetimeFigureOut">
              <a:rPr lang="de-AT" smtClean="0"/>
              <a:pPr/>
              <a:t>20.02.2023</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BEE98161-102E-410A-BCC2-6769F584A2F1}" type="slidenum">
              <a:rPr lang="de-AT" smtClean="0"/>
              <a:pPr/>
              <a:t>‹Nr.›</a:t>
            </a:fld>
            <a:endParaRPr lang="de-AT"/>
          </a:p>
        </p:txBody>
      </p:sp>
    </p:spTree>
    <p:extLst>
      <p:ext uri="{BB962C8B-B14F-4D97-AF65-F5344CB8AC3E}">
        <p14:creationId xmlns:p14="http://schemas.microsoft.com/office/powerpoint/2010/main" val="794127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5B55F0D8-3AC7-4FF9-93C1-45A6A9C77928}" type="datetimeFigureOut">
              <a:rPr lang="de-AT" smtClean="0"/>
              <a:pPr/>
              <a:t>20.02.2023</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BEE98161-102E-410A-BCC2-6769F584A2F1}" type="slidenum">
              <a:rPr lang="de-AT" smtClean="0"/>
              <a:pPr/>
              <a:t>‹Nr.›</a:t>
            </a:fld>
            <a:endParaRPr lang="de-AT"/>
          </a:p>
        </p:txBody>
      </p:sp>
    </p:spTree>
    <p:extLst>
      <p:ext uri="{BB962C8B-B14F-4D97-AF65-F5344CB8AC3E}">
        <p14:creationId xmlns:p14="http://schemas.microsoft.com/office/powerpoint/2010/main" val="3126481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919737"/>
            <a:ext cx="7886700" cy="903641"/>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55F0D8-3AC7-4FF9-93C1-45A6A9C77928}" type="datetimeFigureOut">
              <a:rPr lang="de-AT" smtClean="0"/>
              <a:pPr/>
              <a:t>20.02.2023</a:t>
            </a:fld>
            <a:endParaRPr lang="de-A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E98161-102E-410A-BCC2-6769F584A2F1}" type="slidenum">
              <a:rPr lang="de-AT" smtClean="0"/>
              <a:pPr/>
              <a:t>‹Nr.›</a:t>
            </a:fld>
            <a:endParaRPr lang="de-AT"/>
          </a:p>
        </p:txBody>
      </p:sp>
      <p:grpSp>
        <p:nvGrpSpPr>
          <p:cNvPr id="7" name="Gruppieren 6">
            <a:extLst>
              <a:ext uri="{FF2B5EF4-FFF2-40B4-BE49-F238E27FC236}">
                <a16:creationId xmlns:a16="http://schemas.microsoft.com/office/drawing/2014/main" id="{C9CAF278-0E78-4730-903E-DF1A78EEE81B}"/>
              </a:ext>
            </a:extLst>
          </p:cNvPr>
          <p:cNvGrpSpPr/>
          <p:nvPr userDrawn="1"/>
        </p:nvGrpSpPr>
        <p:grpSpPr>
          <a:xfrm>
            <a:off x="0" y="1"/>
            <a:ext cx="9144000" cy="889001"/>
            <a:chOff x="535940" y="2984500"/>
            <a:chExt cx="12192000" cy="889001"/>
          </a:xfrm>
        </p:grpSpPr>
        <p:sp>
          <p:nvSpPr>
            <p:cNvPr id="8" name="Rechtwinkliges Dreieck 7">
              <a:extLst>
                <a:ext uri="{FF2B5EF4-FFF2-40B4-BE49-F238E27FC236}">
                  <a16:creationId xmlns:a16="http://schemas.microsoft.com/office/drawing/2014/main" id="{3D9C133F-2802-4E46-8D11-245598E8B4C3}"/>
                </a:ext>
              </a:extLst>
            </p:cNvPr>
            <p:cNvSpPr>
              <a:spLocks/>
            </p:cNvSpPr>
            <p:nvPr userDrawn="1"/>
          </p:nvSpPr>
          <p:spPr bwMode="auto">
            <a:xfrm rot="10800000">
              <a:off x="535940" y="2984500"/>
              <a:ext cx="12192000" cy="889000"/>
            </a:xfrm>
            <a:prstGeom prst="rtTriangle">
              <a:avLst/>
            </a:prstGeom>
            <a:solidFill>
              <a:srgbClr val="7030A0"/>
            </a:solidFill>
            <a:ln>
              <a:noFill/>
            </a:ln>
            <a:extLst>
              <a:ext uri="{91240B29-F687-4F45-9708-019B960494DF}">
                <a14:hiddenLine xmlns:a14="http://schemas.microsoft.com/office/drawing/2010/main" w="12700" cap="flat" cmpd="sng" algn="ctr">
                  <a:solidFill>
                    <a:srgbClr val="000000"/>
                  </a:solidFill>
                  <a:prstDash val="solid"/>
                  <a:miter lim="800000"/>
                  <a:headEnd/>
                  <a:tailEnd/>
                </a14:hiddenLine>
              </a:ext>
            </a:extLst>
          </p:spPr>
          <p:txBody>
            <a:bodyPr rot="0" vert="horz" wrap="square" lIns="91440" tIns="45720" rIns="91440" bIns="45720" anchor="ctr" anchorCtr="0" upright="1">
              <a:noAutofit/>
            </a:bodyPr>
            <a:lstStyle/>
            <a:p>
              <a:endParaRPr lang="de-AT" sz="1800"/>
            </a:p>
          </p:txBody>
        </p:sp>
        <p:cxnSp>
          <p:nvCxnSpPr>
            <p:cNvPr id="9" name="AutoShape 6">
              <a:extLst>
                <a:ext uri="{FF2B5EF4-FFF2-40B4-BE49-F238E27FC236}">
                  <a16:creationId xmlns:a16="http://schemas.microsoft.com/office/drawing/2014/main" id="{E5F99F3C-3F90-4387-B58E-961F2A7FD73E}"/>
                </a:ext>
              </a:extLst>
            </p:cNvPr>
            <p:cNvCxnSpPr>
              <a:cxnSpLocks noChangeShapeType="1"/>
              <a:endCxn id="9" idx="0"/>
            </p:cNvCxnSpPr>
            <p:nvPr userDrawn="1"/>
          </p:nvCxnSpPr>
          <p:spPr bwMode="auto">
            <a:xfrm flipV="1">
              <a:off x="535940" y="3873500"/>
              <a:ext cx="12192000" cy="1"/>
            </a:xfrm>
            <a:prstGeom prst="straightConnector1">
              <a:avLst/>
            </a:prstGeom>
            <a:noFill/>
            <a:ln w="28575" cmpd="sng">
              <a:solidFill>
                <a:srgbClr val="7030A0"/>
              </a:solidFill>
              <a:round/>
              <a:headEnd type="none" w="med" len="med"/>
              <a:tailEnd type="none" w="med" len="med"/>
            </a:ln>
            <a:extLst>
              <a:ext uri="{909E8E84-426E-40DD-AFC4-6F175D3DCCD1}">
                <a14:hiddenFill xmlns:a14="http://schemas.microsoft.com/office/drawing/2010/main">
                  <a:noFill/>
                </a14:hiddenFill>
              </a:ext>
            </a:extLst>
          </p:spPr>
        </p:cxnSp>
      </p:grpSp>
      <p:pic>
        <p:nvPicPr>
          <p:cNvPr id="13" name="Bild 1">
            <a:extLst>
              <a:ext uri="{FF2B5EF4-FFF2-40B4-BE49-F238E27FC236}">
                <a16:creationId xmlns:a16="http://schemas.microsoft.com/office/drawing/2014/main" id="{DB80DF0F-AD11-48EA-B1CE-8851983AF2A4}"/>
              </a:ext>
            </a:extLst>
          </p:cNvPr>
          <p:cNvPicPr/>
          <p:nvPr userDrawn="1"/>
        </p:nvPicPr>
        <p:blipFill>
          <a:blip r:embed="rId13" cstate="print">
            <a:extLst>
              <a:ext uri="{28A0092B-C50C-407E-A947-70E740481C1C}">
                <a14:useLocalDpi xmlns:a14="http://schemas.microsoft.com/office/drawing/2010/main" val="0"/>
              </a:ext>
            </a:extLst>
          </a:blip>
          <a:stretch>
            <a:fillRect/>
          </a:stretch>
        </p:blipFill>
        <p:spPr>
          <a:xfrm>
            <a:off x="960452" y="6294261"/>
            <a:ext cx="696898" cy="489303"/>
          </a:xfrm>
          <a:prstGeom prst="rect">
            <a:avLst/>
          </a:prstGeom>
        </p:spPr>
      </p:pic>
      <p:pic>
        <p:nvPicPr>
          <p:cNvPr id="14" name="Bild 5">
            <a:extLst>
              <a:ext uri="{FF2B5EF4-FFF2-40B4-BE49-F238E27FC236}">
                <a16:creationId xmlns:a16="http://schemas.microsoft.com/office/drawing/2014/main" id="{349F28C7-9156-4BDF-96A5-4CF87D792590}"/>
              </a:ext>
            </a:extLst>
          </p:cNvPr>
          <p:cNvPicPr/>
          <p:nvPr userDrawn="1"/>
        </p:nvPicPr>
        <p:blipFill rotWithShape="1">
          <a:blip r:embed="rId14" cstate="print">
            <a:extLst>
              <a:ext uri="{28A0092B-C50C-407E-A947-70E740481C1C}">
                <a14:useLocalDpi xmlns:a14="http://schemas.microsoft.com/office/drawing/2010/main" val="0"/>
              </a:ext>
            </a:extLst>
          </a:blip>
          <a:srcRect b="-10879"/>
          <a:stretch/>
        </p:blipFill>
        <p:spPr bwMode="auto">
          <a:xfrm>
            <a:off x="1649327" y="6311686"/>
            <a:ext cx="424049" cy="471878"/>
          </a:xfrm>
          <a:prstGeom prst="rect">
            <a:avLst/>
          </a:prstGeom>
          <a:ln>
            <a:noFill/>
          </a:ln>
          <a:extLst>
            <a:ext uri="{53640926-AAD7-44D8-BBD7-CCE9431645EC}">
              <a14:shadowObscured xmlns:a14="http://schemas.microsoft.com/office/drawing/2010/main"/>
            </a:ext>
          </a:extLst>
        </p:spPr>
      </p:pic>
      <p:pic>
        <p:nvPicPr>
          <p:cNvPr id="15" name="Grafik 14"/>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284212" y="6305944"/>
            <a:ext cx="688875" cy="436664"/>
          </a:xfrm>
          <a:prstGeom prst="rect">
            <a:avLst/>
          </a:prstGeom>
        </p:spPr>
      </p:pic>
      <p:pic>
        <p:nvPicPr>
          <p:cNvPr id="11" name="Picture 7" descr="Ein Bild, das Text enthält.&#10;&#10;Automatisch generierte Beschreibung">
            <a:extLst>
              <a:ext uri="{FF2B5EF4-FFF2-40B4-BE49-F238E27FC236}">
                <a16:creationId xmlns:a16="http://schemas.microsoft.com/office/drawing/2014/main" id="{564314AB-0E60-AD4A-BA41-607CF38CC15F}"/>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284212" y="169344"/>
            <a:ext cx="1143000" cy="633095"/>
          </a:xfrm>
          <a:prstGeom prst="rect">
            <a:avLst/>
          </a:prstGeom>
          <a:noFill/>
          <a:ln>
            <a:noFill/>
          </a:ln>
        </p:spPr>
      </p:pic>
    </p:spTree>
    <p:extLst>
      <p:ext uri="{BB962C8B-B14F-4D97-AF65-F5344CB8AC3E}">
        <p14:creationId xmlns:p14="http://schemas.microsoft.com/office/powerpoint/2010/main" val="15499005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AT" dirty="0"/>
              <a:t>Foliensatz</a:t>
            </a:r>
          </a:p>
        </p:txBody>
      </p:sp>
      <p:sp>
        <p:nvSpPr>
          <p:cNvPr id="3" name="Untertitel 2"/>
          <p:cNvSpPr>
            <a:spLocks noGrp="1"/>
          </p:cNvSpPr>
          <p:nvPr>
            <p:ph type="subTitle" idx="1"/>
          </p:nvPr>
        </p:nvSpPr>
        <p:spPr/>
        <p:txBody>
          <a:bodyPr/>
          <a:lstStyle/>
          <a:p>
            <a:r>
              <a:rPr lang="de-AT" dirty="0" err="1"/>
              <a:t>Arduino</a:t>
            </a:r>
            <a:r>
              <a:rPr lang="de-AT" dirty="0"/>
              <a:t>-Praxis mit Sensoren: </a:t>
            </a:r>
            <a:r>
              <a:rPr lang="de-AT" dirty="0" err="1"/>
              <a:t>Messwerterfassung</a:t>
            </a:r>
            <a:endParaRPr lang="de-AT" dirty="0"/>
          </a:p>
        </p:txBody>
      </p:sp>
    </p:spTree>
    <p:extLst>
      <p:ext uri="{BB962C8B-B14F-4D97-AF65-F5344CB8AC3E}">
        <p14:creationId xmlns:p14="http://schemas.microsoft.com/office/powerpoint/2010/main" val="750030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E275C539-46C4-4907-8DE3-FBD1A0F00FA8}"/>
              </a:ext>
            </a:extLst>
          </p:cNvPr>
          <p:cNvSpPr txBox="1"/>
          <p:nvPr/>
        </p:nvSpPr>
        <p:spPr>
          <a:xfrm>
            <a:off x="312820" y="1197117"/>
            <a:ext cx="8231105" cy="369332"/>
          </a:xfrm>
          <a:prstGeom prst="rect">
            <a:avLst/>
          </a:prstGeom>
          <a:noFill/>
        </p:spPr>
        <p:txBody>
          <a:bodyPr wrap="square" rtlCol="0">
            <a:spAutoFit/>
          </a:bodyPr>
          <a:lstStyle/>
          <a:p>
            <a:r>
              <a:rPr lang="de-AT" dirty="0"/>
              <a:t>…zur Erinnerung: Der LDR-Widerstand als Helligkeitssensor (1):</a:t>
            </a:r>
            <a:endParaRPr lang="de-DE" dirty="0"/>
          </a:p>
        </p:txBody>
      </p:sp>
      <p:grpSp>
        <p:nvGrpSpPr>
          <p:cNvPr id="5" name="Gruppieren 4">
            <a:extLst>
              <a:ext uri="{FF2B5EF4-FFF2-40B4-BE49-F238E27FC236}">
                <a16:creationId xmlns:a16="http://schemas.microsoft.com/office/drawing/2014/main" id="{94449130-A193-4DCC-9F11-C7F9EDA6DA9B}"/>
              </a:ext>
            </a:extLst>
          </p:cNvPr>
          <p:cNvGrpSpPr>
            <a:grpSpLocks noChangeAspect="1"/>
          </p:cNvGrpSpPr>
          <p:nvPr/>
        </p:nvGrpSpPr>
        <p:grpSpPr>
          <a:xfrm>
            <a:off x="2203181" y="1693868"/>
            <a:ext cx="6682371" cy="3470264"/>
            <a:chOff x="2714625" y="2464435"/>
            <a:chExt cx="3714750" cy="1929130"/>
          </a:xfrm>
        </p:grpSpPr>
        <p:pic>
          <p:nvPicPr>
            <p:cNvPr id="3" name="Grafik 2">
              <a:extLst>
                <a:ext uri="{FF2B5EF4-FFF2-40B4-BE49-F238E27FC236}">
                  <a16:creationId xmlns:a16="http://schemas.microsoft.com/office/drawing/2014/main" id="{990BDD43-6381-4CEA-AEA0-E44F19DA3E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14625" y="2464435"/>
              <a:ext cx="3714750" cy="1916430"/>
            </a:xfrm>
            <a:prstGeom prst="rect">
              <a:avLst/>
            </a:prstGeom>
          </p:spPr>
        </p:pic>
        <p:sp>
          <p:nvSpPr>
            <p:cNvPr id="4" name="Rechteck 3">
              <a:extLst>
                <a:ext uri="{FF2B5EF4-FFF2-40B4-BE49-F238E27FC236}">
                  <a16:creationId xmlns:a16="http://schemas.microsoft.com/office/drawing/2014/main" id="{7FA58356-EF40-49A3-912E-6209C2CB6699}"/>
                </a:ext>
              </a:extLst>
            </p:cNvPr>
            <p:cNvSpPr/>
            <p:nvPr/>
          </p:nvSpPr>
          <p:spPr>
            <a:xfrm>
              <a:off x="4721225" y="3837940"/>
              <a:ext cx="1706245" cy="555625"/>
            </a:xfrm>
            <a:prstGeom prst="rect">
              <a:avLst/>
            </a:prstGeom>
            <a:solidFill>
              <a:schemeClr val="bg1">
                <a:lumMod val="8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grpSp>
      <p:sp>
        <p:nvSpPr>
          <p:cNvPr id="6" name="Textfeld 5">
            <a:extLst>
              <a:ext uri="{FF2B5EF4-FFF2-40B4-BE49-F238E27FC236}">
                <a16:creationId xmlns:a16="http://schemas.microsoft.com/office/drawing/2014/main" id="{B4449625-D5FA-451B-BE41-1BBD0A22BE34}"/>
              </a:ext>
            </a:extLst>
          </p:cNvPr>
          <p:cNvSpPr txBox="1"/>
          <p:nvPr/>
        </p:nvSpPr>
        <p:spPr>
          <a:xfrm>
            <a:off x="539015" y="2014059"/>
            <a:ext cx="1657314" cy="3139321"/>
          </a:xfrm>
          <a:prstGeom prst="rect">
            <a:avLst/>
          </a:prstGeom>
          <a:noFill/>
        </p:spPr>
        <p:txBody>
          <a:bodyPr wrap="square" rtlCol="0">
            <a:spAutoFit/>
          </a:bodyPr>
          <a:lstStyle/>
          <a:p>
            <a:r>
              <a:rPr lang="de-AT" dirty="0"/>
              <a:t>…das Arduino-Board kann Signale auch über analoge Steckkontakte (Pins) </a:t>
            </a:r>
            <a:r>
              <a:rPr lang="de-AT" dirty="0" err="1"/>
              <a:t>empfan</a:t>
            </a:r>
            <a:r>
              <a:rPr lang="de-AT" dirty="0"/>
              <a:t>-gen, z.B. hier ü-</a:t>
            </a:r>
            <a:r>
              <a:rPr lang="de-AT" dirty="0" err="1"/>
              <a:t>ber</a:t>
            </a:r>
            <a:r>
              <a:rPr lang="de-AT" dirty="0"/>
              <a:t> den </a:t>
            </a:r>
            <a:r>
              <a:rPr lang="de-AT" dirty="0" err="1"/>
              <a:t>analo</a:t>
            </a:r>
            <a:r>
              <a:rPr lang="de-AT" dirty="0"/>
              <a:t>-gen </a:t>
            </a:r>
            <a:r>
              <a:rPr lang="de-AT" dirty="0" err="1"/>
              <a:t>Steckkon</a:t>
            </a:r>
            <a:r>
              <a:rPr lang="de-AT" dirty="0"/>
              <a:t>-takt mit der Be-zeichnung A0</a:t>
            </a:r>
            <a:endParaRPr lang="de-DE" dirty="0"/>
          </a:p>
        </p:txBody>
      </p:sp>
      <p:cxnSp>
        <p:nvCxnSpPr>
          <p:cNvPr id="8" name="Gerade Verbindung mit Pfeil 7">
            <a:extLst>
              <a:ext uri="{FF2B5EF4-FFF2-40B4-BE49-F238E27FC236}">
                <a16:creationId xmlns:a16="http://schemas.microsoft.com/office/drawing/2014/main" id="{D9A5D63D-C3A5-4796-9D34-8647E266C5DB}"/>
              </a:ext>
            </a:extLst>
          </p:cNvPr>
          <p:cNvCxnSpPr/>
          <p:nvPr/>
        </p:nvCxnSpPr>
        <p:spPr>
          <a:xfrm>
            <a:off x="1937288" y="4912963"/>
            <a:ext cx="265893" cy="10848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Ellipse 8">
            <a:extLst>
              <a:ext uri="{FF2B5EF4-FFF2-40B4-BE49-F238E27FC236}">
                <a16:creationId xmlns:a16="http://schemas.microsoft.com/office/drawing/2014/main" id="{66B70D57-F77B-4B85-B53F-E70E7B4311CD}"/>
              </a:ext>
            </a:extLst>
          </p:cNvPr>
          <p:cNvSpPr/>
          <p:nvPr/>
        </p:nvSpPr>
        <p:spPr>
          <a:xfrm>
            <a:off x="2203181" y="4164632"/>
            <a:ext cx="400534" cy="422866"/>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0F96A3E6-E525-45BE-98AD-0D37A722C816}"/>
              </a:ext>
            </a:extLst>
          </p:cNvPr>
          <p:cNvSpPr txBox="1"/>
          <p:nvPr/>
        </p:nvSpPr>
        <p:spPr>
          <a:xfrm>
            <a:off x="2196328" y="5284922"/>
            <a:ext cx="6685797" cy="1200329"/>
          </a:xfrm>
          <a:prstGeom prst="rect">
            <a:avLst/>
          </a:prstGeom>
          <a:noFill/>
        </p:spPr>
        <p:txBody>
          <a:bodyPr wrap="square" rtlCol="0">
            <a:spAutoFit/>
          </a:bodyPr>
          <a:lstStyle/>
          <a:p>
            <a:r>
              <a:rPr lang="de-AT" dirty="0"/>
              <a:t>…durch die „Versorgungsspannung“ wird festgelegt, dass über den analogen Steckkontakt ein (Spannungs-) Signal von 0V bis 5V </a:t>
            </a:r>
            <a:r>
              <a:rPr lang="de-AT" dirty="0" err="1"/>
              <a:t>empfan</a:t>
            </a:r>
            <a:r>
              <a:rPr lang="de-AT" dirty="0"/>
              <a:t>-gen werden kann – dieses wird intern auf eine ganze Zahl von 0 bis 1023 „umgerechnet“ (Messgenauigkeit ca. 4,9 Tausendstel Volt)!</a:t>
            </a:r>
            <a:endParaRPr lang="de-DE" dirty="0"/>
          </a:p>
        </p:txBody>
      </p:sp>
      <p:cxnSp>
        <p:nvCxnSpPr>
          <p:cNvPr id="12" name="Gerade Verbindung mit Pfeil 11">
            <a:extLst>
              <a:ext uri="{FF2B5EF4-FFF2-40B4-BE49-F238E27FC236}">
                <a16:creationId xmlns:a16="http://schemas.microsoft.com/office/drawing/2014/main" id="{C47A2A38-EAB9-44B7-9C69-8C12D8F37E17}"/>
              </a:ext>
            </a:extLst>
          </p:cNvPr>
          <p:cNvCxnSpPr/>
          <p:nvPr/>
        </p:nvCxnSpPr>
        <p:spPr>
          <a:xfrm flipH="1" flipV="1">
            <a:off x="2495227" y="4370522"/>
            <a:ext cx="666427" cy="102288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3062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FD19580B-E9CC-4E68-A7EA-3D0D2FC9651E}"/>
              </a:ext>
            </a:extLst>
          </p:cNvPr>
          <p:cNvSpPr txBox="1"/>
          <p:nvPr/>
        </p:nvSpPr>
        <p:spPr>
          <a:xfrm>
            <a:off x="312820" y="1197117"/>
            <a:ext cx="8231105" cy="369332"/>
          </a:xfrm>
          <a:prstGeom prst="rect">
            <a:avLst/>
          </a:prstGeom>
          <a:noFill/>
        </p:spPr>
        <p:txBody>
          <a:bodyPr wrap="square" rtlCol="0">
            <a:spAutoFit/>
          </a:bodyPr>
          <a:lstStyle/>
          <a:p>
            <a:r>
              <a:rPr lang="de-AT" dirty="0"/>
              <a:t>…zur Erinnerung: Der LDR-Widerstand als Helligkeitssensor (2):</a:t>
            </a:r>
            <a:endParaRPr lang="de-DE" dirty="0"/>
          </a:p>
        </p:txBody>
      </p:sp>
      <p:grpSp>
        <p:nvGrpSpPr>
          <p:cNvPr id="3" name="Gruppieren 2">
            <a:extLst>
              <a:ext uri="{FF2B5EF4-FFF2-40B4-BE49-F238E27FC236}">
                <a16:creationId xmlns:a16="http://schemas.microsoft.com/office/drawing/2014/main" id="{0E572D4B-C8BA-4628-9924-B1CB08040A46}"/>
              </a:ext>
            </a:extLst>
          </p:cNvPr>
          <p:cNvGrpSpPr>
            <a:grpSpLocks noChangeAspect="1"/>
          </p:cNvGrpSpPr>
          <p:nvPr/>
        </p:nvGrpSpPr>
        <p:grpSpPr>
          <a:xfrm>
            <a:off x="2311669" y="1693868"/>
            <a:ext cx="6682371" cy="3470264"/>
            <a:chOff x="2714625" y="2464435"/>
            <a:chExt cx="3714750" cy="1929130"/>
          </a:xfrm>
        </p:grpSpPr>
        <p:pic>
          <p:nvPicPr>
            <p:cNvPr id="4" name="Grafik 3">
              <a:extLst>
                <a:ext uri="{FF2B5EF4-FFF2-40B4-BE49-F238E27FC236}">
                  <a16:creationId xmlns:a16="http://schemas.microsoft.com/office/drawing/2014/main" id="{E8952FC7-F470-4434-8DAA-7ED936F0DF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14625" y="2464435"/>
              <a:ext cx="3714750" cy="1916430"/>
            </a:xfrm>
            <a:prstGeom prst="rect">
              <a:avLst/>
            </a:prstGeom>
          </p:spPr>
        </p:pic>
        <p:sp>
          <p:nvSpPr>
            <p:cNvPr id="5" name="Rechteck 4">
              <a:extLst>
                <a:ext uri="{FF2B5EF4-FFF2-40B4-BE49-F238E27FC236}">
                  <a16:creationId xmlns:a16="http://schemas.microsoft.com/office/drawing/2014/main" id="{42745B3E-63C5-414B-B206-6C654DE11869}"/>
                </a:ext>
              </a:extLst>
            </p:cNvPr>
            <p:cNvSpPr/>
            <p:nvPr/>
          </p:nvSpPr>
          <p:spPr>
            <a:xfrm>
              <a:off x="4721225" y="3837940"/>
              <a:ext cx="1706245" cy="555625"/>
            </a:xfrm>
            <a:prstGeom prst="rect">
              <a:avLst/>
            </a:prstGeom>
            <a:solidFill>
              <a:schemeClr val="bg1">
                <a:lumMod val="8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grpSp>
      <p:sp>
        <p:nvSpPr>
          <p:cNvPr id="6" name="Textfeld 5">
            <a:extLst>
              <a:ext uri="{FF2B5EF4-FFF2-40B4-BE49-F238E27FC236}">
                <a16:creationId xmlns:a16="http://schemas.microsoft.com/office/drawing/2014/main" id="{B6EDC3F4-5238-4414-96DC-1EAFE6FD3B97}"/>
              </a:ext>
            </a:extLst>
          </p:cNvPr>
          <p:cNvSpPr txBox="1"/>
          <p:nvPr/>
        </p:nvSpPr>
        <p:spPr>
          <a:xfrm>
            <a:off x="312819" y="1937288"/>
            <a:ext cx="1998850" cy="3693319"/>
          </a:xfrm>
          <a:prstGeom prst="rect">
            <a:avLst/>
          </a:prstGeom>
          <a:noFill/>
        </p:spPr>
        <p:txBody>
          <a:bodyPr wrap="square" rtlCol="0">
            <a:spAutoFit/>
          </a:bodyPr>
          <a:lstStyle/>
          <a:p>
            <a:r>
              <a:rPr lang="de-AT" dirty="0"/>
              <a:t>Bei dieser Schal-</a:t>
            </a:r>
            <a:r>
              <a:rPr lang="de-AT" dirty="0" err="1"/>
              <a:t>tung</a:t>
            </a:r>
            <a:r>
              <a:rPr lang="de-AT" dirty="0"/>
              <a:t> gilt: </a:t>
            </a:r>
          </a:p>
          <a:p>
            <a:endParaRPr lang="de-AT" dirty="0"/>
          </a:p>
          <a:p>
            <a:r>
              <a:rPr lang="de-AT" dirty="0"/>
              <a:t>Photowiderstand hell beleuchtet </a:t>
            </a:r>
            <a:r>
              <a:rPr lang="de-AT" dirty="0">
                <a:sym typeface="Symbol" panose="05050102010706020507" pitchFamily="18" charset="2"/>
              </a:rPr>
              <a:t> hohe Spannung an analogem Pin A0;</a:t>
            </a:r>
          </a:p>
          <a:p>
            <a:endParaRPr lang="de-AT" dirty="0">
              <a:sym typeface="Symbol" panose="05050102010706020507" pitchFamily="18" charset="2"/>
            </a:endParaRPr>
          </a:p>
          <a:p>
            <a:r>
              <a:rPr lang="de-AT" dirty="0"/>
              <a:t>Photowiderstand im Dunkeln</a:t>
            </a:r>
            <a:r>
              <a:rPr lang="de-AT" dirty="0">
                <a:sym typeface="Symbol" panose="05050102010706020507" pitchFamily="18" charset="2"/>
              </a:rPr>
              <a:t> </a:t>
            </a:r>
            <a:r>
              <a:rPr lang="de-AT" dirty="0" err="1">
                <a:sym typeface="Symbol" panose="05050102010706020507" pitchFamily="18" charset="2"/>
              </a:rPr>
              <a:t>ge</a:t>
            </a:r>
            <a:r>
              <a:rPr lang="de-AT" dirty="0">
                <a:sym typeface="Symbol" panose="05050102010706020507" pitchFamily="18" charset="2"/>
              </a:rPr>
              <a:t>-ringe Spannung an analogem Pin A0;</a:t>
            </a:r>
          </a:p>
          <a:p>
            <a:endParaRPr lang="de-DE" dirty="0"/>
          </a:p>
        </p:txBody>
      </p:sp>
      <p:cxnSp>
        <p:nvCxnSpPr>
          <p:cNvPr id="8" name="Gerade Verbindung mit Pfeil 7">
            <a:extLst>
              <a:ext uri="{FF2B5EF4-FFF2-40B4-BE49-F238E27FC236}">
                <a16:creationId xmlns:a16="http://schemas.microsoft.com/office/drawing/2014/main" id="{7058DA24-DB07-404E-933E-1A610D2AAD97}"/>
              </a:ext>
            </a:extLst>
          </p:cNvPr>
          <p:cNvCxnSpPr/>
          <p:nvPr/>
        </p:nvCxnSpPr>
        <p:spPr>
          <a:xfrm>
            <a:off x="1270861" y="2309247"/>
            <a:ext cx="4943959" cy="130185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a:extLst>
              <a:ext uri="{FF2B5EF4-FFF2-40B4-BE49-F238E27FC236}">
                <a16:creationId xmlns:a16="http://schemas.microsoft.com/office/drawing/2014/main" id="{DE933CEF-FBE8-4CD0-93B8-7E0B26A350DF}"/>
              </a:ext>
            </a:extLst>
          </p:cNvPr>
          <p:cNvCxnSpPr/>
          <p:nvPr/>
        </p:nvCxnSpPr>
        <p:spPr>
          <a:xfrm>
            <a:off x="1921790" y="3905573"/>
            <a:ext cx="418454" cy="100739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Gerade Verbindung mit Pfeil 10">
            <a:extLst>
              <a:ext uri="{FF2B5EF4-FFF2-40B4-BE49-F238E27FC236}">
                <a16:creationId xmlns:a16="http://schemas.microsoft.com/office/drawing/2014/main" id="{21CDFC84-7935-4406-ADA3-136E4FC75914}"/>
              </a:ext>
            </a:extLst>
          </p:cNvPr>
          <p:cNvCxnSpPr>
            <a:cxnSpLocks/>
          </p:cNvCxnSpPr>
          <p:nvPr/>
        </p:nvCxnSpPr>
        <p:spPr>
          <a:xfrm flipV="1">
            <a:off x="2107769" y="5141286"/>
            <a:ext cx="232475" cy="5064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0629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39C3D274-A765-46A8-B07E-6D29F5E9F1C5}"/>
              </a:ext>
            </a:extLst>
          </p:cNvPr>
          <p:cNvPicPr>
            <a:picLocks noChangeAspect="1"/>
          </p:cNvPicPr>
          <p:nvPr/>
        </p:nvPicPr>
        <p:blipFill>
          <a:blip r:embed="rId3"/>
          <a:srcRect b="62151"/>
          <a:stretch>
            <a:fillRect/>
          </a:stretch>
        </p:blipFill>
        <p:spPr>
          <a:xfrm>
            <a:off x="812354" y="1938983"/>
            <a:ext cx="2912980" cy="372104"/>
          </a:xfrm>
          <a:prstGeom prst="rect">
            <a:avLst/>
          </a:prstGeom>
        </p:spPr>
      </p:pic>
      <p:pic>
        <p:nvPicPr>
          <p:cNvPr id="3" name="Grafik 2" descr="Ein Bild, das Text enthält.&#10;&#10;Automatisch generierte Beschreibung">
            <a:extLst>
              <a:ext uri="{FF2B5EF4-FFF2-40B4-BE49-F238E27FC236}">
                <a16:creationId xmlns:a16="http://schemas.microsoft.com/office/drawing/2014/main" id="{C8596FC4-8864-41EC-96C2-1DF496DD7508}"/>
              </a:ext>
            </a:extLst>
          </p:cNvPr>
          <p:cNvPicPr>
            <a:picLocks noChangeAspect="1"/>
          </p:cNvPicPr>
          <p:nvPr/>
        </p:nvPicPr>
        <p:blipFill>
          <a:blip r:embed="rId4">
            <a:extLst>
              <a:ext uri="{28A0092B-C50C-407E-A947-70E740481C1C}">
                <a14:useLocalDpi xmlns:a14="http://schemas.microsoft.com/office/drawing/2010/main" val="0"/>
              </a:ext>
            </a:extLst>
          </a:blip>
          <a:srcRect b="67759"/>
          <a:stretch>
            <a:fillRect/>
          </a:stretch>
        </p:blipFill>
        <p:spPr>
          <a:xfrm>
            <a:off x="849993" y="2507261"/>
            <a:ext cx="6120765" cy="989472"/>
          </a:xfrm>
          <a:prstGeom prst="rect">
            <a:avLst/>
          </a:prstGeom>
        </p:spPr>
      </p:pic>
      <p:sp>
        <p:nvSpPr>
          <p:cNvPr id="4" name="Rechteck 3"/>
          <p:cNvSpPr/>
          <p:nvPr/>
        </p:nvSpPr>
        <p:spPr>
          <a:xfrm>
            <a:off x="296333" y="1209302"/>
            <a:ext cx="6129867" cy="369332"/>
          </a:xfrm>
          <a:prstGeom prst="rect">
            <a:avLst/>
          </a:prstGeom>
        </p:spPr>
        <p:txBody>
          <a:bodyPr wrap="square">
            <a:spAutoFit/>
          </a:bodyPr>
          <a:lstStyle/>
          <a:p>
            <a:r>
              <a:rPr lang="de-AT" dirty="0"/>
              <a:t>…zur Erinnerung: Der LDR-Widerstand als Helligkeitssensor (3):</a:t>
            </a:r>
            <a:endParaRPr lang="de-DE" dirty="0"/>
          </a:p>
        </p:txBody>
      </p:sp>
      <p:pic>
        <p:nvPicPr>
          <p:cNvPr id="5" name="Grafik 4" descr="Ein Bild, das Text enthält.&#10;&#10;Automatisch generierte Beschreibung">
            <a:extLst>
              <a:ext uri="{FF2B5EF4-FFF2-40B4-BE49-F238E27FC236}">
                <a16:creationId xmlns:a16="http://schemas.microsoft.com/office/drawing/2014/main" id="{C8596FC4-8864-41EC-96C2-1DF496DD7508}"/>
              </a:ext>
            </a:extLst>
          </p:cNvPr>
          <p:cNvPicPr>
            <a:picLocks noChangeAspect="1"/>
          </p:cNvPicPr>
          <p:nvPr/>
        </p:nvPicPr>
        <p:blipFill>
          <a:blip r:embed="rId4">
            <a:extLst>
              <a:ext uri="{28A0092B-C50C-407E-A947-70E740481C1C}">
                <a14:useLocalDpi xmlns:a14="http://schemas.microsoft.com/office/drawing/2010/main" val="0"/>
              </a:ext>
            </a:extLst>
          </a:blip>
          <a:srcRect t="89625"/>
          <a:stretch>
            <a:fillRect/>
          </a:stretch>
        </p:blipFill>
        <p:spPr>
          <a:xfrm>
            <a:off x="883860" y="3471334"/>
            <a:ext cx="6120765" cy="318416"/>
          </a:xfrm>
          <a:prstGeom prst="rect">
            <a:avLst/>
          </a:prstGeom>
        </p:spPr>
      </p:pic>
      <p:sp>
        <p:nvSpPr>
          <p:cNvPr id="6" name="Textfeld 5">
            <a:extLst>
              <a:ext uri="{FF2B5EF4-FFF2-40B4-BE49-F238E27FC236}">
                <a16:creationId xmlns:a16="http://schemas.microsoft.com/office/drawing/2014/main" id="{B6EDC3F4-5238-4414-96DC-1EAFE6FD3B97}"/>
              </a:ext>
            </a:extLst>
          </p:cNvPr>
          <p:cNvSpPr txBox="1"/>
          <p:nvPr/>
        </p:nvSpPr>
        <p:spPr>
          <a:xfrm>
            <a:off x="1066352" y="4291022"/>
            <a:ext cx="6274248" cy="646331"/>
          </a:xfrm>
          <a:prstGeom prst="rect">
            <a:avLst/>
          </a:prstGeom>
          <a:noFill/>
        </p:spPr>
        <p:txBody>
          <a:bodyPr wrap="square" rtlCol="0">
            <a:spAutoFit/>
          </a:bodyPr>
          <a:lstStyle/>
          <a:p>
            <a:r>
              <a:rPr lang="de-AT" dirty="0"/>
              <a:t>…Zuweisung des Sensorwertes an eine Variable</a:t>
            </a:r>
            <a:endParaRPr lang="de-AT" dirty="0">
              <a:sym typeface="Symbol" panose="05050102010706020507" pitchFamily="18" charset="2"/>
            </a:endParaRPr>
          </a:p>
          <a:p>
            <a:endParaRPr lang="de-DE" dirty="0"/>
          </a:p>
        </p:txBody>
      </p:sp>
      <p:cxnSp>
        <p:nvCxnSpPr>
          <p:cNvPr id="7" name="Gerade Verbindung mit Pfeil 6">
            <a:extLst>
              <a:ext uri="{FF2B5EF4-FFF2-40B4-BE49-F238E27FC236}">
                <a16:creationId xmlns:a16="http://schemas.microsoft.com/office/drawing/2014/main" id="{DE933CEF-FBE8-4CD0-93B8-7E0B26A350DF}"/>
              </a:ext>
            </a:extLst>
          </p:cNvPr>
          <p:cNvCxnSpPr/>
          <p:nvPr/>
        </p:nvCxnSpPr>
        <p:spPr>
          <a:xfrm rot="5400000" flipH="1" flipV="1">
            <a:off x="1896536" y="3572933"/>
            <a:ext cx="1159931" cy="39793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5" y="1128199"/>
            <a:ext cx="4391232" cy="369332"/>
          </a:xfrm>
          <a:prstGeom prst="rect">
            <a:avLst/>
          </a:prstGeom>
          <a:noFill/>
        </p:spPr>
        <p:txBody>
          <a:bodyPr wrap="square" rtlCol="0">
            <a:spAutoFit/>
          </a:bodyPr>
          <a:lstStyle/>
          <a:p>
            <a:r>
              <a:rPr lang="de-AT" dirty="0"/>
              <a:t>Eingabe von Werten in Feldvariable (5)</a:t>
            </a:r>
          </a:p>
        </p:txBody>
      </p:sp>
      <p:sp>
        <p:nvSpPr>
          <p:cNvPr id="11" name="Textfeld 10">
            <a:extLst>
              <a:ext uri="{FF2B5EF4-FFF2-40B4-BE49-F238E27FC236}">
                <a16:creationId xmlns:a16="http://schemas.microsoft.com/office/drawing/2014/main" id="{F664A66F-F1C4-471E-98ED-113E4857036D}"/>
              </a:ext>
            </a:extLst>
          </p:cNvPr>
          <p:cNvSpPr txBox="1"/>
          <p:nvPr/>
        </p:nvSpPr>
        <p:spPr>
          <a:xfrm>
            <a:off x="409368" y="2042599"/>
            <a:ext cx="8175832" cy="369332"/>
          </a:xfrm>
          <a:prstGeom prst="rect">
            <a:avLst/>
          </a:prstGeom>
          <a:noFill/>
        </p:spPr>
        <p:txBody>
          <a:bodyPr wrap="square" rtlCol="0">
            <a:spAutoFit/>
          </a:bodyPr>
          <a:lstStyle/>
          <a:p>
            <a:r>
              <a:rPr lang="de-AT" dirty="0"/>
              <a:t>…durch Zuweisen von Messwerten eines Sensors in einer Schleife: </a:t>
            </a:r>
          </a:p>
        </p:txBody>
      </p:sp>
      <p:pic>
        <p:nvPicPr>
          <p:cNvPr id="9" name="Grafik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65355" y="2375113"/>
            <a:ext cx="4029711" cy="3201518"/>
          </a:xfrm>
          <a:prstGeom prst="rect">
            <a:avLst/>
          </a:prstGeom>
        </p:spPr>
      </p:pic>
      <p:pic>
        <p:nvPicPr>
          <p:cNvPr id="10" name="Grafik 9"/>
          <p:cNvPicPr>
            <a:picLocks noChangeAspect="1"/>
          </p:cNvPicPr>
          <p:nvPr/>
        </p:nvPicPr>
        <p:blipFill rotWithShape="1">
          <a:blip r:embed="rId4">
            <a:extLst>
              <a:ext uri="{28A0092B-C50C-407E-A947-70E740481C1C}">
                <a14:useLocalDpi xmlns:a14="http://schemas.microsoft.com/office/drawing/2010/main" val="0"/>
              </a:ext>
            </a:extLst>
          </a:blip>
          <a:srcRect t="8254" r="48233"/>
          <a:stretch/>
        </p:blipFill>
        <p:spPr bwMode="auto">
          <a:xfrm>
            <a:off x="1000761" y="2421468"/>
            <a:ext cx="1463040" cy="45376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56580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4" y="1128199"/>
            <a:ext cx="7837165" cy="369332"/>
          </a:xfrm>
          <a:prstGeom prst="rect">
            <a:avLst/>
          </a:prstGeom>
          <a:noFill/>
        </p:spPr>
        <p:txBody>
          <a:bodyPr wrap="square" rtlCol="0">
            <a:spAutoFit/>
          </a:bodyPr>
          <a:lstStyle/>
          <a:p>
            <a:r>
              <a:rPr lang="de-AT" dirty="0"/>
              <a:t>…weitere Sensoren (1) – TMP36 Temperatursensor</a:t>
            </a:r>
          </a:p>
        </p:txBody>
      </p:sp>
      <p:sp>
        <p:nvSpPr>
          <p:cNvPr id="6" name="Textfeld 5">
            <a:extLst>
              <a:ext uri="{FF2B5EF4-FFF2-40B4-BE49-F238E27FC236}">
                <a16:creationId xmlns:a16="http://schemas.microsoft.com/office/drawing/2014/main" id="{EEBCAF4F-DBD3-4EE6-80A5-2ABC2FF03DA1}"/>
              </a:ext>
            </a:extLst>
          </p:cNvPr>
          <p:cNvSpPr txBox="1"/>
          <p:nvPr/>
        </p:nvSpPr>
        <p:spPr>
          <a:xfrm>
            <a:off x="3781034" y="2184400"/>
            <a:ext cx="4194565" cy="1569660"/>
          </a:xfrm>
          <a:prstGeom prst="rect">
            <a:avLst/>
          </a:prstGeom>
          <a:noFill/>
        </p:spPr>
        <p:txBody>
          <a:bodyPr wrap="square" rtlCol="0">
            <a:spAutoFit/>
          </a:bodyPr>
          <a:lstStyle/>
          <a:p>
            <a:endParaRPr lang="de-AT" sz="1600" b="1" dirty="0">
              <a:solidFill>
                <a:srgbClr val="00B0F0"/>
              </a:solidFill>
              <a:latin typeface="Courier New" pitchFamily="49" charset="0"/>
              <a:cs typeface="Courier New" pitchFamily="49" charset="0"/>
              <a:sym typeface="Symbol"/>
            </a:endParaRPr>
          </a:p>
          <a:p>
            <a:r>
              <a:rPr lang="de-AT" sz="1600" b="1" dirty="0" err="1">
                <a:latin typeface="Courier New" pitchFamily="49" charset="0"/>
                <a:cs typeface="Courier New" pitchFamily="49" charset="0"/>
                <a:sym typeface="Symbol"/>
              </a:rPr>
              <a:t>sensorValue</a:t>
            </a:r>
            <a:r>
              <a:rPr lang="de-AT" sz="1600" b="1" dirty="0">
                <a:latin typeface="Courier New" pitchFamily="49" charset="0"/>
                <a:cs typeface="Courier New" pitchFamily="49" charset="0"/>
                <a:sym typeface="Symbol"/>
              </a:rPr>
              <a:t> = </a:t>
            </a:r>
            <a:r>
              <a:rPr lang="de-AT" sz="1600" b="1" dirty="0" err="1">
                <a:solidFill>
                  <a:srgbClr val="CC6600"/>
                </a:solidFill>
                <a:latin typeface="Courier New" pitchFamily="49" charset="0"/>
                <a:cs typeface="Courier New" pitchFamily="49" charset="0"/>
                <a:sym typeface="Symbol"/>
              </a:rPr>
              <a:t>analogRead</a:t>
            </a:r>
            <a:r>
              <a:rPr lang="de-AT" sz="1600" b="1" dirty="0">
                <a:latin typeface="Courier New" pitchFamily="49" charset="0"/>
                <a:cs typeface="Courier New" pitchFamily="49" charset="0"/>
                <a:sym typeface="Symbol"/>
              </a:rPr>
              <a:t>(A0);</a:t>
            </a:r>
          </a:p>
          <a:p>
            <a:r>
              <a:rPr lang="de-DE" sz="1600" b="1" dirty="0">
                <a:solidFill>
                  <a:schemeClr val="bg2">
                    <a:lumMod val="50000"/>
                  </a:schemeClr>
                </a:solidFill>
                <a:latin typeface="Courier New" pitchFamily="49" charset="0"/>
                <a:cs typeface="Courier New" pitchFamily="49" charset="0"/>
                <a:sym typeface="Symbol"/>
              </a:rPr>
              <a:t>// Umrechnung des Werts der</a:t>
            </a:r>
          </a:p>
          <a:p>
            <a:r>
              <a:rPr lang="de-DE" sz="1600" b="1" dirty="0">
                <a:solidFill>
                  <a:schemeClr val="bg2">
                    <a:lumMod val="50000"/>
                  </a:schemeClr>
                </a:solidFill>
                <a:latin typeface="Courier New" pitchFamily="49" charset="0"/>
                <a:cs typeface="Courier New" pitchFamily="49" charset="0"/>
                <a:sym typeface="Symbol"/>
              </a:rPr>
              <a:t>// Variablen </a:t>
            </a:r>
            <a:r>
              <a:rPr lang="de-DE" sz="1600" b="1" dirty="0" err="1">
                <a:solidFill>
                  <a:schemeClr val="bg2">
                    <a:lumMod val="50000"/>
                  </a:schemeClr>
                </a:solidFill>
                <a:latin typeface="Courier New" pitchFamily="49" charset="0"/>
                <a:cs typeface="Courier New" pitchFamily="49" charset="0"/>
                <a:sym typeface="Symbol"/>
              </a:rPr>
              <a:t>sensorValue</a:t>
            </a:r>
            <a:r>
              <a:rPr lang="de-DE" sz="1600" b="1" dirty="0">
                <a:solidFill>
                  <a:schemeClr val="bg2">
                    <a:lumMod val="50000"/>
                  </a:schemeClr>
                </a:solidFill>
                <a:latin typeface="Courier New" pitchFamily="49" charset="0"/>
                <a:cs typeface="Courier New" pitchFamily="49" charset="0"/>
                <a:sym typeface="Symbol"/>
              </a:rPr>
              <a:t> in die</a:t>
            </a:r>
          </a:p>
          <a:p>
            <a:r>
              <a:rPr lang="de-DE" sz="1600" b="1" dirty="0">
                <a:solidFill>
                  <a:schemeClr val="bg2">
                    <a:lumMod val="50000"/>
                  </a:schemeClr>
                </a:solidFill>
                <a:latin typeface="Courier New" pitchFamily="49" charset="0"/>
                <a:cs typeface="Courier New" pitchFamily="49" charset="0"/>
                <a:sym typeface="Symbol"/>
              </a:rPr>
              <a:t>// Temperatur in Grad Celsius</a:t>
            </a:r>
          </a:p>
          <a:p>
            <a:r>
              <a:rPr lang="de-DE" sz="1600" b="1" dirty="0">
                <a:solidFill>
                  <a:schemeClr val="bg2">
                    <a:lumMod val="50000"/>
                  </a:schemeClr>
                </a:solidFill>
                <a:latin typeface="Courier New" pitchFamily="49" charset="0"/>
                <a:cs typeface="Courier New" pitchFamily="49" charset="0"/>
                <a:sym typeface="Symbol"/>
              </a:rPr>
              <a:t>// (vgl. Informationsdatei)</a:t>
            </a:r>
            <a:endParaRPr lang="de-AT" sz="1600" b="1" dirty="0">
              <a:solidFill>
                <a:schemeClr val="bg2">
                  <a:lumMod val="50000"/>
                </a:schemeClr>
              </a:solidFill>
              <a:latin typeface="Courier New" pitchFamily="49" charset="0"/>
              <a:cs typeface="Courier New" pitchFamily="49" charset="0"/>
              <a:sym typeface="Symbol"/>
            </a:endParaRPr>
          </a:p>
        </p:txBody>
      </p:sp>
      <p:pic>
        <p:nvPicPr>
          <p:cNvPr id="1026" name="Picture 2"/>
          <p:cNvPicPr>
            <a:picLocks noChangeAspect="1" noChangeArrowheads="1"/>
          </p:cNvPicPr>
          <p:nvPr/>
        </p:nvPicPr>
        <p:blipFill>
          <a:blip r:embed="rId3"/>
          <a:srcRect/>
          <a:stretch>
            <a:fillRect/>
          </a:stretch>
        </p:blipFill>
        <p:spPr bwMode="auto">
          <a:xfrm>
            <a:off x="1784230" y="1634068"/>
            <a:ext cx="1771051" cy="3293534"/>
          </a:xfrm>
          <a:prstGeom prst="rect">
            <a:avLst/>
          </a:prstGeom>
          <a:noFill/>
          <a:ln w="9525">
            <a:noFill/>
            <a:miter lim="800000"/>
            <a:headEnd/>
            <a:tailEnd/>
          </a:ln>
          <a:effectLst/>
        </p:spPr>
      </p:pic>
      <p:cxnSp>
        <p:nvCxnSpPr>
          <p:cNvPr id="10" name="Gerade Verbindung mit Pfeil 9"/>
          <p:cNvCxnSpPr/>
          <p:nvPr/>
        </p:nvCxnSpPr>
        <p:spPr>
          <a:xfrm rot="10800000" flipV="1">
            <a:off x="1735667" y="4809066"/>
            <a:ext cx="558800" cy="33866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feld 11">
            <a:extLst>
              <a:ext uri="{FF2B5EF4-FFF2-40B4-BE49-F238E27FC236}">
                <a16:creationId xmlns:a16="http://schemas.microsoft.com/office/drawing/2014/main" id="{F664A66F-F1C4-471E-98ED-113E4857036D}"/>
              </a:ext>
            </a:extLst>
          </p:cNvPr>
          <p:cNvSpPr txBox="1"/>
          <p:nvPr/>
        </p:nvSpPr>
        <p:spPr>
          <a:xfrm>
            <a:off x="265436" y="5082132"/>
            <a:ext cx="2841832" cy="369332"/>
          </a:xfrm>
          <a:prstGeom prst="rect">
            <a:avLst/>
          </a:prstGeom>
          <a:noFill/>
        </p:spPr>
        <p:txBody>
          <a:bodyPr wrap="square" rtlCol="0">
            <a:spAutoFit/>
          </a:bodyPr>
          <a:lstStyle/>
          <a:p>
            <a:r>
              <a:rPr lang="de-AT" dirty="0"/>
              <a:t>…zu analogem Pin (z.B. A0)</a:t>
            </a:r>
          </a:p>
        </p:txBody>
      </p:sp>
      <p:sp>
        <p:nvSpPr>
          <p:cNvPr id="13" name="Textfeld 12">
            <a:extLst>
              <a:ext uri="{FF2B5EF4-FFF2-40B4-BE49-F238E27FC236}">
                <a16:creationId xmlns:a16="http://schemas.microsoft.com/office/drawing/2014/main" id="{F664A66F-F1C4-471E-98ED-113E4857036D}"/>
              </a:ext>
            </a:extLst>
          </p:cNvPr>
          <p:cNvSpPr txBox="1"/>
          <p:nvPr/>
        </p:nvSpPr>
        <p:spPr>
          <a:xfrm>
            <a:off x="3635169" y="1703932"/>
            <a:ext cx="4154164" cy="369332"/>
          </a:xfrm>
          <a:prstGeom prst="rect">
            <a:avLst/>
          </a:prstGeom>
          <a:noFill/>
        </p:spPr>
        <p:txBody>
          <a:bodyPr wrap="square" rtlCol="0">
            <a:spAutoFit/>
          </a:bodyPr>
          <a:lstStyle/>
          <a:p>
            <a:r>
              <a:rPr lang="de-AT" dirty="0"/>
              <a:t>Codefragment zur Temperaturmessung:</a:t>
            </a:r>
          </a:p>
        </p:txBody>
      </p:sp>
    </p:spTree>
    <p:extLst>
      <p:ext uri="{BB962C8B-B14F-4D97-AF65-F5344CB8AC3E}">
        <p14:creationId xmlns:p14="http://schemas.microsoft.com/office/powerpoint/2010/main" val="956580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4" y="1128199"/>
            <a:ext cx="7837165" cy="369332"/>
          </a:xfrm>
          <a:prstGeom prst="rect">
            <a:avLst/>
          </a:prstGeom>
          <a:noFill/>
        </p:spPr>
        <p:txBody>
          <a:bodyPr wrap="square" rtlCol="0">
            <a:spAutoFit/>
          </a:bodyPr>
          <a:lstStyle/>
          <a:p>
            <a:r>
              <a:rPr lang="de-AT" dirty="0"/>
              <a:t>…weitere Sensoren (2) – HC-SR04 Ultraschallsensor</a:t>
            </a:r>
          </a:p>
        </p:txBody>
      </p:sp>
      <p:pic>
        <p:nvPicPr>
          <p:cNvPr id="9" name="Grafik 8" descr="Ein Bild, das Text, Elektronik enthält.&#10;&#10;Automatisch generierte Beschreibung"/>
          <p:cNvPicPr>
            <a:picLocks noChangeAspect="1"/>
          </p:cNvPicPr>
          <p:nvPr/>
        </p:nvPicPr>
        <p:blipFill rotWithShape="1">
          <a:blip r:embed="rId3">
            <a:extLst>
              <a:ext uri="{28A0092B-C50C-407E-A947-70E740481C1C}">
                <a14:useLocalDpi xmlns:a14="http://schemas.microsoft.com/office/drawing/2010/main" val="0"/>
              </a:ext>
            </a:extLst>
          </a:blip>
          <a:srcRect l="38691" t="36308" r="26422" b="32076"/>
          <a:stretch/>
        </p:blipFill>
        <p:spPr bwMode="auto">
          <a:xfrm>
            <a:off x="2122381" y="1705928"/>
            <a:ext cx="4380018" cy="2657264"/>
          </a:xfrm>
          <a:prstGeom prst="rect">
            <a:avLst/>
          </a:prstGeom>
          <a:ln>
            <a:noFill/>
          </a:ln>
          <a:extLst>
            <a:ext uri="{53640926-AAD7-44D8-BBD7-CCE9431645EC}">
              <a14:shadowObscured xmlns:a14="http://schemas.microsoft.com/office/drawing/2010/main"/>
            </a:ext>
          </a:extLst>
        </p:spPr>
      </p:pic>
      <p:sp>
        <p:nvSpPr>
          <p:cNvPr id="10" name="Textfeld 16"/>
          <p:cNvSpPr txBox="1"/>
          <p:nvPr/>
        </p:nvSpPr>
        <p:spPr>
          <a:xfrm>
            <a:off x="3680779" y="4070668"/>
            <a:ext cx="603355" cy="34226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de-AT" b="1"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5 V</a:t>
            </a:r>
            <a:endParaRPr lang="de-AT"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2" name="Textfeld 17"/>
          <p:cNvSpPr txBox="1"/>
          <p:nvPr/>
        </p:nvSpPr>
        <p:spPr>
          <a:xfrm>
            <a:off x="4450822" y="4104535"/>
            <a:ext cx="696912" cy="34226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de-AT" b="1" dirty="0">
                <a:solidFill>
                  <a:srgbClr val="00B0F0"/>
                </a:solidFill>
                <a:effectLst/>
                <a:latin typeface="Calibri" panose="020F0502020204030204" pitchFamily="34" charset="0"/>
                <a:ea typeface="SimSun" panose="02010600030101010101" pitchFamily="2" charset="-122"/>
                <a:cs typeface="Times New Roman" panose="02020603050405020304" pitchFamily="18" charset="0"/>
              </a:rPr>
              <a:t>GND</a:t>
            </a:r>
            <a:endParaRPr lang="de-AT" dirty="0">
              <a:effectLst/>
              <a:latin typeface="Calibri" panose="020F0502020204030204" pitchFamily="34" charset="0"/>
              <a:ea typeface="SimSun" panose="02010600030101010101" pitchFamily="2" charset="-122"/>
              <a:cs typeface="Times New Roman" panose="02020603050405020304" pitchFamily="18" charset="0"/>
            </a:endParaRPr>
          </a:p>
        </p:txBody>
      </p:sp>
      <p:cxnSp>
        <p:nvCxnSpPr>
          <p:cNvPr id="14" name="Gerade Verbindung mit Pfeil 13"/>
          <p:cNvCxnSpPr/>
          <p:nvPr/>
        </p:nvCxnSpPr>
        <p:spPr>
          <a:xfrm rot="16200000" flipH="1">
            <a:off x="4207933" y="4385733"/>
            <a:ext cx="465668" cy="8466"/>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6" name="Gerade Verbindung mit Pfeil 15"/>
          <p:cNvCxnSpPr/>
          <p:nvPr/>
        </p:nvCxnSpPr>
        <p:spPr>
          <a:xfrm rot="16200000" flipH="1">
            <a:off x="3996266" y="4394199"/>
            <a:ext cx="465668" cy="84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feld 16">
            <a:extLst>
              <a:ext uri="{FF2B5EF4-FFF2-40B4-BE49-F238E27FC236}">
                <a16:creationId xmlns:a16="http://schemas.microsoft.com/office/drawing/2014/main" id="{F664A66F-F1C4-471E-98ED-113E4857036D}"/>
              </a:ext>
            </a:extLst>
          </p:cNvPr>
          <p:cNvSpPr txBox="1"/>
          <p:nvPr/>
        </p:nvSpPr>
        <p:spPr>
          <a:xfrm>
            <a:off x="866567" y="4624932"/>
            <a:ext cx="7320700" cy="923330"/>
          </a:xfrm>
          <a:prstGeom prst="rect">
            <a:avLst/>
          </a:prstGeom>
          <a:noFill/>
        </p:spPr>
        <p:txBody>
          <a:bodyPr wrap="square" rtlCol="0">
            <a:spAutoFit/>
          </a:bodyPr>
          <a:lstStyle/>
          <a:p>
            <a:r>
              <a:rPr lang="de-AT" dirty="0"/>
              <a:t>…zu zwei digitalen Pins, deren Werte in Variablen namens (z.B.)</a:t>
            </a:r>
          </a:p>
          <a:p>
            <a:r>
              <a:rPr lang="de-AT" sz="1600" b="1" dirty="0" err="1">
                <a:latin typeface="Courier New" pitchFamily="49" charset="0"/>
                <a:cs typeface="Courier New" pitchFamily="49" charset="0"/>
              </a:rPr>
              <a:t>triggerPin</a:t>
            </a:r>
            <a:r>
              <a:rPr lang="de-AT" dirty="0"/>
              <a:t> (Modus: </a:t>
            </a:r>
            <a:r>
              <a:rPr lang="de-AT" sz="1600" b="1" dirty="0">
                <a:solidFill>
                  <a:srgbClr val="33CCFF"/>
                </a:solidFill>
                <a:latin typeface="Courier New" pitchFamily="49" charset="0"/>
                <a:cs typeface="Courier New" pitchFamily="49" charset="0"/>
              </a:rPr>
              <a:t>Output</a:t>
            </a:r>
            <a:r>
              <a:rPr lang="de-AT" dirty="0"/>
              <a:t>) bzw. </a:t>
            </a:r>
            <a:r>
              <a:rPr lang="de-AT" sz="1600" b="1" dirty="0" err="1">
                <a:latin typeface="Courier New" pitchFamily="49" charset="0"/>
                <a:cs typeface="Courier New" pitchFamily="49" charset="0"/>
              </a:rPr>
              <a:t>echoPin</a:t>
            </a:r>
            <a:r>
              <a:rPr lang="de-AT" dirty="0"/>
              <a:t> (Modus: </a:t>
            </a:r>
            <a:r>
              <a:rPr lang="de-AT" sz="1600" b="1" dirty="0">
                <a:solidFill>
                  <a:srgbClr val="33CCFF"/>
                </a:solidFill>
                <a:latin typeface="Courier New" pitchFamily="49" charset="0"/>
                <a:cs typeface="Courier New" pitchFamily="49" charset="0"/>
              </a:rPr>
              <a:t>Input</a:t>
            </a:r>
            <a:r>
              <a:rPr lang="de-AT" dirty="0"/>
              <a:t>)</a:t>
            </a:r>
          </a:p>
          <a:p>
            <a:r>
              <a:rPr lang="de-AT" dirty="0"/>
              <a:t>gemerkt werden… </a:t>
            </a:r>
          </a:p>
        </p:txBody>
      </p:sp>
    </p:spTree>
    <p:extLst>
      <p:ext uri="{BB962C8B-B14F-4D97-AF65-F5344CB8AC3E}">
        <p14:creationId xmlns:p14="http://schemas.microsoft.com/office/powerpoint/2010/main" val="956580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664A66F-F1C4-471E-98ED-113E4857036D}"/>
              </a:ext>
            </a:extLst>
          </p:cNvPr>
          <p:cNvSpPr txBox="1"/>
          <p:nvPr/>
        </p:nvSpPr>
        <p:spPr>
          <a:xfrm>
            <a:off x="290834" y="1128199"/>
            <a:ext cx="7837165" cy="369332"/>
          </a:xfrm>
          <a:prstGeom prst="rect">
            <a:avLst/>
          </a:prstGeom>
          <a:noFill/>
        </p:spPr>
        <p:txBody>
          <a:bodyPr wrap="square" rtlCol="0">
            <a:spAutoFit/>
          </a:bodyPr>
          <a:lstStyle/>
          <a:p>
            <a:r>
              <a:rPr lang="de-AT" dirty="0"/>
              <a:t>…weitere Sensoren (3) – HC-SR04 Ultraschallsensor</a:t>
            </a:r>
          </a:p>
        </p:txBody>
      </p:sp>
      <p:sp>
        <p:nvSpPr>
          <p:cNvPr id="11" name="Textfeld 10">
            <a:extLst>
              <a:ext uri="{FF2B5EF4-FFF2-40B4-BE49-F238E27FC236}">
                <a16:creationId xmlns:a16="http://schemas.microsoft.com/office/drawing/2014/main" id="{F664A66F-F1C4-471E-98ED-113E4857036D}"/>
              </a:ext>
            </a:extLst>
          </p:cNvPr>
          <p:cNvSpPr txBox="1"/>
          <p:nvPr/>
        </p:nvSpPr>
        <p:spPr>
          <a:xfrm>
            <a:off x="409368" y="1602332"/>
            <a:ext cx="8175832" cy="369332"/>
          </a:xfrm>
          <a:prstGeom prst="rect">
            <a:avLst/>
          </a:prstGeom>
          <a:noFill/>
        </p:spPr>
        <p:txBody>
          <a:bodyPr wrap="square" rtlCol="0">
            <a:spAutoFit/>
          </a:bodyPr>
          <a:lstStyle/>
          <a:p>
            <a:r>
              <a:rPr lang="de-AT" dirty="0"/>
              <a:t>Codefragment zur Entfernungsmessung:</a:t>
            </a:r>
          </a:p>
        </p:txBody>
      </p:sp>
      <p:pic>
        <p:nvPicPr>
          <p:cNvPr id="2050" name="Picture 2"/>
          <p:cNvPicPr>
            <a:picLocks noChangeAspect="1" noChangeArrowheads="1"/>
          </p:cNvPicPr>
          <p:nvPr/>
        </p:nvPicPr>
        <p:blipFill>
          <a:blip r:embed="rId3"/>
          <a:srcRect/>
          <a:stretch>
            <a:fillRect/>
          </a:stretch>
        </p:blipFill>
        <p:spPr bwMode="auto">
          <a:xfrm>
            <a:off x="845080" y="2690813"/>
            <a:ext cx="3347740" cy="1635654"/>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a:srcRect/>
          <a:stretch>
            <a:fillRect/>
          </a:stretch>
        </p:blipFill>
        <p:spPr bwMode="auto">
          <a:xfrm>
            <a:off x="4369324" y="1947333"/>
            <a:ext cx="4122743" cy="3652872"/>
          </a:xfrm>
          <a:prstGeom prst="rect">
            <a:avLst/>
          </a:prstGeom>
          <a:noFill/>
          <a:ln w="9525">
            <a:noFill/>
            <a:miter lim="800000"/>
            <a:headEnd/>
            <a:tailEnd/>
          </a:ln>
          <a:effectLst/>
        </p:spPr>
      </p:pic>
      <p:pic>
        <p:nvPicPr>
          <p:cNvPr id="1026" name="Picture 2"/>
          <p:cNvPicPr>
            <a:picLocks noChangeAspect="1" noChangeArrowheads="1"/>
          </p:cNvPicPr>
          <p:nvPr/>
        </p:nvPicPr>
        <p:blipFill>
          <a:blip r:embed="rId5"/>
          <a:srcRect/>
          <a:stretch>
            <a:fillRect/>
          </a:stretch>
        </p:blipFill>
        <p:spPr bwMode="auto">
          <a:xfrm>
            <a:off x="847196" y="2062691"/>
            <a:ext cx="2353204" cy="592197"/>
          </a:xfrm>
          <a:prstGeom prst="rect">
            <a:avLst/>
          </a:prstGeom>
          <a:noFill/>
          <a:ln w="9525">
            <a:noFill/>
            <a:miter lim="800000"/>
            <a:headEnd/>
            <a:tailEnd/>
          </a:ln>
          <a:effectLst/>
        </p:spPr>
      </p:pic>
    </p:spTree>
    <p:extLst>
      <p:ext uri="{BB962C8B-B14F-4D97-AF65-F5344CB8AC3E}">
        <p14:creationId xmlns:p14="http://schemas.microsoft.com/office/powerpoint/2010/main" val="956580023"/>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1105</Words>
  <Application>Microsoft Office PowerPoint</Application>
  <PresentationFormat>Bildschirmpräsentation (4:3)</PresentationFormat>
  <Paragraphs>91</Paragraphs>
  <Slides>8</Slides>
  <Notes>8</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8</vt:i4>
      </vt:variant>
    </vt:vector>
  </HeadingPairs>
  <TitlesOfParts>
    <vt:vector size="13" baseType="lpstr">
      <vt:lpstr>Arial</vt:lpstr>
      <vt:lpstr>Calibri</vt:lpstr>
      <vt:lpstr>Calibri Light</vt:lpstr>
      <vt:lpstr>Courier New</vt:lpstr>
      <vt:lpstr>Office</vt:lpstr>
      <vt:lpstr>Foliensatz</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Beverly</dc:creator>
  <cp:lastModifiedBy>Rohrer, Marianne</cp:lastModifiedBy>
  <cp:revision>191</cp:revision>
  <dcterms:created xsi:type="dcterms:W3CDTF">2016-12-15T21:14:21Z</dcterms:created>
  <dcterms:modified xsi:type="dcterms:W3CDTF">2023-02-20T13:39:08Z</dcterms:modified>
</cp:coreProperties>
</file>