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49" autoAdjust="0"/>
  </p:normalViewPr>
  <p:slideViewPr>
    <p:cSldViewPr snapToGrid="0" showGuides="1">
      <p:cViewPr varScale="1">
        <p:scale>
          <a:sx n="119" d="100"/>
          <a:sy n="119" d="100"/>
        </p:scale>
        <p:origin x="133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2540A-2955-4857-A7D9-E277304D39C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EFB41-8B0C-4DD5-847F-2F2B11F12226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929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88C5D-A323-4041-BCC4-1EF25083A26D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Textvorschlag:</a:t>
            </a:r>
          </a:p>
          <a:p>
            <a:endParaRPr lang="de-AT" dirty="0"/>
          </a:p>
          <a:p>
            <a:r>
              <a:rPr lang="de-AT" dirty="0"/>
              <a:t>Beim Codieren von Arduino-Programmbibliotheken ist es empfehlenswert, die Befehle und/oder Fragen, die die Programmbibliothek enthalten soll, zuerst wie gewohnt in einem Arduino-Programmierprojekt zu codieren und zu testen, und erst danach den benötigten Code in eine Programmbibliothek (mit der Dateiendung .cpp) zu kopieren.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5556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Textvorschlag:</a:t>
            </a:r>
          </a:p>
          <a:p>
            <a:endParaRPr lang="de-AT" dirty="0"/>
          </a:p>
          <a:p>
            <a:r>
              <a:rPr lang="de-AT" dirty="0"/>
              <a:t>Da in der gewohnten Arduino-Entwicklungsumgebung die Programmbibliotheks-Dateien nicht editiert werden können, verwenden wir dazu das Editorprogramm Notepad++.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795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 zur Erklärung (die Einblendungen erfolgen jeweils nach dem Drücken der &lt;Enter&gt;-Taste: </a:t>
            </a:r>
          </a:p>
          <a:p>
            <a:endParaRPr lang="de-AT" dirty="0"/>
          </a:p>
          <a:p>
            <a:r>
              <a:rPr lang="de-AT" dirty="0"/>
              <a:t>Nach Auswahl des Menüpunktes „Date - Speichern unter…“ </a:t>
            </a:r>
            <a:r>
              <a:rPr lang="de-AT" dirty="0">
                <a:sym typeface="Symbol" panose="05050102010706020507" pitchFamily="18" charset="2"/>
              </a:rPr>
              <a:t> Einblendung …</a:t>
            </a:r>
          </a:p>
          <a:p>
            <a:endParaRPr lang="de-AT" dirty="0">
              <a:sym typeface="Symbol" panose="050501020107060205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sym typeface="Symbol" panose="05050102010706020507" pitchFamily="18" charset="2"/>
              </a:rPr>
              <a:t>…durch Klicken auf die Schaltfläche „neuer Ordner“ einen Ordner für die Programmbibliothek erstellen  Einblendung …</a:t>
            </a:r>
          </a:p>
          <a:p>
            <a:endParaRPr lang="de-AT" dirty="0">
              <a:sym typeface="Symbol" panose="050501020107060205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sym typeface="Symbol" panose="05050102010706020507" pitchFamily="18" charset="2"/>
              </a:rPr>
              <a:t>…und diesem neuen Ordner einen aussagekräftigen (gültigen) Namen geben.  Einblendung …</a:t>
            </a:r>
          </a:p>
          <a:p>
            <a:endParaRPr lang="de-AT" dirty="0">
              <a:sym typeface="Symbol" panose="050501020107060205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sym typeface="Symbol" panose="05050102010706020507" pitchFamily="18" charset="2"/>
              </a:rPr>
              <a:t>Sodann einen aussagekräftigen Namen </a:t>
            </a:r>
            <a:r>
              <a:rPr lang="de-AT" sz="1400" b="1" dirty="0">
                <a:sym typeface="Symbol" panose="05050102010706020507" pitchFamily="18" charset="2"/>
              </a:rPr>
              <a:t>mit Dateiendung .cpp </a:t>
            </a:r>
            <a:r>
              <a:rPr lang="de-AT" dirty="0">
                <a:sym typeface="Symbol" panose="05050102010706020507" pitchFamily="18" charset="2"/>
              </a:rPr>
              <a:t>für die Bibliotheksdatei vergeben  Einblendung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dirty="0">
              <a:sym typeface="Symbol" panose="050501020107060205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sym typeface="Symbol" panose="05050102010706020507" pitchFamily="18" charset="2"/>
              </a:rPr>
              <a:t>…und die Datei dann durch Klicken auf die Schaltfläche „Speichern“ speichern.</a:t>
            </a:r>
          </a:p>
          <a:p>
            <a:endParaRPr lang="de-AT" dirty="0">
              <a:sym typeface="Symbol" panose="05050102010706020507" pitchFamily="18" charset="2"/>
            </a:endParaRPr>
          </a:p>
          <a:p>
            <a:r>
              <a:rPr lang="de-AT" dirty="0">
                <a:sym typeface="Symbol" panose="05050102010706020507" pitchFamily="18" charset="2"/>
              </a:rPr>
              <a:t>Anmerkung: Es sollte darauf hingewiesen werden, dass alle Programmbibliotheken in einem Unterordner von Dokumente/Arduino/libraries des jeweils angemeldeten Benutzers gespeichert werden, da sie ansonsten „nicht gefunden“ werden!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5792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Textvorschlag:</a:t>
            </a:r>
          </a:p>
          <a:p>
            <a:endParaRPr lang="de-AT" dirty="0"/>
          </a:p>
          <a:p>
            <a:r>
              <a:rPr lang="de-AT" dirty="0"/>
              <a:t>Der eingefügte Code muss noch um zwei Codezeilen ergänzt werden:</a:t>
            </a:r>
          </a:p>
          <a:p>
            <a:endParaRPr lang="de-AT" dirty="0"/>
          </a:p>
          <a:p>
            <a:r>
              <a:rPr lang="de-AT" dirty="0"/>
              <a:t>In jeder Arduino-Programmbibliothek ist die Anweisung </a:t>
            </a:r>
            <a:r>
              <a:rPr lang="de-AT" b="1" dirty="0"/>
              <a:t>#include "Arduino.h"</a:t>
            </a:r>
            <a:r>
              <a:rPr lang="de-AT" dirty="0"/>
              <a:t> hinzuzufügen.</a:t>
            </a:r>
          </a:p>
          <a:p>
            <a:endParaRPr lang="de-AT" dirty="0"/>
          </a:p>
          <a:p>
            <a:r>
              <a:rPr lang="de-AT" dirty="0"/>
              <a:t>Wenn die Programmbibliothek xxxx.cpp genannt wurde, ist zudem noch die Anweisung 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#include </a:t>
            </a:r>
            <a:r>
              <a:rPr lang="de-AT" b="1" dirty="0"/>
              <a:t>"xxxx.h" 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hinzuzufügen. </a:t>
            </a:r>
          </a:p>
          <a:p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(da die gezeigte Programmbibliothek 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morse.cpp 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genannt wurde, ist hier also </a:t>
            </a:r>
            <a:r>
              <a:rPr lang="de-AT" b="1" dirty="0"/>
              <a:t>#include "morse.h"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hinzugefügt).</a:t>
            </a:r>
          </a:p>
          <a:p>
            <a:endParaRPr lang="de-A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Zur Erläuterung: </a:t>
            </a:r>
          </a:p>
          <a:p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 Dateiendung 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.h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zeigt an, dass es sich um eine sogenannte 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Header-Datei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handelt. In dieser Header-Datei sind die Namen der Befehle bzw. Fragen aufgelistet, die in der Programmbibliothek codiert sind UND die außerhalb der Programmbibliothek verwendet werden können.</a:t>
            </a:r>
          </a:p>
          <a:p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Während die Datei 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Arduino.h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standardmäßig in der Arduino-Umgebung vorhanden ist, muss die header-Datei 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morse.h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für die Programmbibliothek 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morse.cpp </a:t>
            </a:r>
            <a:r>
              <a:rPr lang="de-A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erst codiert werden. Dies ist Inhalt der nächsten Folie.</a:t>
            </a:r>
          </a:p>
          <a:p>
            <a:endParaRPr lang="de-AT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3538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Textvorschlag:</a:t>
            </a:r>
          </a:p>
          <a:p>
            <a:endParaRPr lang="de-AT" dirty="0"/>
          </a:p>
          <a:p>
            <a:r>
              <a:rPr lang="de-AT" dirty="0"/>
              <a:t>Über den Menüpunkt „Datei – neu“ ist nun noch eine Datei zu erstellen, die im selben Ordner wie die Datei </a:t>
            </a:r>
            <a:r>
              <a:rPr lang="de-AT" b="1" dirty="0"/>
              <a:t>morse.cpp </a:t>
            </a:r>
            <a:r>
              <a:rPr lang="de-AT" dirty="0"/>
              <a:t>unter dem Namen </a:t>
            </a:r>
            <a:r>
              <a:rPr lang="de-AT" b="1" dirty="0"/>
              <a:t>morse.h</a:t>
            </a:r>
            <a:r>
              <a:rPr lang="de-AT" dirty="0"/>
              <a:t> gespeichert werden muss.</a:t>
            </a:r>
          </a:p>
          <a:p>
            <a:r>
              <a:rPr lang="de-AT" dirty="0"/>
              <a:t>In dieser Datei sind die Überschriften (man sagt auch: Signaturen) aller Befehle und/oder Fragen anzugeben, die in der Programmbibliothek (</a:t>
            </a:r>
            <a:r>
              <a:rPr lang="de-A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morse.cpp</a:t>
            </a:r>
            <a:r>
              <a:rPr lang="de-AT" dirty="0"/>
              <a:t>) codiert sind und nach dem Einbinden der Programmbibliothek in einem anderen Arduino-Projekt zur Verfügung stehen sollen. Zum Beispiel sind in der Datei morse.h die Überschriften der Befehle shortSignal bzw. longSignal nicht angegeben – diese Befehle können daher nur innerhalb der Programmbibliothek, nicht aber „von außen“ verwendet werden.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1057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</a:t>
            </a:r>
          </a:p>
          <a:p>
            <a:endParaRPr lang="de-AT" dirty="0"/>
          </a:p>
          <a:p>
            <a:r>
              <a:rPr lang="de-AT" dirty="0"/>
              <a:t>Wenn die in einer Programmbibliothek codierten Befehle und/oder Fragen in einem neuen Programmierprojekt verwendet werden sollen, ist lediglich am Anfang des Programms (in der Arduino-Programmierumgebung) die jeweilige Programmbibliothek über die entsprechende Header-Datei einzubinden.</a:t>
            </a:r>
          </a:p>
          <a:p>
            <a:endParaRPr lang="de-AT" dirty="0"/>
          </a:p>
          <a:p>
            <a:r>
              <a:rPr lang="de-AT" dirty="0"/>
              <a:t>Beim Übersetzen/Kompilieren dieses Programmierprojekts wird auch die Programmbibliothek kompiliert – beim ersten Kompilieren kann es da zu Fehlermeldungen kommen, die den Code der Programmbibliothek betreffen. Die Vorgangsweise in diesem Fall wird auf den nächsten Folien gezeigt.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827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Textvorschlag:</a:t>
            </a:r>
          </a:p>
          <a:p>
            <a:endParaRPr lang="de-AT" dirty="0"/>
          </a:p>
          <a:p>
            <a:r>
              <a:rPr lang="de-AT" dirty="0"/>
              <a:t>…siehe Text auf Folie</a:t>
            </a:r>
          </a:p>
          <a:p>
            <a:endParaRPr lang="de-AT" dirty="0"/>
          </a:p>
          <a:p>
            <a:r>
              <a:rPr lang="de-AT" dirty="0"/>
              <a:t>Bemerkung: Eine Änderung der Arduino-Voreinstellungen, sodass detaillierte Informationen während des Kompilierens angezeigt werden, wird nicht empfohlen, da nach dem Einfügen der detaillierteren Fehlermeldungen in eine neue Datei des Notepad++-Editors praktischerweise sowohl die .</a:t>
            </a:r>
            <a:r>
              <a:rPr lang="de-AT" dirty="0" err="1"/>
              <a:t>cpp</a:t>
            </a:r>
            <a:r>
              <a:rPr lang="de-AT" dirty="0"/>
              <a:t>-Quelldatei und die Datei mit der Fehlermeldung im selben Editor geöffnet werden können.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632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Textvorschlag:</a:t>
            </a:r>
          </a:p>
          <a:p>
            <a:endParaRPr lang="de-AT" dirty="0"/>
          </a:p>
          <a:p>
            <a:r>
              <a:rPr lang="de-DE" dirty="0"/>
              <a:t>Die detaillierte Fehlermeldung beinhaltet eine Angabe, um welchen Fehler es sich handelt und WO ein Fehler BEMERKT wurde, d.h. die angegebene Position – hier 40:1, d.h. in Zeile 40, erstes Zeichen – gibt diejenige Position an, unmittelbar vor der der Fehler aufgetreten ist (im abgebildeten Beispiel wurde der Strichpunkt am Ende der Zeile 39 vergessen…)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EFB41-8B0C-4DD5-847F-2F2B11F12226}" type="slidenum">
              <a:rPr lang="de-AT" smtClean="0"/>
              <a:pPr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4988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87113813-9473-4AA6-8D13-01D36957719A}"/>
              </a:ext>
            </a:extLst>
          </p:cNvPr>
          <p:cNvGrpSpPr/>
          <p:nvPr userDrawn="1"/>
        </p:nvGrpSpPr>
        <p:grpSpPr>
          <a:xfrm>
            <a:off x="0" y="1"/>
            <a:ext cx="9144000" cy="889001"/>
            <a:chOff x="535940" y="2984500"/>
            <a:chExt cx="12192000" cy="889001"/>
          </a:xfrm>
        </p:grpSpPr>
        <p:sp>
          <p:nvSpPr>
            <p:cNvPr id="8" name="Rechtwinkliges Dreieck 7">
              <a:extLst>
                <a:ext uri="{FF2B5EF4-FFF2-40B4-BE49-F238E27FC236}">
                  <a16:creationId xmlns:a16="http://schemas.microsoft.com/office/drawing/2014/main" id="{432B31C4-C012-4CC1-9FE9-1AA839F5A2D4}"/>
                </a:ext>
              </a:extLst>
            </p:cNvPr>
            <p:cNvSpPr>
              <a:spLocks/>
            </p:cNvSpPr>
            <p:nvPr userDrawn="1"/>
          </p:nvSpPr>
          <p:spPr bwMode="auto">
            <a:xfrm rot="10800000">
              <a:off x="535940" y="2984500"/>
              <a:ext cx="12192000" cy="889000"/>
            </a:xfrm>
            <a:prstGeom prst="rtTriangle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AT" sz="1800"/>
            </a:p>
          </p:txBody>
        </p:sp>
        <p:cxnSp>
          <p:nvCxnSpPr>
            <p:cNvPr id="9" name="AutoShape 6">
              <a:extLst>
                <a:ext uri="{FF2B5EF4-FFF2-40B4-BE49-F238E27FC236}">
                  <a16:creationId xmlns:a16="http://schemas.microsoft.com/office/drawing/2014/main" id="{EDDCE08E-EC3C-46ED-9D43-2D4DC3EBCBC4}"/>
                </a:ext>
              </a:extLst>
            </p:cNvPr>
            <p:cNvCxnSpPr>
              <a:cxnSpLocks noChangeShapeType="1"/>
              <a:endCxn id="9" idx="0"/>
            </p:cNvCxnSpPr>
            <p:nvPr userDrawn="1"/>
          </p:nvCxnSpPr>
          <p:spPr bwMode="auto">
            <a:xfrm flipV="1">
              <a:off x="535940" y="3873500"/>
              <a:ext cx="12192000" cy="1"/>
            </a:xfrm>
            <a:prstGeom prst="straightConnector1">
              <a:avLst/>
            </a:prstGeom>
            <a:noFill/>
            <a:ln w="28575" cmpd="sng">
              <a:solidFill>
                <a:srgbClr val="7030A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3117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109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316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079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333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479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965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495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855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412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648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19737"/>
            <a:ext cx="7886700" cy="903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5F0D8-3AC7-4FF9-93C1-45A6A9C77928}" type="datetimeFigureOut">
              <a:rPr lang="de-AT" smtClean="0"/>
              <a:pPr/>
              <a:t>20.02.2023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98161-102E-410A-BCC2-6769F584A2F1}" type="slidenum">
              <a:rPr lang="de-AT" smtClean="0"/>
              <a:pPr/>
              <a:t>‹Nr.›</a:t>
            </a:fld>
            <a:endParaRPr lang="de-AT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C9CAF278-0E78-4730-903E-DF1A78EEE81B}"/>
              </a:ext>
            </a:extLst>
          </p:cNvPr>
          <p:cNvGrpSpPr/>
          <p:nvPr userDrawn="1"/>
        </p:nvGrpSpPr>
        <p:grpSpPr>
          <a:xfrm>
            <a:off x="0" y="1"/>
            <a:ext cx="9144000" cy="889001"/>
            <a:chOff x="535940" y="2984500"/>
            <a:chExt cx="12192000" cy="889001"/>
          </a:xfrm>
        </p:grpSpPr>
        <p:sp>
          <p:nvSpPr>
            <p:cNvPr id="8" name="Rechtwinkliges Dreieck 7">
              <a:extLst>
                <a:ext uri="{FF2B5EF4-FFF2-40B4-BE49-F238E27FC236}">
                  <a16:creationId xmlns:a16="http://schemas.microsoft.com/office/drawing/2014/main" id="{3D9C133F-2802-4E46-8D11-245598E8B4C3}"/>
                </a:ext>
              </a:extLst>
            </p:cNvPr>
            <p:cNvSpPr>
              <a:spLocks/>
            </p:cNvSpPr>
            <p:nvPr userDrawn="1"/>
          </p:nvSpPr>
          <p:spPr bwMode="auto">
            <a:xfrm rot="10800000">
              <a:off x="535940" y="2984500"/>
              <a:ext cx="12192000" cy="889000"/>
            </a:xfrm>
            <a:prstGeom prst="rtTriangle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AT" sz="1800"/>
            </a:p>
          </p:txBody>
        </p:sp>
        <p:cxnSp>
          <p:nvCxnSpPr>
            <p:cNvPr id="9" name="AutoShape 6">
              <a:extLst>
                <a:ext uri="{FF2B5EF4-FFF2-40B4-BE49-F238E27FC236}">
                  <a16:creationId xmlns:a16="http://schemas.microsoft.com/office/drawing/2014/main" id="{E5F99F3C-3F90-4387-B58E-961F2A7FD73E}"/>
                </a:ext>
              </a:extLst>
            </p:cNvPr>
            <p:cNvCxnSpPr>
              <a:cxnSpLocks noChangeShapeType="1"/>
              <a:endCxn id="9" idx="0"/>
            </p:cNvCxnSpPr>
            <p:nvPr userDrawn="1"/>
          </p:nvCxnSpPr>
          <p:spPr bwMode="auto">
            <a:xfrm flipV="1">
              <a:off x="535940" y="3873500"/>
              <a:ext cx="12192000" cy="1"/>
            </a:xfrm>
            <a:prstGeom prst="straightConnector1">
              <a:avLst/>
            </a:prstGeom>
            <a:noFill/>
            <a:ln w="28575" cmpd="sng">
              <a:solidFill>
                <a:srgbClr val="7030A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3" name="Bild 1">
            <a:extLst>
              <a:ext uri="{FF2B5EF4-FFF2-40B4-BE49-F238E27FC236}">
                <a16:creationId xmlns:a16="http://schemas.microsoft.com/office/drawing/2014/main" id="{DB80DF0F-AD11-48EA-B1CE-8851983AF2A4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452" y="6294261"/>
            <a:ext cx="696898" cy="489303"/>
          </a:xfrm>
          <a:prstGeom prst="rect">
            <a:avLst/>
          </a:prstGeom>
        </p:spPr>
      </p:pic>
      <p:pic>
        <p:nvPicPr>
          <p:cNvPr id="14" name="Bild 5">
            <a:extLst>
              <a:ext uri="{FF2B5EF4-FFF2-40B4-BE49-F238E27FC236}">
                <a16:creationId xmlns:a16="http://schemas.microsoft.com/office/drawing/2014/main" id="{349F28C7-9156-4BDF-96A5-4CF87D792590}"/>
              </a:ext>
            </a:extLst>
          </p:cNvPr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0879"/>
          <a:stretch/>
        </p:blipFill>
        <p:spPr bwMode="auto">
          <a:xfrm>
            <a:off x="1649327" y="6311686"/>
            <a:ext cx="424049" cy="4718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12" y="6305944"/>
            <a:ext cx="688875" cy="436664"/>
          </a:xfrm>
          <a:prstGeom prst="rect">
            <a:avLst/>
          </a:prstGeom>
        </p:spPr>
      </p:pic>
      <p:pic>
        <p:nvPicPr>
          <p:cNvPr id="11" name="Picture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564314AB-0E60-AD4A-BA41-607CF38CC15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52" y="191415"/>
            <a:ext cx="114300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990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Foliensatz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Codieren einfacher Arduino-Programmbibliotheken</a:t>
            </a:r>
          </a:p>
        </p:txBody>
      </p:sp>
    </p:spTree>
    <p:extLst>
      <p:ext uri="{BB962C8B-B14F-4D97-AF65-F5344CB8AC3E}">
        <p14:creationId xmlns:p14="http://schemas.microsoft.com/office/powerpoint/2010/main" val="75003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64CF7BAD-FD41-4FE3-AB69-72B1FEC8219E}"/>
              </a:ext>
            </a:extLst>
          </p:cNvPr>
          <p:cNvSpPr txBox="1"/>
          <p:nvPr/>
        </p:nvSpPr>
        <p:spPr>
          <a:xfrm>
            <a:off x="312820" y="1197117"/>
            <a:ext cx="823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Kopieren des benötigten Codes aus einem funktionierenden Arduino-Programm (z.B.):</a:t>
            </a:r>
            <a:endParaRPr lang="de-DE" dirty="0"/>
          </a:p>
        </p:txBody>
      </p: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6C294BF3-F34F-4B92-BC72-6411654715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21"/>
          <a:stretch/>
        </p:blipFill>
        <p:spPr>
          <a:xfrm>
            <a:off x="312820" y="1680086"/>
            <a:ext cx="2786063" cy="3193943"/>
          </a:xfrm>
          <a:prstGeom prst="rect">
            <a:avLst/>
          </a:prstGeom>
        </p:spPr>
      </p:pic>
      <p:pic>
        <p:nvPicPr>
          <p:cNvPr id="6" name="Grafik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16F3A2BD-128D-4B41-BA44-5BE27FF8CC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6" b="38576"/>
          <a:stretch/>
        </p:blipFill>
        <p:spPr bwMode="auto">
          <a:xfrm>
            <a:off x="5813508" y="2534107"/>
            <a:ext cx="2871779" cy="39140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315ABF4D-DBFD-42B9-9593-59ABC42620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83" y="2316566"/>
            <a:ext cx="2714625" cy="2557463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A5237C5-A645-437E-9B4F-A0EF8C65F193}"/>
              </a:ext>
            </a:extLst>
          </p:cNvPr>
          <p:cNvSpPr txBox="1"/>
          <p:nvPr/>
        </p:nvSpPr>
        <p:spPr>
          <a:xfrm>
            <a:off x="439903" y="5337717"/>
            <a:ext cx="5317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…selbst codiere Befehle aus einer möglichen Lösung zu Aufgabe 6) von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ST_AA_06Arduino_Modularisierung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1709A253-6015-49CA-8D1C-92DD459547E8}"/>
              </a:ext>
            </a:extLst>
          </p:cNvPr>
          <p:cNvCxnSpPr/>
          <p:nvPr/>
        </p:nvCxnSpPr>
        <p:spPr>
          <a:xfrm flipH="1" flipV="1">
            <a:off x="2300288" y="4508393"/>
            <a:ext cx="585787" cy="6572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03A8FD38-FCED-4645-86C5-2C74118D83E7}"/>
              </a:ext>
            </a:extLst>
          </p:cNvPr>
          <p:cNvCxnSpPr/>
          <p:nvPr/>
        </p:nvCxnSpPr>
        <p:spPr>
          <a:xfrm flipV="1">
            <a:off x="2886075" y="4672013"/>
            <a:ext cx="671513" cy="5059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80E2C7FA-E9DF-43E5-8F0E-5CD7978E7BA5}"/>
              </a:ext>
            </a:extLst>
          </p:cNvPr>
          <p:cNvCxnSpPr/>
          <p:nvPr/>
        </p:nvCxnSpPr>
        <p:spPr>
          <a:xfrm flipV="1">
            <a:off x="2912393" y="4987666"/>
            <a:ext cx="2972553" cy="1902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46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B3DB932-6BC4-4CD3-A4C3-4914D567DA2F}"/>
              </a:ext>
            </a:extLst>
          </p:cNvPr>
          <p:cNvSpPr txBox="1"/>
          <p:nvPr/>
        </p:nvSpPr>
        <p:spPr>
          <a:xfrm>
            <a:off x="269957" y="1197117"/>
            <a:ext cx="823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Starten des Editor-Programms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Notepad++</a:t>
            </a:r>
            <a:r>
              <a:rPr lang="de-AT" dirty="0"/>
              <a:t>: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141F7EA-AEFA-4C97-99A8-7AD206507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1611113"/>
            <a:ext cx="1100138" cy="113069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AE8BE99-1577-4B13-99A9-A4C4F8F1E3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0712" y="2176461"/>
            <a:ext cx="6438900" cy="4016264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DC20861D-21BA-4DD8-B703-0741C511BB7F}"/>
              </a:ext>
            </a:extLst>
          </p:cNvPr>
          <p:cNvCxnSpPr>
            <a:cxnSpLocks/>
          </p:cNvCxnSpPr>
          <p:nvPr/>
        </p:nvCxnSpPr>
        <p:spPr>
          <a:xfrm>
            <a:off x="1126331" y="2741810"/>
            <a:ext cx="1531144" cy="68719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09539D7E-D27F-4F7A-8C6D-7A3B982E0EBF}"/>
              </a:ext>
            </a:extLst>
          </p:cNvPr>
          <p:cNvSpPr txBox="1"/>
          <p:nvPr/>
        </p:nvSpPr>
        <p:spPr>
          <a:xfrm>
            <a:off x="269957" y="2800761"/>
            <a:ext cx="15311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Doppelklick mit der linken Maustaste auf das Desktop-Symbol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67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76D0962-8C43-40B3-96C0-568C809D2EF7}"/>
              </a:ext>
            </a:extLst>
          </p:cNvPr>
          <p:cNvSpPr txBox="1"/>
          <p:nvPr/>
        </p:nvSpPr>
        <p:spPr>
          <a:xfrm>
            <a:off x="256422" y="1039954"/>
            <a:ext cx="86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Speichern der neuen Datei in einem Unterordner des Ordners für Programmbibliotheken: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F6A638B-171D-4A11-8E6E-C5094AED06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8281" b="66374"/>
          <a:stretch/>
        </p:blipFill>
        <p:spPr>
          <a:xfrm>
            <a:off x="544308" y="1567832"/>
            <a:ext cx="4872037" cy="2207756"/>
          </a:xfrm>
          <a:prstGeom prst="rect">
            <a:avLst/>
          </a:prstGeom>
        </p:spPr>
      </p:pic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EAAEF648-A378-4B5F-8776-AD815051E27F}"/>
              </a:ext>
            </a:extLst>
          </p:cNvPr>
          <p:cNvGrpSpPr/>
          <p:nvPr/>
        </p:nvGrpSpPr>
        <p:grpSpPr>
          <a:xfrm>
            <a:off x="2228850" y="2441550"/>
            <a:ext cx="3529013" cy="1855198"/>
            <a:chOff x="2228850" y="2441550"/>
            <a:chExt cx="3529013" cy="1855198"/>
          </a:xfrm>
        </p:grpSpPr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0CE226E5-53A8-4D51-B1D5-8EFCAE26395C}"/>
                </a:ext>
              </a:extLst>
            </p:cNvPr>
            <p:cNvGrpSpPr/>
            <p:nvPr/>
          </p:nvGrpSpPr>
          <p:grpSpPr>
            <a:xfrm>
              <a:off x="2424727" y="2441550"/>
              <a:ext cx="3333136" cy="1855198"/>
              <a:chOff x="2296139" y="2121871"/>
              <a:chExt cx="3333136" cy="1855198"/>
            </a:xfrm>
          </p:grpSpPr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BB0FD1E6-A131-4BD5-94D4-1A92D7EFBE7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r="63549" b="63914"/>
              <a:stretch/>
            </p:blipFill>
            <p:spPr>
              <a:xfrm>
                <a:off x="2296139" y="2121871"/>
                <a:ext cx="3333136" cy="1855198"/>
              </a:xfrm>
              <a:prstGeom prst="rect">
                <a:avLst/>
              </a:prstGeom>
            </p:spPr>
          </p:pic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7451417B-7CE5-445B-AC71-926BE9DA9B90}"/>
                  </a:ext>
                </a:extLst>
              </p:cNvPr>
              <p:cNvSpPr/>
              <p:nvPr/>
            </p:nvSpPr>
            <p:spPr>
              <a:xfrm>
                <a:off x="2923176" y="2768697"/>
                <a:ext cx="1077324" cy="4602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E23BF209-279E-49F9-A8D6-DE6516032890}"/>
                </a:ext>
              </a:extLst>
            </p:cNvPr>
            <p:cNvCxnSpPr>
              <a:endCxn id="11" idx="2"/>
            </p:cNvCxnSpPr>
            <p:nvPr/>
          </p:nvCxnSpPr>
          <p:spPr>
            <a:xfrm>
              <a:off x="2228850" y="3318515"/>
              <a:ext cx="82291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4F5D623A-D7AD-491C-B928-D90F774E3A05}"/>
              </a:ext>
            </a:extLst>
          </p:cNvPr>
          <p:cNvGrpSpPr/>
          <p:nvPr/>
        </p:nvGrpSpPr>
        <p:grpSpPr>
          <a:xfrm>
            <a:off x="4129088" y="2847989"/>
            <a:ext cx="3971926" cy="1855198"/>
            <a:chOff x="4129088" y="2847989"/>
            <a:chExt cx="3971926" cy="1855198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44866AE2-6F92-48C7-A048-D4618A76FAEA}"/>
                </a:ext>
              </a:extLst>
            </p:cNvPr>
            <p:cNvGrpSpPr/>
            <p:nvPr/>
          </p:nvGrpSpPr>
          <p:grpSpPr>
            <a:xfrm>
              <a:off x="5014914" y="2847989"/>
              <a:ext cx="3086100" cy="1855198"/>
              <a:chOff x="4895081" y="2494221"/>
              <a:chExt cx="3086100" cy="1855198"/>
            </a:xfrm>
          </p:grpSpPr>
          <p:pic>
            <p:nvPicPr>
              <p:cNvPr id="8" name="Grafik 7">
                <a:extLst>
                  <a:ext uri="{FF2B5EF4-FFF2-40B4-BE49-F238E27FC236}">
                    <a16:creationId xmlns:a16="http://schemas.microsoft.com/office/drawing/2014/main" id="{7FAAAD13-A450-4EC7-ABB7-2920E210BD8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r="66250" b="63913"/>
              <a:stretch/>
            </p:blipFill>
            <p:spPr>
              <a:xfrm>
                <a:off x="4895081" y="2494221"/>
                <a:ext cx="3086100" cy="1855198"/>
              </a:xfrm>
              <a:prstGeom prst="rect">
                <a:avLst/>
              </a:prstGeom>
            </p:spPr>
          </p:pic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5F001BD8-E9CE-41C4-8EB9-5DCF55714EF9}"/>
                  </a:ext>
                </a:extLst>
              </p:cNvPr>
              <p:cNvSpPr/>
              <p:nvPr/>
            </p:nvSpPr>
            <p:spPr>
              <a:xfrm>
                <a:off x="6546785" y="3794835"/>
                <a:ext cx="1077324" cy="46027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11606A58-A15B-47B7-B494-08EF4991623D}"/>
                </a:ext>
              </a:extLst>
            </p:cNvPr>
            <p:cNvCxnSpPr/>
            <p:nvPr/>
          </p:nvCxnSpPr>
          <p:spPr>
            <a:xfrm>
              <a:off x="4129088" y="3318515"/>
              <a:ext cx="2537530" cy="9782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E4FE943D-61B2-478F-95A9-41D4C1F599CF}"/>
              </a:ext>
            </a:extLst>
          </p:cNvPr>
          <p:cNvGrpSpPr/>
          <p:nvPr/>
        </p:nvGrpSpPr>
        <p:grpSpPr>
          <a:xfrm>
            <a:off x="256422" y="4608881"/>
            <a:ext cx="8071054" cy="1450444"/>
            <a:chOff x="256422" y="4608881"/>
            <a:chExt cx="8071054" cy="1450444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792A87CC-DC97-4702-BE2C-779812C80A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94" t="76956" b="1223"/>
            <a:stretch/>
          </p:blipFill>
          <p:spPr>
            <a:xfrm>
              <a:off x="256422" y="5076202"/>
              <a:ext cx="8071054" cy="983123"/>
            </a:xfrm>
            <a:prstGeom prst="rect">
              <a:avLst/>
            </a:prstGeom>
          </p:spPr>
        </p:pic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209D4929-2EB3-48F1-B501-025619FEB528}"/>
                </a:ext>
              </a:extLst>
            </p:cNvPr>
            <p:cNvCxnSpPr/>
            <p:nvPr/>
          </p:nvCxnSpPr>
          <p:spPr>
            <a:xfrm flipH="1">
              <a:off x="2228850" y="4608881"/>
              <a:ext cx="4700588" cy="46732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BBD7BB6C-31BB-4006-8B60-5936ED82EE27}"/>
              </a:ext>
            </a:extLst>
          </p:cNvPr>
          <p:cNvGrpSpPr/>
          <p:nvPr/>
        </p:nvGrpSpPr>
        <p:grpSpPr>
          <a:xfrm>
            <a:off x="2100263" y="5214938"/>
            <a:ext cx="5210291" cy="875081"/>
            <a:chOff x="2100263" y="5214938"/>
            <a:chExt cx="5210291" cy="875081"/>
          </a:xfrm>
        </p:grpSpPr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D214BB84-BF09-4ACA-A607-5756AB06730C}"/>
                </a:ext>
              </a:extLst>
            </p:cNvPr>
            <p:cNvCxnSpPr>
              <a:cxnSpLocks/>
            </p:cNvCxnSpPr>
            <p:nvPr/>
          </p:nvCxnSpPr>
          <p:spPr>
            <a:xfrm>
              <a:off x="2100263" y="5214938"/>
              <a:ext cx="4071937" cy="6031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0502C2B5-DB6B-4798-ADFA-65897F729599}"/>
                </a:ext>
              </a:extLst>
            </p:cNvPr>
            <p:cNvSpPr/>
            <p:nvPr/>
          </p:nvSpPr>
          <p:spPr>
            <a:xfrm>
              <a:off x="6233230" y="5629741"/>
              <a:ext cx="1077324" cy="46027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71447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FB35383-478A-4BDF-9A1C-EF8E33702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915" y="1409286"/>
            <a:ext cx="2800350" cy="447675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99D8C1D2-C3E2-4774-9968-713591B8B7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8745" y="2239853"/>
            <a:ext cx="2743200" cy="42386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69ADFBD-1CDE-48F3-9468-6DE2493DC449}"/>
              </a:ext>
            </a:extLst>
          </p:cNvPr>
          <p:cNvSpPr txBox="1"/>
          <p:nvPr/>
        </p:nvSpPr>
        <p:spPr>
          <a:xfrm>
            <a:off x="256422" y="1039954"/>
            <a:ext cx="86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Einfügen des zuvor kopierten Codes:</a:t>
            </a:r>
            <a:endParaRPr lang="de-DE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496205ED-99D4-4A4A-8C0D-7DC25D8E3AE8}"/>
              </a:ext>
            </a:extLst>
          </p:cNvPr>
          <p:cNvSpPr/>
          <p:nvPr/>
        </p:nvSpPr>
        <p:spPr>
          <a:xfrm>
            <a:off x="1907627" y="1639614"/>
            <a:ext cx="2065283" cy="67791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2FDC4BB-D7DE-49DF-86E0-733F2549EE63}"/>
              </a:ext>
            </a:extLst>
          </p:cNvPr>
          <p:cNvSpPr txBox="1"/>
          <p:nvPr/>
        </p:nvSpPr>
        <p:spPr>
          <a:xfrm>
            <a:off x="4858736" y="1316448"/>
            <a:ext cx="3433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…diese beiden Codezeilen </a:t>
            </a:r>
            <a:r>
              <a:rPr lang="de-AT" b="1" dirty="0"/>
              <a:t>müssen genau so </a:t>
            </a:r>
            <a:r>
              <a:rPr lang="de-AT" dirty="0"/>
              <a:t>hinzugefügt werden!</a:t>
            </a:r>
            <a:endParaRPr lang="de-DE" dirty="0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D8E16FF-2ABA-46D2-A10C-1A80AF5E6870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767959" y="1639614"/>
            <a:ext cx="1090777" cy="33895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56F6482C-609F-443B-8A80-C75E28DC119A}"/>
              </a:ext>
            </a:extLst>
          </p:cNvPr>
          <p:cNvSpPr txBox="1"/>
          <p:nvPr/>
        </p:nvSpPr>
        <p:spPr>
          <a:xfrm>
            <a:off x="2413603" y="5593851"/>
            <a:ext cx="3433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…und dann muss die Programmbibliothek wieder gespeichert werden…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405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2537FF9-5DD7-4D8E-AAEB-949B5E28156D}"/>
              </a:ext>
            </a:extLst>
          </p:cNvPr>
          <p:cNvSpPr txBox="1"/>
          <p:nvPr/>
        </p:nvSpPr>
        <p:spPr>
          <a:xfrm>
            <a:off x="256422" y="1039954"/>
            <a:ext cx="86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Erstellen, Codieren und Speichern (im selben Ordner wie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morse.cpp</a:t>
            </a:r>
            <a:r>
              <a:rPr lang="de-AT" dirty="0"/>
              <a:t>) der Datei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morse.h</a:t>
            </a:r>
            <a:r>
              <a:rPr lang="de-AT" dirty="0"/>
              <a:t>: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0F8FFD5-E401-4CF7-9B79-6D2CB733E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64" y="1586570"/>
            <a:ext cx="3826094" cy="397268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7FE22B8-C6B7-427B-90DA-0D3699DF67D4}"/>
              </a:ext>
            </a:extLst>
          </p:cNvPr>
          <p:cNvSpPr txBox="1"/>
          <p:nvPr/>
        </p:nvSpPr>
        <p:spPr>
          <a:xfrm>
            <a:off x="4755764" y="3668722"/>
            <a:ext cx="32348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Überschriften jener Befehle (und/oder Fragen), die von der Programmbibliothek zur </a:t>
            </a:r>
            <a:r>
              <a:rPr lang="de-AT" dirty="0" err="1"/>
              <a:t>Verfü-gung</a:t>
            </a:r>
            <a:r>
              <a:rPr lang="de-AT" dirty="0"/>
              <a:t> gestellt werden…</a:t>
            </a:r>
          </a:p>
          <a:p>
            <a:r>
              <a:rPr lang="de-AT" dirty="0"/>
              <a:t>Jede Überschrift wird </a:t>
            </a:r>
            <a:r>
              <a:rPr lang="de-AT" b="1" dirty="0"/>
              <a:t>mit einem Strichpunkt abgeschlossen</a:t>
            </a:r>
            <a:r>
              <a:rPr lang="de-AT" dirty="0"/>
              <a:t>!</a:t>
            </a:r>
            <a:endParaRPr lang="de-DE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9A96D23-88A4-4DDD-B114-7650449E1CD4}"/>
              </a:ext>
            </a:extLst>
          </p:cNvPr>
          <p:cNvSpPr/>
          <p:nvPr/>
        </p:nvSpPr>
        <p:spPr>
          <a:xfrm>
            <a:off x="882869" y="3736428"/>
            <a:ext cx="3689131" cy="153500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9BE930B3-3EDC-49BC-832A-559E51508351}"/>
              </a:ext>
            </a:extLst>
          </p:cNvPr>
          <p:cNvCxnSpPr/>
          <p:nvPr/>
        </p:nvCxnSpPr>
        <p:spPr>
          <a:xfrm flipH="1">
            <a:off x="4067503" y="4130566"/>
            <a:ext cx="630620" cy="1734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1061D3C6-FE06-4750-9F4F-BF98B4780829}"/>
              </a:ext>
            </a:extLst>
          </p:cNvPr>
          <p:cNvSpPr txBox="1"/>
          <p:nvPr/>
        </p:nvSpPr>
        <p:spPr>
          <a:xfrm>
            <a:off x="5781018" y="2265949"/>
            <a:ext cx="2631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…notwendiger Rahmen für Befehlsüberschriften in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morse.h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D16009-9D51-4269-AD22-D1A85CF5BBA5}"/>
              </a:ext>
            </a:extLst>
          </p:cNvPr>
          <p:cNvSpPr/>
          <p:nvPr/>
        </p:nvSpPr>
        <p:spPr>
          <a:xfrm>
            <a:off x="1324303" y="2169761"/>
            <a:ext cx="2743200" cy="11762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079A177-9D91-417D-ABF1-89456F512226}"/>
              </a:ext>
            </a:extLst>
          </p:cNvPr>
          <p:cNvSpPr/>
          <p:nvPr/>
        </p:nvSpPr>
        <p:spPr>
          <a:xfrm>
            <a:off x="1324303" y="5271430"/>
            <a:ext cx="804042" cy="2878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7C0DE67F-1B77-423E-B9ED-E8302AD329CD}"/>
              </a:ext>
            </a:extLst>
          </p:cNvPr>
          <p:cNvCxnSpPr/>
          <p:nvPr/>
        </p:nvCxnSpPr>
        <p:spPr>
          <a:xfrm flipH="1">
            <a:off x="4067503" y="2459421"/>
            <a:ext cx="1713515" cy="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C0FED0E-3989-454C-9B61-2F31FF24F31F}"/>
              </a:ext>
            </a:extLst>
          </p:cNvPr>
          <p:cNvCxnSpPr>
            <a:cxnSpLocks/>
          </p:cNvCxnSpPr>
          <p:nvPr/>
        </p:nvCxnSpPr>
        <p:spPr>
          <a:xfrm flipH="1">
            <a:off x="8597132" y="2459421"/>
            <a:ext cx="26604" cy="29559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4A8C869F-9B4E-4A01-9D9E-CE43D4C08446}"/>
              </a:ext>
            </a:extLst>
          </p:cNvPr>
          <p:cNvCxnSpPr>
            <a:cxnSpLocks/>
            <a:endCxn id="11" idx="3"/>
          </p:cNvCxnSpPr>
          <p:nvPr/>
        </p:nvCxnSpPr>
        <p:spPr>
          <a:xfrm flipH="1">
            <a:off x="2128345" y="5415344"/>
            <a:ext cx="648208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8D26E22-7EDE-45EC-BDB8-3549F14F8A03}"/>
              </a:ext>
            </a:extLst>
          </p:cNvPr>
          <p:cNvCxnSpPr>
            <a:cxnSpLocks/>
          </p:cNvCxnSpPr>
          <p:nvPr/>
        </p:nvCxnSpPr>
        <p:spPr>
          <a:xfrm flipH="1">
            <a:off x="8103476" y="2459421"/>
            <a:ext cx="5069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A5507393-DB6C-49EA-BC4B-5384615EE18F}"/>
              </a:ext>
            </a:extLst>
          </p:cNvPr>
          <p:cNvSpPr/>
          <p:nvPr/>
        </p:nvSpPr>
        <p:spPr>
          <a:xfrm>
            <a:off x="2219325" y="2169761"/>
            <a:ext cx="1076325" cy="65226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71C8327A-F58B-493A-A026-76B41AD92CA5}"/>
              </a:ext>
            </a:extLst>
          </p:cNvPr>
          <p:cNvCxnSpPr>
            <a:cxnSpLocks/>
          </p:cNvCxnSpPr>
          <p:nvPr/>
        </p:nvCxnSpPr>
        <p:spPr>
          <a:xfrm>
            <a:off x="6331823" y="3095625"/>
            <a:ext cx="657" cy="2871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B5A10CBF-8542-48F3-9CD7-07259C281621}"/>
              </a:ext>
            </a:extLst>
          </p:cNvPr>
          <p:cNvCxnSpPr>
            <a:cxnSpLocks/>
          </p:cNvCxnSpPr>
          <p:nvPr/>
        </p:nvCxnSpPr>
        <p:spPr>
          <a:xfrm flipH="1" flipV="1">
            <a:off x="3095625" y="2533650"/>
            <a:ext cx="3236198" cy="8491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716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ABE1755-B057-4CEE-A01C-6E88E2AD6222}"/>
              </a:ext>
            </a:extLst>
          </p:cNvPr>
          <p:cNvSpPr txBox="1"/>
          <p:nvPr/>
        </p:nvSpPr>
        <p:spPr>
          <a:xfrm>
            <a:off x="256422" y="1039954"/>
            <a:ext cx="86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Einbinden der Programmbibliothek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</a:t>
            </a:r>
            <a:r>
              <a:rPr lang="de-AT" dirty="0"/>
              <a:t> in ein neues Programmierprojekt: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7AE2D62-7E8B-4BD2-9E81-564E3D2ABE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5" b="3297"/>
          <a:stretch/>
        </p:blipFill>
        <p:spPr>
          <a:xfrm>
            <a:off x="1259763" y="1409286"/>
            <a:ext cx="2886568" cy="478798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900DC275-5B89-41AD-8681-9547BA3BEF86}"/>
              </a:ext>
            </a:extLst>
          </p:cNvPr>
          <p:cNvSpPr txBox="1"/>
          <p:nvPr/>
        </p:nvSpPr>
        <p:spPr>
          <a:xfrm>
            <a:off x="4409418" y="1761453"/>
            <a:ext cx="2631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Einbinden der Programm-bibliothek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</a:t>
            </a:r>
            <a:r>
              <a:rPr lang="de-AT" dirty="0"/>
              <a:t> über die (header-) Datei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morse.h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6D5ACD9F-227E-4D62-B387-A2C1BAFBF19B}"/>
              </a:ext>
            </a:extLst>
          </p:cNvPr>
          <p:cNvCxnSpPr/>
          <p:nvPr/>
        </p:nvCxnSpPr>
        <p:spPr>
          <a:xfrm flipH="1" flipV="1">
            <a:off x="2703047" y="1545021"/>
            <a:ext cx="1758594" cy="3468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12D805E8-E552-4C25-856A-FEE25E85EE6D}"/>
              </a:ext>
            </a:extLst>
          </p:cNvPr>
          <p:cNvSpPr txBox="1"/>
          <p:nvPr/>
        </p:nvSpPr>
        <p:spPr>
          <a:xfrm>
            <a:off x="4461641" y="2858562"/>
            <a:ext cx="2886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Die Befehle, die in der Pro-</a:t>
            </a:r>
            <a:r>
              <a:rPr lang="de-AT" dirty="0" err="1"/>
              <a:t>grammbibliothek</a:t>
            </a:r>
            <a:r>
              <a:rPr lang="de-AT" dirty="0"/>
              <a:t>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 </a:t>
            </a:r>
            <a:r>
              <a:rPr lang="de-AT" dirty="0"/>
              <a:t>(Da-</a:t>
            </a:r>
            <a:r>
              <a:rPr lang="de-AT" dirty="0" err="1"/>
              <a:t>tei</a:t>
            </a:r>
            <a:r>
              <a:rPr lang="de-AT" dirty="0"/>
              <a:t>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morse.cpp</a:t>
            </a:r>
            <a:r>
              <a:rPr lang="de-AT" dirty="0"/>
              <a:t>) codiert sind, können einfach verwendet werden. Der Code für diese Befehle muss hier nicht mehr angegeben werden!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4723456-2F2E-40A7-9C01-57B7F93E39FE}"/>
              </a:ext>
            </a:extLst>
          </p:cNvPr>
          <p:cNvCxnSpPr>
            <a:cxnSpLocks/>
          </p:cNvCxnSpPr>
          <p:nvPr/>
        </p:nvCxnSpPr>
        <p:spPr>
          <a:xfrm flipH="1">
            <a:off x="1876097" y="3054115"/>
            <a:ext cx="2665111" cy="17228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17EAF51-8A01-464F-9F5F-32CB0558AF54}"/>
              </a:ext>
            </a:extLst>
          </p:cNvPr>
          <p:cNvCxnSpPr>
            <a:cxnSpLocks/>
          </p:cNvCxnSpPr>
          <p:nvPr/>
        </p:nvCxnSpPr>
        <p:spPr>
          <a:xfrm flipH="1">
            <a:off x="2585545" y="3054115"/>
            <a:ext cx="1955663" cy="293678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14764E7E-7872-4194-B628-D6D73F0C675B}"/>
              </a:ext>
            </a:extLst>
          </p:cNvPr>
          <p:cNvSpPr txBox="1"/>
          <p:nvPr/>
        </p:nvSpPr>
        <p:spPr>
          <a:xfrm>
            <a:off x="4503024" y="5170755"/>
            <a:ext cx="3836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Beim Übersetzen/Kompilieren dieses Programmierprojekts wird auch die Programmbibliothek </a:t>
            </a:r>
            <a:r>
              <a:rPr lang="de-AT" b="1" dirty="0">
                <a:solidFill>
                  <a:schemeClr val="accent1">
                    <a:lumMod val="75000"/>
                  </a:schemeClr>
                </a:solidFill>
              </a:rPr>
              <a:t>morse</a:t>
            </a:r>
            <a:r>
              <a:rPr lang="de-AT" dirty="0"/>
              <a:t> übersetzt/ kompiliert!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97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FF9BA09F-C4DC-4BF5-B694-72D251C34600}"/>
              </a:ext>
            </a:extLst>
          </p:cNvPr>
          <p:cNvSpPr txBox="1"/>
          <p:nvPr/>
        </p:nvSpPr>
        <p:spPr>
          <a:xfrm>
            <a:off x="256422" y="1039954"/>
            <a:ext cx="86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…wenn das Übersetzen/Kompilieren einer Programmbibliothek zu einem Fehler führt…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9E8F5A7-E9A9-420F-81D9-AA8FC72E9A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57" r="61207" b="1"/>
          <a:stretch/>
        </p:blipFill>
        <p:spPr>
          <a:xfrm>
            <a:off x="646387" y="1718440"/>
            <a:ext cx="5539963" cy="148072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C3E5781-7B6E-45AE-A48B-94DF8EA560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897"/>
          <a:stretch/>
        </p:blipFill>
        <p:spPr>
          <a:xfrm>
            <a:off x="6416563" y="1690408"/>
            <a:ext cx="1871218" cy="150876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C710D94-F1A2-4FB2-80DF-00A1549CD5C8}"/>
              </a:ext>
            </a:extLst>
          </p:cNvPr>
          <p:cNvSpPr txBox="1"/>
          <p:nvPr/>
        </p:nvSpPr>
        <p:spPr>
          <a:xfrm>
            <a:off x="646387" y="3508322"/>
            <a:ext cx="4482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…wird in der Arduino-Programmierumgebung nur eine allgemeine Fehlermeldung angezeigt. 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A474BD8-34AA-4261-82CE-01BE9BE34DD4}"/>
              </a:ext>
            </a:extLst>
          </p:cNvPr>
          <p:cNvSpPr txBox="1"/>
          <p:nvPr/>
        </p:nvSpPr>
        <p:spPr>
          <a:xfrm>
            <a:off x="3945183" y="4322874"/>
            <a:ext cx="44823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Für eine genauere Beschreibung des Fehlers ist die Schaltfläche „Fehlermeldung kopieren“ (ganz unten rechts) anzuklicken – die </a:t>
            </a:r>
            <a:r>
              <a:rPr lang="de-AT" dirty="0" err="1"/>
              <a:t>detai-lier-te</a:t>
            </a:r>
            <a:r>
              <a:rPr lang="de-AT" dirty="0"/>
              <a:t> Fehlermeldung kann dann in einen Editor eingefügt und dort gelesen werden. 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AB72410-6D19-4EC3-9144-6A131BD5F967}"/>
              </a:ext>
            </a:extLst>
          </p:cNvPr>
          <p:cNvCxnSpPr/>
          <p:nvPr/>
        </p:nvCxnSpPr>
        <p:spPr>
          <a:xfrm flipV="1">
            <a:off x="2632841" y="3199168"/>
            <a:ext cx="0" cy="3091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C15CCF20-8EE2-4D13-8C24-7BC6DD4CBCE7}"/>
              </a:ext>
            </a:extLst>
          </p:cNvPr>
          <p:cNvSpPr/>
          <p:nvPr/>
        </p:nvSpPr>
        <p:spPr>
          <a:xfrm>
            <a:off x="6416563" y="2128345"/>
            <a:ext cx="1997345" cy="5517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613179A4-FEAB-41AF-8E0E-2D174E664779}"/>
              </a:ext>
            </a:extLst>
          </p:cNvPr>
          <p:cNvCxnSpPr/>
          <p:nvPr/>
        </p:nvCxnSpPr>
        <p:spPr>
          <a:xfrm flipV="1">
            <a:off x="6416563" y="2412124"/>
            <a:ext cx="520265" cy="19107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60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8962AC3-1035-4D95-8D93-46DEAFE146E5}"/>
              </a:ext>
            </a:extLst>
          </p:cNvPr>
          <p:cNvSpPr txBox="1"/>
          <p:nvPr/>
        </p:nvSpPr>
        <p:spPr>
          <a:xfrm>
            <a:off x="256422" y="1039954"/>
            <a:ext cx="86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Anzeigen der detaillierten Fehlermeldung für eine Arduino-Programmbibliothek: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245D1B9-B31E-4BB1-BD61-5DD69CFB6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35" y="2235909"/>
            <a:ext cx="8666660" cy="176524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2F1F160-1ADC-4CA6-846F-310C68CF80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796" y="4279805"/>
            <a:ext cx="3919445" cy="1765246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62C7CD6-35C6-4175-BB61-E7A65D314845}"/>
              </a:ext>
            </a:extLst>
          </p:cNvPr>
          <p:cNvSpPr txBox="1"/>
          <p:nvPr/>
        </p:nvSpPr>
        <p:spPr>
          <a:xfrm>
            <a:off x="263939" y="1499907"/>
            <a:ext cx="86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…idealerweise in einer neuen Datei im Notepad++ -Editor:</a:t>
            </a:r>
            <a:endParaRPr lang="de-DE" dirty="0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80A7A5AA-82CE-49A6-B1EE-FA1C151618B4}"/>
              </a:ext>
            </a:extLst>
          </p:cNvPr>
          <p:cNvCxnSpPr>
            <a:cxnSpLocks/>
          </p:cNvCxnSpPr>
          <p:nvPr/>
        </p:nvCxnSpPr>
        <p:spPr>
          <a:xfrm flipH="1">
            <a:off x="2837793" y="3405352"/>
            <a:ext cx="2215883" cy="24126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A190483F-7833-4BA3-996D-0AF2708CC54E}"/>
              </a:ext>
            </a:extLst>
          </p:cNvPr>
          <p:cNvCxnSpPr>
            <a:cxnSpLocks/>
            <a:stCxn id="17" idx="4"/>
          </p:cNvCxnSpPr>
          <p:nvPr/>
        </p:nvCxnSpPr>
        <p:spPr>
          <a:xfrm flipH="1">
            <a:off x="4887311" y="3405352"/>
            <a:ext cx="2714572" cy="21441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>
            <a:extLst>
              <a:ext uri="{FF2B5EF4-FFF2-40B4-BE49-F238E27FC236}">
                <a16:creationId xmlns:a16="http://schemas.microsoft.com/office/drawing/2014/main" id="{26F8DD1E-71C5-43B3-A7C8-3D3CE68D6A06}"/>
              </a:ext>
            </a:extLst>
          </p:cNvPr>
          <p:cNvSpPr/>
          <p:nvPr/>
        </p:nvSpPr>
        <p:spPr>
          <a:xfrm>
            <a:off x="4561765" y="3121819"/>
            <a:ext cx="1255711" cy="28353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9891E6EA-4D87-44E1-896C-C5EBD7F7DA58}"/>
              </a:ext>
            </a:extLst>
          </p:cNvPr>
          <p:cNvSpPr/>
          <p:nvPr/>
        </p:nvSpPr>
        <p:spPr>
          <a:xfrm>
            <a:off x="6327779" y="3105807"/>
            <a:ext cx="2548207" cy="299545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0D9AF78-9E10-4C96-9986-E3043DBDFCEE}"/>
              </a:ext>
            </a:extLst>
          </p:cNvPr>
          <p:cNvSpPr txBox="1"/>
          <p:nvPr/>
        </p:nvSpPr>
        <p:spPr>
          <a:xfrm>
            <a:off x="2275949" y="3491707"/>
            <a:ext cx="3115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…Angabe, WO ein Fehler bemerkt wurde..</a:t>
            </a:r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94E6958-31DC-4705-AE38-3FE9FC9D7972}"/>
              </a:ext>
            </a:extLst>
          </p:cNvPr>
          <p:cNvSpPr txBox="1"/>
          <p:nvPr/>
        </p:nvSpPr>
        <p:spPr>
          <a:xfrm>
            <a:off x="6213332" y="4128977"/>
            <a:ext cx="2899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       …Angabe, um welchen Fehler es sich handelt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275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1017</Words>
  <Application>Microsoft Office PowerPoint</Application>
  <PresentationFormat>Bildschirmpräsentation (4:3)</PresentationFormat>
  <Paragraphs>82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Foliensatz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Beverly</dc:creator>
  <cp:lastModifiedBy>Rohrer, Marianne</cp:lastModifiedBy>
  <cp:revision>59</cp:revision>
  <dcterms:created xsi:type="dcterms:W3CDTF">2016-12-15T21:14:21Z</dcterms:created>
  <dcterms:modified xsi:type="dcterms:W3CDTF">2023-02-20T13:39:47Z</dcterms:modified>
</cp:coreProperties>
</file>