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9" r:id="rId2"/>
    <p:sldId id="303" r:id="rId3"/>
    <p:sldId id="308" r:id="rId4"/>
    <p:sldId id="304" r:id="rId5"/>
    <p:sldId id="309" r:id="rId6"/>
    <p:sldId id="305" r:id="rId7"/>
    <p:sldId id="310" r:id="rId8"/>
    <p:sldId id="313" r:id="rId9"/>
    <p:sldId id="312" r:id="rId10"/>
    <p:sldId id="311" r:id="rId11"/>
    <p:sldId id="314" r:id="rId12"/>
    <p:sldId id="315" r:id="rId13"/>
    <p:sldId id="316" r:id="rId14"/>
    <p:sldId id="317" r:id="rId15"/>
    <p:sldId id="318" r:id="rId16"/>
    <p:sldId id="319" r:id="rId17"/>
    <p:sldId id="321" r:id="rId18"/>
    <p:sldId id="320" r:id="rId19"/>
    <p:sldId id="322" r:id="rId20"/>
    <p:sldId id="323" r:id="rId21"/>
    <p:sldId id="324" r:id="rId22"/>
    <p:sldId id="32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33CC33"/>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43" autoAdjust="0"/>
  </p:normalViewPr>
  <p:slideViewPr>
    <p:cSldViewPr snapToGrid="0" showGuides="1">
      <p:cViewPr varScale="1">
        <p:scale>
          <a:sx n="104" d="100"/>
          <a:sy n="104" d="100"/>
        </p:scale>
        <p:origin x="178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25" d="100"/>
          <a:sy n="125" d="100"/>
        </p:scale>
        <p:origin x="1088" y="-29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DAE056-332F-431A-97EB-98C02C0E51CD}" type="datetimeFigureOut">
              <a:rPr lang="de-DE" smtClean="0"/>
              <a:pPr/>
              <a:t>29.03.2023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9A887A-A4F9-4F3E-9576-4AEAFBCC2F00}"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2540A-2955-4857-A7D9-E277304D39C8}" type="datetimeFigureOut">
              <a:rPr lang="de-AT" smtClean="0"/>
              <a:pPr/>
              <a:t>29.03.2023</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EFB41-8B0C-4DD5-847F-2F2B11F12226}" type="slidenum">
              <a:rPr lang="de-AT" smtClean="0"/>
              <a:pPr/>
              <a:t>‹Nr.›</a:t>
            </a:fld>
            <a:endParaRPr lang="de-AT"/>
          </a:p>
        </p:txBody>
      </p:sp>
    </p:spTree>
    <p:extLst>
      <p:ext uri="{BB962C8B-B14F-4D97-AF65-F5344CB8AC3E}">
        <p14:creationId xmlns:p14="http://schemas.microsoft.com/office/powerpoint/2010/main" val="120929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C5788C5D-A323-4041-BCC4-1EF25083A26D}" type="slidenum">
              <a:rPr lang="de-AT" smtClean="0"/>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(Enter-Taste zum Einblenden)</a:t>
            </a:r>
          </a:p>
          <a:p>
            <a:endParaRPr lang="de-DE" dirty="0"/>
          </a:p>
          <a:p>
            <a:r>
              <a:rPr lang="de-DE" dirty="0"/>
              <a:t>(Text</a:t>
            </a:r>
            <a:r>
              <a:rPr lang="de-DE" baseline="0" dirty="0"/>
              <a:t> kann entfallen oder zur Vertiefung nochmals dargeboten werden)</a:t>
            </a:r>
            <a:endParaRPr lang="de-DE" dirty="0"/>
          </a:p>
          <a:p>
            <a:endParaRPr lang="de-DE" dirty="0"/>
          </a:p>
          <a:p>
            <a:r>
              <a:rPr lang="de-DE" dirty="0"/>
              <a:t>Die mit dem roten bzw. dem schwarzen</a:t>
            </a:r>
            <a:r>
              <a:rPr lang="de-DE" baseline="0" dirty="0"/>
              <a:t> „Punkt“ markierten Steckkontakte sind die Messpunkte, in die die </a:t>
            </a:r>
            <a:r>
              <a:rPr lang="de-DE" baseline="0" dirty="0" err="1"/>
              <a:t>Mess</a:t>
            </a:r>
            <a:r>
              <a:rPr lang="de-DE" baseline="0" dirty="0"/>
              <a:t>-Enden der Kabel vom Multimeter gesteckt werden. Im gezeigten Beispiel, wird der elektrische Druckunterschied zwischen einem Punkt „vor“ und einem Punkt „nach“ dem zwischen den Messpunkten liegenden (Ohm‘schen) Widerstand gemessen.</a:t>
            </a:r>
          </a:p>
          <a:p>
            <a:endParaRPr lang="de-DE" baseline="0" dirty="0"/>
          </a:p>
          <a:p>
            <a:r>
              <a:rPr lang="de-DE" baseline="0" dirty="0"/>
              <a:t>(Enter-Taste zum Einblenden).</a:t>
            </a:r>
          </a:p>
          <a:p>
            <a:endParaRPr lang="de-DE" baseline="0" dirty="0"/>
          </a:p>
          <a:p>
            <a:r>
              <a:rPr lang="de-DE" baseline="0" dirty="0"/>
              <a:t>Man nennt diese Spannung die Spannung, die an dem Widerstand anliegt…</a:t>
            </a:r>
          </a:p>
          <a:p>
            <a:r>
              <a:rPr lang="de-DE" baseline="0" dirty="0"/>
              <a:t>…oder auch die Spannung, die an dem Widerstand abfällt.</a:t>
            </a:r>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10</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456579"/>
          </a:xfrm>
        </p:spPr>
        <p:txBody>
          <a:bodyPr>
            <a:normAutofit/>
          </a:bodyPr>
          <a:lstStyle/>
          <a:p>
            <a:r>
              <a:rPr lang="de-DE" dirty="0"/>
              <a:t>Textvorschlag:</a:t>
            </a:r>
          </a:p>
          <a:p>
            <a:endParaRPr lang="de-DE" dirty="0"/>
          </a:p>
          <a:p>
            <a:r>
              <a:rPr lang="de-DE" dirty="0"/>
              <a:t>Im Verlauf der Arbeiten mit den</a:t>
            </a:r>
            <a:r>
              <a:rPr lang="de-DE" baseline="0" dirty="0"/>
              <a:t> Arduino-Schaltungen ist immer wieder der Begriff „Widerstand“ bzw. „Ohm‘scher“ Widerstand verwendet worden. Zur Entwicklung einer tragfähigen Vorstellung, was im Zusammenhang mit Elektrizität unter „Wider-stand“ zu verstehen ist, bemühen wir nochmals die Analogie zwischen elektrischem Druckunterschied und dem Druckunterschied an einem Fahrradschlauch, der einen Luftstrom verursacht:</a:t>
            </a:r>
          </a:p>
          <a:p>
            <a:endParaRPr lang="de-DE" baseline="0" dirty="0"/>
          </a:p>
          <a:p>
            <a:r>
              <a:rPr lang="de-DE" baseline="0" dirty="0"/>
              <a:t>(Enter-Taste zum Einblenden) </a:t>
            </a:r>
          </a:p>
          <a:p>
            <a:endParaRPr lang="de-DE" baseline="0" dirty="0"/>
          </a:p>
          <a:p>
            <a:r>
              <a:rPr lang="de-DE" baseline="0" dirty="0"/>
              <a:t>Wenn bei einem bestimmten Druckunterschied ein „starker“ Luftstrom herrscht, sprechen wir von einem „kleinen Widerstand“, den die Strömung überwinden muss.</a:t>
            </a:r>
          </a:p>
          <a:p>
            <a:endParaRPr lang="de-DE" baseline="0" dirty="0"/>
          </a:p>
          <a:p>
            <a:r>
              <a:rPr lang="de-DE" baseline="0" dirty="0"/>
              <a:t>(Enter-Taste zum Einblenden).</a:t>
            </a:r>
          </a:p>
          <a:p>
            <a:endParaRPr lang="de-DE" baseline="0" dirty="0"/>
          </a:p>
          <a:p>
            <a:r>
              <a:rPr lang="de-DE" baseline="0" dirty="0"/>
              <a:t>Wenn aber bei gleichem Druckunterschied nur ein „geringer“ Luftstrom zustande kommt, sagen wir, dass die Strömung einen „großen Widerstand“ überwinden muss.</a:t>
            </a:r>
          </a:p>
          <a:p>
            <a:endParaRPr lang="de-DE" dirty="0"/>
          </a:p>
          <a:p>
            <a:r>
              <a:rPr lang="de-DE" dirty="0"/>
              <a:t>Genauso verstehen wir auch bei der Elektrizität unter „Widerstand“ etwas, das den Elektrizitätsstrom mehr oder weniger behindert, d.h. dazu führt, dass der elektrische Strom stärker oder weniger stark ist.</a:t>
            </a:r>
          </a:p>
        </p:txBody>
      </p:sp>
      <p:sp>
        <p:nvSpPr>
          <p:cNvPr id="4" name="Foliennummernplatzhalter 3"/>
          <p:cNvSpPr>
            <a:spLocks noGrp="1"/>
          </p:cNvSpPr>
          <p:nvPr>
            <p:ph type="sldNum" sz="quarter" idx="10"/>
          </p:nvPr>
        </p:nvSpPr>
        <p:spPr/>
        <p:txBody>
          <a:bodyPr/>
          <a:lstStyle/>
          <a:p>
            <a:fld id="{ABDEFB41-8B0C-4DD5-847F-2F2B11F12226}" type="slidenum">
              <a:rPr lang="de-AT" smtClean="0"/>
              <a:pPr/>
              <a:t>11</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8588" y="1143000"/>
            <a:ext cx="4114800" cy="3086100"/>
          </a:xfrm>
        </p:spPr>
      </p:sp>
      <p:sp>
        <p:nvSpPr>
          <p:cNvPr id="3" name="Notizenplatzhalter 2"/>
          <p:cNvSpPr>
            <a:spLocks noGrp="1"/>
          </p:cNvSpPr>
          <p:nvPr>
            <p:ph type="body" idx="1"/>
          </p:nvPr>
        </p:nvSpPr>
        <p:spPr>
          <a:xfrm>
            <a:off x="685799" y="4400550"/>
            <a:ext cx="5625353" cy="4411756"/>
          </a:xfrm>
        </p:spPr>
        <p:txBody>
          <a:bodyPr>
            <a:normAutofit fontScale="92500"/>
          </a:bodyPr>
          <a:lstStyle/>
          <a:p>
            <a:r>
              <a:rPr lang="de-DE" sz="1300" dirty="0"/>
              <a:t>Textvorschlag:</a:t>
            </a:r>
          </a:p>
          <a:p>
            <a:endParaRPr lang="de-DE" sz="1300" dirty="0"/>
          </a:p>
          <a:p>
            <a:r>
              <a:rPr lang="de-DE" sz="1300" dirty="0"/>
              <a:t>…dabei werden in elektrischen</a:t>
            </a:r>
            <a:r>
              <a:rPr lang="de-DE" sz="1300" baseline="0" dirty="0"/>
              <a:t> Stromkreisen (sogenannte Ohm‘sche) Widerstände bewusst eingebaut, um den Elektrizitätsstrom zu begrenzen (und damit andere Bauteile vor zu großem Elektrizitätsstrom zu schützen). Dazu benötigt man unterschiedlich große Widerstandswerte (mit der Einheit Ohm,</a:t>
            </a:r>
            <a:r>
              <a:rPr lang="de-DE" sz="1300" dirty="0"/>
              <a:t> </a:t>
            </a:r>
            <a:r>
              <a:rPr lang="de-DE" sz="1300" dirty="0">
                <a:sym typeface="Symbol"/>
              </a:rPr>
              <a:t>)</a:t>
            </a:r>
            <a:r>
              <a:rPr lang="de-DE" sz="1300" baseline="0" dirty="0"/>
              <a:t>, sodass es zweckmäßig ist,</a:t>
            </a:r>
            <a:r>
              <a:rPr lang="de-DE" sz="1300" dirty="0"/>
              <a:t> den </a:t>
            </a:r>
            <a:r>
              <a:rPr lang="de-DE" sz="1300" baseline="0" dirty="0"/>
              <a:t>jeweiligen Widerstandswert auf den Bauteilen – durch farbige Ringe codiert – ablesen zu können. </a:t>
            </a:r>
          </a:p>
          <a:p>
            <a:endParaRPr lang="de-DE" sz="1300" dirty="0"/>
          </a:p>
          <a:p>
            <a:r>
              <a:rPr lang="de-DE" sz="1300" baseline="0" dirty="0"/>
              <a:t>Auf der Folie siehst du sechs Widerstand-Bauteile</a:t>
            </a:r>
            <a:r>
              <a:rPr lang="de-DE" sz="1300" dirty="0"/>
              <a:t> und die entsprechende Decodierungstabelle – die Bauteile haben demnach die Widerstandswerte</a:t>
            </a:r>
            <a:r>
              <a:rPr lang="de-DE" dirty="0"/>
              <a:t>:</a:t>
            </a:r>
          </a:p>
          <a:p>
            <a:endParaRPr lang="de-DE" baseline="0" dirty="0"/>
          </a:p>
          <a:p>
            <a:r>
              <a:rPr lang="de-DE" sz="1300" dirty="0"/>
              <a:t>(der Reihe nach durchgehen und besprechen):</a:t>
            </a:r>
          </a:p>
          <a:p>
            <a:endParaRPr lang="de-DE" sz="1300" baseline="0" dirty="0"/>
          </a:p>
          <a:p>
            <a:r>
              <a:rPr lang="de-AT" sz="1300" dirty="0"/>
              <a:t>„links oben“:  rot – rot – braun: 2 2 mal 10 = 220 </a:t>
            </a:r>
            <a:r>
              <a:rPr lang="de-AT" sz="1300" dirty="0">
                <a:sym typeface="Symbol"/>
              </a:rPr>
              <a:t></a:t>
            </a:r>
            <a:endParaRPr lang="de-AT" sz="1300" dirty="0"/>
          </a:p>
          <a:p>
            <a:r>
              <a:rPr lang="de-AT" sz="600" dirty="0"/>
              <a:t> </a:t>
            </a:r>
          </a:p>
          <a:p>
            <a:r>
              <a:rPr lang="de-AT" sz="1300" dirty="0"/>
              <a:t>„rechts oben“: orange – orange – braun: 3 3 mal 10 = 330 </a:t>
            </a:r>
            <a:r>
              <a:rPr lang="de-AT" sz="1300" dirty="0">
                <a:sym typeface="Symbol"/>
              </a:rPr>
              <a:t></a:t>
            </a:r>
            <a:endParaRPr lang="de-AT" sz="1300" dirty="0"/>
          </a:p>
          <a:p>
            <a:r>
              <a:rPr lang="de-AT" sz="600" dirty="0"/>
              <a:t> </a:t>
            </a:r>
          </a:p>
          <a:p>
            <a:r>
              <a:rPr lang="de-AT" sz="1300" dirty="0"/>
              <a:t>„links mitte“: gelb – violett – braun: 4 7 mal 10 = 470 </a:t>
            </a:r>
            <a:r>
              <a:rPr lang="de-AT" sz="1300" dirty="0">
                <a:sym typeface="Symbol"/>
              </a:rPr>
              <a:t></a:t>
            </a:r>
            <a:endParaRPr lang="de-AT" sz="1300" dirty="0"/>
          </a:p>
          <a:p>
            <a:r>
              <a:rPr lang="de-AT" sz="600" dirty="0"/>
              <a:t> </a:t>
            </a:r>
          </a:p>
          <a:p>
            <a:r>
              <a:rPr lang="de-AT" sz="1300" dirty="0"/>
              <a:t>„rechts mitte“: blau – grau – braun: 6 8 mal 10 = 680 </a:t>
            </a:r>
            <a:r>
              <a:rPr lang="de-AT" sz="1300" dirty="0">
                <a:sym typeface="Symbol"/>
              </a:rPr>
              <a:t></a:t>
            </a:r>
            <a:endParaRPr lang="de-AT" sz="1300" dirty="0"/>
          </a:p>
          <a:p>
            <a:r>
              <a:rPr lang="de-AT" sz="600" dirty="0"/>
              <a:t> </a:t>
            </a:r>
          </a:p>
          <a:p>
            <a:r>
              <a:rPr lang="de-AT" sz="1300" dirty="0"/>
              <a:t>„links unten“: braun – schwarz – rot: 1 0 mal 100 = 1000 </a:t>
            </a:r>
            <a:r>
              <a:rPr lang="de-AT" sz="1300" dirty="0">
                <a:sym typeface="Symbol"/>
              </a:rPr>
              <a:t></a:t>
            </a:r>
            <a:r>
              <a:rPr lang="de-AT" sz="1300" dirty="0"/>
              <a:t> = 1 k</a:t>
            </a:r>
            <a:r>
              <a:rPr lang="de-AT" sz="1300" dirty="0">
                <a:sym typeface="Symbol"/>
              </a:rPr>
              <a:t></a:t>
            </a:r>
            <a:r>
              <a:rPr lang="de-AT" sz="1300" dirty="0"/>
              <a:t> (Kilo-Ohm)</a:t>
            </a:r>
          </a:p>
          <a:p>
            <a:r>
              <a:rPr lang="de-AT" sz="600" dirty="0"/>
              <a:t> </a:t>
            </a:r>
          </a:p>
          <a:p>
            <a:r>
              <a:rPr lang="de-AT" sz="1300" dirty="0"/>
              <a:t>„rechts unten“: braun – schwarz – grün: 1 0 mal 100000 = 1000000 = 1 M</a:t>
            </a:r>
            <a:r>
              <a:rPr lang="de-AT" sz="1300" dirty="0">
                <a:sym typeface="Symbol"/>
              </a:rPr>
              <a:t></a:t>
            </a:r>
            <a:r>
              <a:rPr lang="de-AT" sz="1300" dirty="0"/>
              <a:t> (Meg-Ohm)</a:t>
            </a:r>
          </a:p>
          <a:p>
            <a:r>
              <a:rPr lang="de-AT" sz="1300" dirty="0"/>
              <a:t> </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12</a:t>
            </a:fld>
            <a:endParaRPr lang="de-A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50"/>
            <a:ext cx="5486400" cy="4411756"/>
          </a:xfrm>
        </p:spPr>
        <p:txBody>
          <a:bodyPr>
            <a:normAutofit/>
          </a:bodyPr>
          <a:lstStyle/>
          <a:p>
            <a:r>
              <a:rPr lang="de-DE" dirty="0"/>
              <a:t>Textvorschlag:</a:t>
            </a:r>
          </a:p>
          <a:p>
            <a:endParaRPr lang="de-DE" dirty="0"/>
          </a:p>
          <a:p>
            <a:r>
              <a:rPr lang="de-DE" dirty="0"/>
              <a:t>Mitunter ist es einfacher,</a:t>
            </a:r>
            <a:r>
              <a:rPr lang="de-DE" baseline="0" dirty="0"/>
              <a:t> den Widerstandswert eines Bauteils mit dem Multimeter zu messen, als diesen Wert mit Hilfe der farbigen Ringe und einer Decodierungstabelle zu bestimmen:</a:t>
            </a:r>
          </a:p>
          <a:p>
            <a:endParaRPr lang="de-DE" dirty="0"/>
          </a:p>
          <a:p>
            <a:r>
              <a:rPr lang="de-DE" dirty="0"/>
              <a:t>Dazu wählst du am besten Messfühler, die mit kleinen Häkchen die Beine des Bauteils „umklammern“ können, verbindest sie mit dem Bauteil und stellst am Multimeter einen passenden Messbereich für den Widerstand ein (evtl. auf Folie den Messbereich für die Widerstandsmessung aktiv zeigen).</a:t>
            </a:r>
          </a:p>
          <a:p>
            <a:endParaRPr lang="de-DE" dirty="0"/>
          </a:p>
          <a:p>
            <a:r>
              <a:rPr lang="de-DE" dirty="0"/>
              <a:t>(geringfügige) Abweichungen vom Widerstandswert, der sich durch Decodieren der farbigen Ringe ergibt,  sind häufig – der</a:t>
            </a:r>
            <a:r>
              <a:rPr lang="de-DE" baseline="0" dirty="0"/>
              <a:t> vierte farbige Ring am Bauteil gibt ja an, um wie viel Prozent der Widerstandswert vom codierten Sollwert abweichen darf.</a:t>
            </a:r>
          </a:p>
          <a:p>
            <a:endParaRPr lang="de-DE" baseline="0" dirty="0"/>
          </a:p>
          <a:p>
            <a:r>
              <a:rPr lang="de-DE" baseline="0" dirty="0"/>
              <a:t>Allerdings können Abweichungen des gemessenen Wertes von diesem Sollwert auch darauf hindeuten, dass die Batterie des Multimeters gewechselt werden sollte.</a:t>
            </a:r>
          </a:p>
          <a:p>
            <a:endParaRPr lang="de-DE" dirty="0"/>
          </a:p>
          <a:p>
            <a:r>
              <a:rPr lang="de-DE" dirty="0"/>
              <a:t>(beim Widerstandsbauteil auf dem Foto ist der vierte Ring silbern, die Toleranz beträgt daher 10%: Der Widerstandswert kann im Bereich von 217,8 Ohm bis 222,2 Ohm liegen – der angezeigte Messwert muss daher nicht unbedingt auf Erschöpfung der Multimeterbatterie hindeuten).</a:t>
            </a:r>
          </a:p>
        </p:txBody>
      </p:sp>
      <p:sp>
        <p:nvSpPr>
          <p:cNvPr id="4" name="Foliennummernplatzhalter 3"/>
          <p:cNvSpPr>
            <a:spLocks noGrp="1"/>
          </p:cNvSpPr>
          <p:nvPr>
            <p:ph type="sldNum" sz="quarter" idx="10"/>
          </p:nvPr>
        </p:nvSpPr>
        <p:spPr/>
        <p:txBody>
          <a:bodyPr/>
          <a:lstStyle/>
          <a:p>
            <a:fld id="{ABDEFB41-8B0C-4DD5-847F-2F2B11F12226}" type="slidenum">
              <a:rPr lang="de-AT" smtClean="0"/>
              <a:pPr/>
              <a:t>13</a:t>
            </a:fld>
            <a:endParaRPr lang="de-A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Mit Hilfe der Vorstellungen von elektrischer Spannung und dem (Ohm‘schen) Widerstand können wir schließlich auch die Stärke des elektrischen Stroms  festlegen:</a:t>
            </a:r>
          </a:p>
          <a:p>
            <a:endParaRPr lang="de-DE" dirty="0"/>
          </a:p>
          <a:p>
            <a:r>
              <a:rPr lang="de-DE" dirty="0"/>
              <a:t>(Vorlesen der beiden Absätze „Die Stärke des elektrischen Stroms….“ sowie der Darstellung des Ohm‘schen Gesetzes)</a:t>
            </a:r>
          </a:p>
          <a:p>
            <a:endParaRPr lang="de-DE" dirty="0"/>
          </a:p>
          <a:p>
            <a:r>
              <a:rPr lang="de-DE" dirty="0"/>
              <a:t>( zur Erläuterung des Ohm‘schen Gesetzes kann das Einsetzen ausgewählter Zahlen-werte hilfreich sein, z.B.: 60 Volt</a:t>
            </a:r>
            <a:r>
              <a:rPr lang="de-DE" baseline="0" dirty="0"/>
              <a:t> für die Spannung und dann der Reihe nach 5, 10, 15, 20, 30 Ohm für den Widerstand etc.; allenfalls kann – je nach Vorwissen der Ziel-gruppe – auch eine Umformulierung des Ohm‘schen Gesetzes auf U = …. oder R = … erfolgen)</a:t>
            </a:r>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14</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492439"/>
          </a:xfrm>
        </p:spPr>
        <p:txBody>
          <a:bodyPr>
            <a:normAutofit/>
          </a:bodyPr>
          <a:lstStyle/>
          <a:p>
            <a:r>
              <a:rPr lang="de-DE" dirty="0"/>
              <a:t>Textvorschlag:</a:t>
            </a:r>
          </a:p>
          <a:p>
            <a:endParaRPr lang="de-DE" dirty="0"/>
          </a:p>
          <a:p>
            <a:r>
              <a:rPr lang="de-DE" dirty="0"/>
              <a:t>Mit dem Ohm‘schen Gesetz verstehen wir, dass wir durch Hintereinanderschaltung von Widerständen die vorhandene Spannung aufteilen können:</a:t>
            </a:r>
          </a:p>
          <a:p>
            <a:endParaRPr lang="de-DE" dirty="0"/>
          </a:p>
          <a:p>
            <a:r>
              <a:rPr lang="de-DE" dirty="0"/>
              <a:t>Wir wissen, dass der elektrische Druckunterschied, die Spannung, zwischen den mit </a:t>
            </a:r>
            <a:r>
              <a:rPr lang="de-DE" dirty="0">
                <a:sym typeface="Wingdings"/>
              </a:rPr>
              <a:t> und  bezeichneten Punkten genau so groß ist wie die Spannung zwischen den mit  und  bezeichneten Punkten, und zwar so groß wie die Spannung, die von der eingezeichneten Spannungsquelle zur Verfügung gestellt wird. Nehmen wir an, diese Spannung beträgt fünf Volt (5 V).</a:t>
            </a:r>
          </a:p>
          <a:p>
            <a:endParaRPr lang="de-DE" dirty="0">
              <a:sym typeface="Wingdings"/>
            </a:endParaRPr>
          </a:p>
          <a:p>
            <a:r>
              <a:rPr lang="de-DE" dirty="0">
                <a:sym typeface="Wingdings"/>
              </a:rPr>
              <a:t>Wir können uns auch leicht überlegen, dass die Stärke des elektrischen Stroms, der vom mit  bezeichneten Punkt zu dem mit  bezeichneten Punkt fließt, in jedem der dazwischenliegenden Punkte gleich groß sein muss (evtl. auf Folie zeigen).</a:t>
            </a:r>
          </a:p>
          <a:p>
            <a:endParaRPr lang="de-DE" dirty="0">
              <a:sym typeface="Wingdings"/>
            </a:endParaRPr>
          </a:p>
          <a:p>
            <a:r>
              <a:rPr lang="de-DE" dirty="0">
                <a:sym typeface="Wingdings"/>
              </a:rPr>
              <a:t>Allerdings ist der Ohm‘sche Widerstand zwischen den mit  und bezeichneten Punkten doppelt so groß wie der, der zwischen den mit  und  bezeichneten Punkten liegt (evtl. auf Folie zeigen). Nach dem Ohm‘schen Gesetz muss daher auch der elektrische Druckunterschied, die Spannung, zwischen den mit  und bezeich-neten Punkten doppelt so groß sein wie zwischen den mit  und  bezeichneten Punkten…</a:t>
            </a:r>
            <a:endParaRPr lang="de-DE" dirty="0"/>
          </a:p>
          <a:p>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15</a:t>
            </a:fld>
            <a:endParaRPr lang="de-A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Wenn zwei Widerstände in Serie geschaltet sind, von denen der eine einen doppelt so hohen Widerstandswert hat wie der andere, müssen am „doppelt so großen“ Widerstand zwei Drittel der Gesamtspannung anliegen, am anderen Widerstand muss nur ein Drittel der Gesamtspannung anliegen.</a:t>
            </a:r>
          </a:p>
          <a:p>
            <a:endParaRPr lang="de-DE" dirty="0"/>
          </a:p>
          <a:p>
            <a:r>
              <a:rPr lang="de-DE" dirty="0"/>
              <a:t>(2 x Enter-Taste zum Einblenden)</a:t>
            </a:r>
          </a:p>
          <a:p>
            <a:endParaRPr lang="de-DE" dirty="0"/>
          </a:p>
          <a:p>
            <a:r>
              <a:rPr lang="de-DE" dirty="0"/>
              <a:t>Man erhält den Wert der an einem Widerstand anliegenden Spannung, indem man das Verhältnis des Widerstandswertes des betreffenden Widerstandes durch die Summe der Widerstandswerte aller in Serie geschalteten Widerstände dividiert und diese Zahl dann mit der gesamten zur Verfügung stehenden Spannung multipliziert.</a:t>
            </a:r>
          </a:p>
          <a:p>
            <a:endParaRPr lang="de-DE" dirty="0"/>
          </a:p>
          <a:p>
            <a:r>
              <a:rPr lang="de-DE" dirty="0"/>
              <a:t>(1 x Enter-Taste zum Einblenden)</a:t>
            </a:r>
          </a:p>
          <a:p>
            <a:endParaRPr lang="de-DE" dirty="0"/>
          </a:p>
          <a:p>
            <a:r>
              <a:rPr lang="de-DE" dirty="0"/>
              <a:t>Dies gilt auch ganz allgemein bei beliebigen Verhältnissen der Widerstandswerte</a:t>
            </a:r>
          </a:p>
          <a:p>
            <a:r>
              <a:rPr lang="de-DE" dirty="0"/>
              <a:t>(allenfalls Formeln verlesen, mit Zahlen durchspielen)</a:t>
            </a:r>
          </a:p>
          <a:p>
            <a:endParaRPr lang="de-DE" dirty="0"/>
          </a:p>
          <a:p>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16</a:t>
            </a:fld>
            <a:endParaRPr lang="de-A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…Text von Folie vorlesen, allenfalls</a:t>
            </a:r>
            <a:r>
              <a:rPr lang="de-DE" baseline="0" dirty="0"/>
              <a:t> folgende Erklärung anschließen:</a:t>
            </a:r>
          </a:p>
          <a:p>
            <a:endParaRPr lang="de-DE" baseline="0" dirty="0"/>
          </a:p>
          <a:p>
            <a:r>
              <a:rPr lang="de-DE" baseline="0" dirty="0"/>
              <a:t>Durch die Verwendung eines Vorwiderstandes soll erreicht werden, dass ein Teil der insgesamt zur Verfügung stehenden Spannung U</a:t>
            </a:r>
            <a:r>
              <a:rPr lang="de-DE" baseline="-25000" dirty="0"/>
              <a:t>ges</a:t>
            </a:r>
            <a:r>
              <a:rPr lang="de-DE" baseline="0" dirty="0"/>
              <a:t> an diesem Vorwiderstand anliegt, sodass am (zumeist empfindlichen) Bauteil nur noch die restliche Spannung anliegt. Je nach Wahl des Vorwiderstandes kann für den Bauteil unterschiedlich hohe Spannung (bis höchstens </a:t>
            </a:r>
            <a:r>
              <a:rPr lang="de-DE" baseline="0" dirty="0" err="1"/>
              <a:t>U</a:t>
            </a:r>
            <a:r>
              <a:rPr lang="de-DE" baseline="-25000" dirty="0" err="1"/>
              <a:t>ges</a:t>
            </a:r>
            <a:r>
              <a:rPr lang="de-DE" baseline="0" dirty="0"/>
              <a:t>) bereitgestellt werden.</a:t>
            </a:r>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17</a:t>
            </a:fld>
            <a:endParaRPr lang="de-A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In</a:t>
            </a:r>
            <a:r>
              <a:rPr lang="de-DE" baseline="0" dirty="0"/>
              <a:t> vielen Fällen ist es praktisch, die Spannungsteilung durch zwei Widerstände stufenlos verändern zu können. Dazu dienen Potentiometer – in den Schaltungen für das </a:t>
            </a:r>
            <a:r>
              <a:rPr lang="de-DE" baseline="0" dirty="0" err="1"/>
              <a:t>Arduino</a:t>
            </a:r>
            <a:r>
              <a:rPr lang="de-DE" baseline="0" dirty="0"/>
              <a:t>-Board verwenden wir sogenannte Drehpotentiometer, bei denen durch Drehen das Verhältnis der beiden Teilwiderstände variiert und so das gewünschte Verhältnis der beiden Teilspannungen U1 und U2 eingestellt werden kann. Am mittleren der drei Potentiometer-Anschlüsse liegt dann unterschiedlich große Spannung an.</a:t>
            </a:r>
          </a:p>
          <a:p>
            <a:endParaRPr lang="de-DE" baseline="0" dirty="0"/>
          </a:p>
          <a:p>
            <a:r>
              <a:rPr lang="de-DE" baseline="0" dirty="0"/>
              <a:t>Anmerkung: Es wird empfohlen, beim Besprechen dieser Folie auch die vorhandenen Drehpotentiometer zu zeigen (oder auch: suchen zu lassen), oder sogar eine vorbereitete Schaltung zu zeigen, wo über ein Drehpotentiometer die Helligkeit einer LED verändert werden kann (vgl. Vorschlag auf nächster Folie)</a:t>
            </a:r>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18</a:t>
            </a:fld>
            <a:endParaRPr lang="de-A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501403"/>
          </a:xfrm>
        </p:spPr>
        <p:txBody>
          <a:bodyPr>
            <a:normAutofit/>
          </a:bodyPr>
          <a:lstStyle/>
          <a:p>
            <a:r>
              <a:rPr lang="de-DE" dirty="0"/>
              <a:t>Textvorschlag:</a:t>
            </a:r>
          </a:p>
          <a:p>
            <a:endParaRPr lang="de-DE" dirty="0"/>
          </a:p>
          <a:p>
            <a:r>
              <a:rPr lang="de-DE" dirty="0"/>
              <a:t>Die Schaltung</a:t>
            </a:r>
            <a:r>
              <a:rPr lang="de-DE" baseline="0" dirty="0"/>
              <a:t> sollte selbsterklärend sein, zum Programmcode ist allerdings anzumerken:</a:t>
            </a:r>
          </a:p>
          <a:p>
            <a:endParaRPr lang="de-DE" baseline="0" dirty="0"/>
          </a:p>
          <a:p>
            <a:r>
              <a:rPr lang="de-DE" baseline="0" dirty="0"/>
              <a:t>Mit analogWrite kann auch über einen mit „~“ gekennzeichneten digitalen Pin ein analoges Signal „simuliert“ werden. Dazu wird das digitale Signal während einer Zeitspanne widerholt ein- und wieder ausgeschaltet. Wie oft das Ein- und Ausschal-</a:t>
            </a:r>
            <a:r>
              <a:rPr lang="de-DE" baseline="0" dirty="0" err="1"/>
              <a:t>ten</a:t>
            </a:r>
            <a:r>
              <a:rPr lang="de-DE" baseline="0" dirty="0"/>
              <a:t> passiert, wird durch den zweiten Parameter des analogWrite-Befehls gesteuert. Dieser Parameter kann eine ganze Zahl von 0 bis 255 sein: Je kleiner der Parameter-wert ist, desto länger sind das Signal zwischendurch ausgeschaltet. Wird ein solches Signal an eine Leuchtdiode angelegt, scheint diese dem menschlichen Auge mit nur geringer Intensität zu leuchten. Bei einem hohen Parameterwert, werden die „Sig-nalpausen“ kürzer, die Leuchtdiode scheint heller zu leuchten.</a:t>
            </a:r>
          </a:p>
          <a:p>
            <a:endParaRPr lang="de-DE" baseline="0" dirty="0"/>
          </a:p>
          <a:p>
            <a:r>
              <a:rPr lang="de-DE" baseline="0" dirty="0"/>
              <a:t>Aus dem Wertebereich für den zweiten Parameter des analogWrite-Befehls erklärt sich auch die Umrechnung zwischen dem Wert der Variablen potValue (0 bis 1023) und der Variablen ledValue (0 bis 255) – der zweite Wert kann einfach als ein Viertel des ersten Werts erhalten werden… (evtl. die jeweils passenden Stellen auf der Folie zeigen)</a:t>
            </a:r>
          </a:p>
          <a:p>
            <a:endParaRPr lang="de-DE" dirty="0"/>
          </a:p>
          <a:p>
            <a:r>
              <a:rPr lang="de-DE" baseline="0" dirty="0"/>
              <a:t>Anmerkung: Je nach Lerngruppe kann diese Spannungsteilerschaltung und das zugehörige Programm auch als einführende Aufgabe zu den Arbeitsanregungen mit Spannungsteilern gestellt werden.</a:t>
            </a:r>
          </a:p>
          <a:p>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19</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 (als Wiederholung, vgl. Foliensatz „Grundlegendes zu Elektrizität“):</a:t>
            </a:r>
          </a:p>
          <a:p>
            <a:endParaRPr lang="de-AT" dirty="0"/>
          </a:p>
          <a:p>
            <a:r>
              <a:rPr lang="de-AT" dirty="0"/>
              <a:t>Du erinnerst dich sicher: Im</a:t>
            </a:r>
            <a:r>
              <a:rPr lang="de-AT" baseline="0" dirty="0"/>
              <a:t> geschlossenen elektrischen Stromkreis wird elektrische Energie in eine andere Energieform umgewandelt, die Elektrizität fließt aber im Kreis, von einer „Quelle“ elektrischer Energie (Batterie, Steckdose) zu einem Energiewandler (elektrisches Licht, Elektromotor, elektrische Heizung, …) und wieder zurück.</a:t>
            </a:r>
          </a:p>
          <a:p>
            <a:endParaRPr lang="de-AT" baseline="0" dirty="0"/>
          </a:p>
          <a:p>
            <a:r>
              <a:rPr lang="de-AT" baseline="0" dirty="0"/>
              <a:t>Wir können uns das vereinfacht so vorstellen wie eine LKW-Kolonne, die „im Kreis“ Sand von der „Sandquelle“ zum „Sandwandeln“ an der Baustelle bringt und dann wieder zur Sandquelle zurückfährt.</a:t>
            </a:r>
            <a:endParaRPr lang="de-DE" dirty="0"/>
          </a:p>
        </p:txBody>
      </p:sp>
      <p:sp>
        <p:nvSpPr>
          <p:cNvPr id="4" name="Foliennummernplatzhalter 3"/>
          <p:cNvSpPr>
            <a:spLocks noGrp="1"/>
          </p:cNvSpPr>
          <p:nvPr>
            <p:ph type="sldNum" sz="quarter" idx="5"/>
          </p:nvPr>
        </p:nvSpPr>
        <p:spPr/>
        <p:txBody>
          <a:bodyPr/>
          <a:lstStyle/>
          <a:p>
            <a:fld id="{ABDEFB41-8B0C-4DD5-847F-2F2B11F12226}" type="slidenum">
              <a:rPr lang="de-AT" smtClean="0"/>
              <a:pPr/>
              <a:t>2</a:t>
            </a:fld>
            <a:endParaRPr lang="de-AT"/>
          </a:p>
        </p:txBody>
      </p:sp>
    </p:spTree>
    <p:extLst>
      <p:ext uri="{BB962C8B-B14F-4D97-AF65-F5344CB8AC3E}">
        <p14:creationId xmlns:p14="http://schemas.microsoft.com/office/powerpoint/2010/main" val="385585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Bei der Flüssigkristall-Anzeige (engl.: Liquid Crystal Display, LCD) dient das Potentio-meter nur dazu, die Helligkeit der Anzeige zu regeln. Dennoch ist dieser Bauteil nicht unbedeutend, gelingt es doch mit ihm, ein von einem Computer unabhängiges Ardu-ino-Voltmeter zusammenzustecken und zu programmieren.</a:t>
            </a:r>
          </a:p>
          <a:p>
            <a:endParaRPr lang="de-DE" dirty="0"/>
          </a:p>
          <a:p>
            <a:r>
              <a:rPr lang="de-DE" dirty="0"/>
              <a:t>Programmtechnisch ist zu bemerken, dass</a:t>
            </a:r>
          </a:p>
          <a:p>
            <a:pPr>
              <a:buFontTx/>
              <a:buChar char="-"/>
            </a:pPr>
            <a:r>
              <a:rPr lang="de-DE" dirty="0"/>
              <a:t>mit </a:t>
            </a:r>
            <a:r>
              <a:rPr lang="de-DE" sz="1000" b="1" dirty="0">
                <a:solidFill>
                  <a:srgbClr val="CC6600"/>
                </a:solidFill>
                <a:latin typeface="Courier New" pitchFamily="49" charset="0"/>
                <a:cs typeface="Courier New" pitchFamily="49" charset="0"/>
              </a:rPr>
              <a:t>LiquidCrystal</a:t>
            </a:r>
            <a:r>
              <a:rPr lang="de-DE" dirty="0"/>
              <a:t> erstmals eine vordefinierte (d.h. nicht-eigene) Arduino-Pro-grammbibliothek verwendet wird;</a:t>
            </a:r>
          </a:p>
          <a:p>
            <a:pPr>
              <a:buFontTx/>
              <a:buChar char="-"/>
            </a:pPr>
            <a:r>
              <a:rPr lang="de-DE" dirty="0"/>
              <a:t>mit dem Präprozessor-Befehl </a:t>
            </a:r>
            <a:r>
              <a:rPr lang="de-DE" sz="1000" b="1" dirty="0">
                <a:solidFill>
                  <a:schemeClr val="accent6">
                    <a:lumMod val="75000"/>
                  </a:schemeClr>
                </a:solidFill>
                <a:latin typeface="Courier New" pitchFamily="49" charset="0"/>
                <a:cs typeface="Courier New" pitchFamily="49" charset="0"/>
              </a:rPr>
              <a:t>#define</a:t>
            </a:r>
            <a:r>
              <a:rPr lang="de-DE" sz="1000" b="1" dirty="0">
                <a:solidFill>
                  <a:schemeClr val="accent6">
                    <a:lumMod val="60000"/>
                    <a:lumOff val="40000"/>
                  </a:schemeClr>
                </a:solidFill>
                <a:latin typeface="Courier New" pitchFamily="49" charset="0"/>
                <a:cs typeface="Courier New" pitchFamily="49" charset="0"/>
              </a:rPr>
              <a:t> </a:t>
            </a:r>
            <a:r>
              <a:rPr lang="de-DE" dirty="0"/>
              <a:t>das selbe erreicht wird wie bei einer Vari-ablendeklaration mit gleichzeitiger Wertzuweisung ;</a:t>
            </a:r>
          </a:p>
          <a:p>
            <a:pPr>
              <a:buFontTx/>
              <a:buChar char="-"/>
            </a:pPr>
            <a:r>
              <a:rPr lang="de-DE" dirty="0"/>
              <a:t>mit </a:t>
            </a:r>
            <a:r>
              <a:rPr lang="de-AT" sz="1000" b="1" dirty="0">
                <a:solidFill>
                  <a:srgbClr val="CC6600"/>
                </a:solidFill>
                <a:latin typeface="Courier New" pitchFamily="49" charset="0"/>
                <a:cs typeface="Courier New" pitchFamily="49" charset="0"/>
              </a:rPr>
              <a:t>LiquidCrystal</a:t>
            </a:r>
            <a:r>
              <a:rPr lang="de-AT" dirty="0"/>
              <a:t> </a:t>
            </a:r>
            <a:r>
              <a:rPr lang="de-AT" sz="1000" b="1" dirty="0">
                <a:latin typeface="Courier New" pitchFamily="49" charset="0"/>
                <a:cs typeface="Courier New" pitchFamily="49" charset="0"/>
              </a:rPr>
              <a:t>lcd(RS, E, D4, D5, D6, D7) </a:t>
            </a:r>
            <a:r>
              <a:rPr lang="de-AT" dirty="0"/>
              <a:t>eine sogenannte Objekt-variable </a:t>
            </a:r>
            <a:r>
              <a:rPr lang="de-AT" sz="1000" b="1" dirty="0">
                <a:latin typeface="Courier New" pitchFamily="49" charset="0"/>
                <a:cs typeface="Courier New" pitchFamily="49" charset="0"/>
              </a:rPr>
              <a:t>lcd</a:t>
            </a:r>
            <a:r>
              <a:rPr lang="de-AT" dirty="0"/>
              <a:t>  vereinbart wird, über die der LCD-Bauteil programmiert werden kann.</a:t>
            </a:r>
          </a:p>
          <a:p>
            <a:pPr>
              <a:buFontTx/>
              <a:buChar char="-"/>
            </a:pPr>
            <a:r>
              <a:rPr lang="de-AT" dirty="0"/>
              <a:t>mit </a:t>
            </a:r>
            <a:r>
              <a:rPr lang="de-AT" sz="1000" b="1" dirty="0">
                <a:latin typeface="Courier New" pitchFamily="49" charset="0"/>
                <a:cs typeface="Courier New" pitchFamily="49" charset="0"/>
              </a:rPr>
              <a:t>lcd.</a:t>
            </a:r>
            <a:r>
              <a:rPr lang="de-AT" sz="1000" b="1" dirty="0">
                <a:solidFill>
                  <a:srgbClr val="CC6600"/>
                </a:solidFill>
                <a:latin typeface="Courier New" pitchFamily="49" charset="0"/>
                <a:cs typeface="Courier New" pitchFamily="49" charset="0"/>
              </a:rPr>
              <a:t>begin</a:t>
            </a:r>
            <a:r>
              <a:rPr lang="de-AT" sz="1000" b="1" dirty="0">
                <a:latin typeface="Courier New" pitchFamily="49" charset="0"/>
                <a:cs typeface="Courier New" pitchFamily="49" charset="0"/>
              </a:rPr>
              <a:t>(spalten, zeilen) </a:t>
            </a:r>
            <a:r>
              <a:rPr lang="de-AT" dirty="0"/>
              <a:t>die Variable </a:t>
            </a:r>
            <a:r>
              <a:rPr lang="de-AT" sz="1000" b="1" dirty="0">
                <a:latin typeface="Courier New" pitchFamily="49" charset="0"/>
                <a:cs typeface="Courier New" pitchFamily="49" charset="0"/>
              </a:rPr>
              <a:t>lcd</a:t>
            </a:r>
            <a:r>
              <a:rPr lang="de-AT" dirty="0"/>
              <a:t> mit der gewünschten Anzahl </a:t>
            </a:r>
            <a:br>
              <a:rPr lang="de-AT" dirty="0"/>
            </a:br>
            <a:r>
              <a:rPr lang="de-AT" dirty="0"/>
              <a:t> Anzahl von Spalten und Zeilen initialisiert wird;</a:t>
            </a:r>
          </a:p>
          <a:p>
            <a:pPr>
              <a:buFontTx/>
              <a:buChar char="-"/>
            </a:pPr>
            <a:r>
              <a:rPr lang="de-AT" dirty="0"/>
              <a:t>mit </a:t>
            </a:r>
            <a:r>
              <a:rPr lang="de-AT" sz="1000" b="1" dirty="0">
                <a:latin typeface="Courier New" pitchFamily="49" charset="0"/>
                <a:cs typeface="Courier New" pitchFamily="49" charset="0"/>
              </a:rPr>
              <a:t>lcd.</a:t>
            </a:r>
            <a:r>
              <a:rPr lang="de-AT" sz="1000" b="1" dirty="0">
                <a:solidFill>
                  <a:srgbClr val="CC6600"/>
                </a:solidFill>
                <a:latin typeface="Courier New" pitchFamily="49" charset="0"/>
                <a:cs typeface="Courier New" pitchFamily="49" charset="0"/>
              </a:rPr>
              <a:t>setCursor</a:t>
            </a:r>
            <a:r>
              <a:rPr lang="de-AT" sz="1000" b="1" dirty="0">
                <a:latin typeface="Courier New" pitchFamily="49" charset="0"/>
                <a:cs typeface="Courier New" pitchFamily="49" charset="0"/>
              </a:rPr>
              <a:t>(spalte, zeile)</a:t>
            </a:r>
            <a:r>
              <a:rPr lang="de-AT" b="1" dirty="0">
                <a:cs typeface="Courier New" pitchFamily="49" charset="0"/>
              </a:rPr>
              <a:t> </a:t>
            </a:r>
            <a:r>
              <a:rPr lang="de-AT" dirty="0"/>
              <a:t>eine Ausgabeposition am LCD gewählt wird, </a:t>
            </a:r>
            <a:br>
              <a:rPr lang="de-AT" dirty="0"/>
            </a:br>
            <a:r>
              <a:rPr lang="de-AT" dirty="0"/>
              <a:t>  wobei die </a:t>
            </a:r>
            <a:r>
              <a:rPr lang="de-AT" b="1" dirty="0">
                <a:solidFill>
                  <a:srgbClr val="0070C0"/>
                </a:solidFill>
              </a:rPr>
              <a:t>Zählung der Spalten und Zeilen bei Null beginnt</a:t>
            </a:r>
            <a:r>
              <a:rPr lang="de-AT" dirty="0"/>
              <a:t>!</a:t>
            </a:r>
          </a:p>
          <a:p>
            <a:pPr>
              <a:buFontTx/>
              <a:buChar char="-"/>
            </a:pPr>
            <a:endParaRPr lang="de-DE" dirty="0"/>
          </a:p>
          <a:p>
            <a:endParaRPr lang="de-AT"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20</a:t>
            </a:fld>
            <a:endParaRPr lang="de-A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Für die vierte beispielhafte</a:t>
            </a:r>
            <a:r>
              <a:rPr lang="de-DE" baseline="0" dirty="0"/>
              <a:t> Anwendung einer Spannungsteiler-Schaltung wird bewusst auf die aus Abschnitt 9 bekannte Steuerung eines Piezo-Lautsprechers zurückgegriffen, da durch die gestellten Arbeitsanregungen in der Aufgabendatei ein vertieftes Verständnis der Spannungsteilung erzielt werden soll.</a:t>
            </a:r>
          </a:p>
          <a:p>
            <a:endParaRPr lang="de-DE" baseline="0" dirty="0"/>
          </a:p>
          <a:p>
            <a:r>
              <a:rPr lang="de-DE" baseline="0" dirty="0"/>
              <a:t>Gleichzeitig wird bei dem angebotenen Beispielcode mit </a:t>
            </a:r>
            <a:r>
              <a:rPr lang="de-DE" sz="1000" b="1" baseline="0" dirty="0">
                <a:solidFill>
                  <a:srgbClr val="CC6600"/>
                </a:solidFill>
                <a:latin typeface="Courier New" pitchFamily="49" charset="0"/>
                <a:cs typeface="Courier New" pitchFamily="49" charset="0"/>
              </a:rPr>
              <a:t>map</a:t>
            </a:r>
            <a:r>
              <a:rPr lang="de-DE" baseline="0" dirty="0"/>
              <a:t> ein neuer Befehl vor-gestellt, der es gestattet, einen innerhalb</a:t>
            </a:r>
            <a:r>
              <a:rPr lang="de-DE" dirty="0"/>
              <a:t> eines vorgegebenen Bereichs gemessenen Spannungswert „direkt“ in den entsprechenden Wert eines analogen Ausgangssig-nals umzurechnen.</a:t>
            </a:r>
          </a:p>
        </p:txBody>
      </p:sp>
      <p:sp>
        <p:nvSpPr>
          <p:cNvPr id="4" name="Foliennummernplatzhalter 3"/>
          <p:cNvSpPr>
            <a:spLocks noGrp="1"/>
          </p:cNvSpPr>
          <p:nvPr>
            <p:ph type="sldNum" sz="quarter" idx="10"/>
          </p:nvPr>
        </p:nvSpPr>
        <p:spPr/>
        <p:txBody>
          <a:bodyPr/>
          <a:lstStyle/>
          <a:p>
            <a:fld id="{ABDEFB41-8B0C-4DD5-847F-2F2B11F12226}" type="slidenum">
              <a:rPr lang="de-AT" smtClean="0"/>
              <a:pPr/>
              <a:t>21</a:t>
            </a:fld>
            <a:endParaRPr lang="de-A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Mit dem angegebenen  </a:t>
                </a:r>
                <a:r>
                  <a:rPr lang="de-DE" sz="1000" b="1" dirty="0">
                    <a:solidFill>
                      <a:srgbClr val="CC6600"/>
                    </a:solidFill>
                    <a:latin typeface="Courier New" pitchFamily="49" charset="0"/>
                    <a:cs typeface="Courier New" pitchFamily="49" charset="0"/>
                  </a:rPr>
                  <a:t>map</a:t>
                </a:r>
                <a:r>
                  <a:rPr lang="de-DE" dirty="0"/>
                  <a:t> -Befehl wird der durch die Kalibrierung des Photowider-standes festgelegte Spannungsbereich zwischen den in den Variablen </a:t>
                </a:r>
                <a:r>
                  <a:rPr lang="de-DE" sz="1000" b="1" dirty="0">
                    <a:latin typeface="Courier New" pitchFamily="49" charset="0"/>
                    <a:cs typeface="Courier New" pitchFamily="49" charset="0"/>
                  </a:rPr>
                  <a:t>sensorLow</a:t>
                </a:r>
                <a:r>
                  <a:rPr lang="de-DE" dirty="0"/>
                  <a:t> und </a:t>
                </a:r>
                <a:r>
                  <a:rPr lang="de-DE" sz="1000" b="1" dirty="0">
                    <a:latin typeface="Courier New" pitchFamily="49" charset="0"/>
                    <a:cs typeface="Courier New" pitchFamily="49" charset="0"/>
                  </a:rPr>
                  <a:t>sensorHigh</a:t>
                </a:r>
                <a:r>
                  <a:rPr lang="de-DE" dirty="0"/>
                  <a:t> gespeicherten Werten auf den „Zielbereich“ für die Frequenz, hier von 50 bis 4000 Hertz), abgebildet und die relative Position des in der Variablen </a:t>
                </a:r>
                <a:r>
                  <a:rPr lang="de-DE" sz="1000" b="1" dirty="0">
                    <a:latin typeface="Courier New" pitchFamily="49" charset="0"/>
                    <a:cs typeface="Courier New" pitchFamily="49" charset="0"/>
                  </a:rPr>
                  <a:t>sensor-Value</a:t>
                </a:r>
                <a:r>
                  <a:rPr lang="de-DE" dirty="0"/>
                  <a:t> gespeicherten „Messwertes“ von [</a:t>
                </a:r>
                <a:r>
                  <a:rPr lang="de-DE" sz="1000" b="1" dirty="0">
                    <a:latin typeface="Courier New" pitchFamily="49" charset="0"/>
                    <a:cs typeface="Courier New" pitchFamily="49" charset="0"/>
                  </a:rPr>
                  <a:t>sensorLow</a:t>
                </a:r>
                <a:r>
                  <a:rPr lang="de-DE" dirty="0"/>
                  <a:t>, </a:t>
                </a:r>
                <a:r>
                  <a:rPr lang="de-DE" sz="1000" b="1" dirty="0">
                    <a:latin typeface="Courier New" pitchFamily="49" charset="0"/>
                    <a:cs typeface="Courier New" pitchFamily="49" charset="0"/>
                  </a:rPr>
                  <a:t>sensorHigh</a:t>
                </a:r>
                <a:r>
                  <a:rPr lang="de-DE" dirty="0"/>
                  <a:t>] auf [50, 4000] um-gerechnet. </a:t>
                </a:r>
              </a:p>
              <a:p>
                <a:endParaRPr lang="de-DE" dirty="0"/>
              </a:p>
              <a:p>
                <a:r>
                  <a:rPr lang="de-DE" dirty="0"/>
                  <a:t>Dies bedeutet: Der Abstand (</a:t>
                </a:r>
                <a:r>
                  <a:rPr lang="de-DE" sz="1000" b="1" dirty="0">
                    <a:latin typeface="Courier New" pitchFamily="49" charset="0"/>
                    <a:cs typeface="Courier New" pitchFamily="49" charset="0"/>
                  </a:rPr>
                  <a:t>sensorValue</a:t>
                </a:r>
                <a:r>
                  <a:rPr lang="de-DE" dirty="0"/>
                  <a:t> – </a:t>
                </a:r>
                <a:r>
                  <a:rPr lang="de-DE" sz="1000" b="1" dirty="0">
                    <a:latin typeface="Courier New" pitchFamily="49" charset="0"/>
                    <a:cs typeface="Courier New" pitchFamily="49" charset="0"/>
                  </a:rPr>
                  <a:t>sensorLow</a:t>
                </a:r>
                <a:r>
                  <a:rPr lang="de-DE" dirty="0"/>
                  <a:t>) verhält sich zur Breite des Spannungsbereichs (</a:t>
                </a:r>
                <a:r>
                  <a:rPr lang="de-DE" sz="1000" b="1" dirty="0">
                    <a:latin typeface="Courier New" pitchFamily="49" charset="0"/>
                    <a:cs typeface="Courier New" pitchFamily="49" charset="0"/>
                  </a:rPr>
                  <a:t>sensorHigh</a:t>
                </a:r>
                <a:r>
                  <a:rPr lang="de-DE" dirty="0"/>
                  <a:t> – </a:t>
                </a:r>
                <a:r>
                  <a:rPr lang="de-DE" sz="1000" b="1" dirty="0">
                    <a:latin typeface="Courier New" pitchFamily="49" charset="0"/>
                    <a:cs typeface="Courier New" pitchFamily="49" charset="0"/>
                  </a:rPr>
                  <a:t>sensorLow</a:t>
                </a:r>
                <a:r>
                  <a:rPr lang="de-DE" dirty="0"/>
                  <a:t>) genauso, wie der Abstand der in der Variablen namens </a:t>
                </a:r>
                <a:r>
                  <a:rPr lang="de-DE" sz="1000" b="1" dirty="0">
                    <a:latin typeface="Courier New" pitchFamily="49" charset="0"/>
                    <a:cs typeface="Courier New" pitchFamily="49" charset="0"/>
                  </a:rPr>
                  <a:t>pitch </a:t>
                </a:r>
                <a:r>
                  <a:rPr lang="de-DE" dirty="0"/>
                  <a:t>gespeicherte Wert der entsprechenden Tonhöhe von der Untergrenze des Frequenzintervalls, (</a:t>
                </a:r>
                <a:r>
                  <a:rPr lang="de-DE" sz="1000" b="1" dirty="0">
                    <a:latin typeface="Courier New" pitchFamily="49" charset="0"/>
                    <a:cs typeface="Courier New" pitchFamily="49" charset="0"/>
                  </a:rPr>
                  <a:t>pitch</a:t>
                </a:r>
                <a:r>
                  <a:rPr lang="de-DE" dirty="0"/>
                  <a:t> – 50), zur Breite des Frequenzintervalls,  (4000 – 50), bzw.  als Formel:</a:t>
                </a:r>
              </a:p>
              <a:p>
                <a:endParaRPr lang="de-DE" dirty="0"/>
              </a:p>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m:t>
                      </m:r>
                      <m:r>
                        <a:rPr lang="de-DE" b="1" i="1" dirty="0">
                          <a:latin typeface="Cambria Math" panose="02040503050406030204" pitchFamily="18" charset="0"/>
                          <a:cs typeface="Courier New" pitchFamily="49" charset="0"/>
                        </a:rPr>
                        <m:t>𝒔𝒆𝒏𝒔𝒐𝒓𝑽𝒂𝒍𝒖𝒆</m:t>
                      </m:r>
                      <m:r>
                        <a:rPr lang="de-DE" i="1" dirty="0">
                          <a:latin typeface="Cambria Math" panose="02040503050406030204" pitchFamily="18" charset="0"/>
                        </a:rPr>
                        <m:t> – </m:t>
                      </m:r>
                      <m:r>
                        <a:rPr lang="de-DE" b="1" i="1" dirty="0">
                          <a:latin typeface="Cambria Math" panose="02040503050406030204" pitchFamily="18" charset="0"/>
                          <a:cs typeface="Courier New" pitchFamily="49" charset="0"/>
                        </a:rPr>
                        <m:t>𝒔𝒆𝒏𝒔𝒐𝒓𝑳𝒐𝒘</m:t>
                      </m:r>
                      <m:r>
                        <a:rPr lang="de-DE" i="1" dirty="0">
                          <a:latin typeface="Cambria Math" panose="02040503050406030204" pitchFamily="18" charset="0"/>
                        </a:rPr>
                        <m:t>) : (</m:t>
                      </m:r>
                      <m:r>
                        <a:rPr lang="de-DE" b="1" i="1" dirty="0">
                          <a:latin typeface="Cambria Math" panose="02040503050406030204" pitchFamily="18" charset="0"/>
                          <a:cs typeface="Courier New" pitchFamily="49" charset="0"/>
                        </a:rPr>
                        <m:t>𝒔𝒆𝒏𝒔𝒐𝒓𝑯𝒊𝒈𝒉</m:t>
                      </m:r>
                      <m:r>
                        <a:rPr lang="de-DE" i="1" dirty="0">
                          <a:latin typeface="Cambria Math" panose="02040503050406030204" pitchFamily="18" charset="0"/>
                        </a:rPr>
                        <m:t> – </m:t>
                      </m:r>
                      <m:r>
                        <a:rPr lang="de-DE" b="1" i="1" dirty="0">
                          <a:latin typeface="Cambria Math" panose="02040503050406030204" pitchFamily="18" charset="0"/>
                          <a:cs typeface="Courier New" pitchFamily="49" charset="0"/>
                        </a:rPr>
                        <m:t>𝒔𝒆𝒏𝒔𝒐𝒓𝑳𝒐𝒘</m:t>
                      </m:r>
                      <m:r>
                        <a:rPr lang="de-DE" i="1" dirty="0">
                          <a:latin typeface="Cambria Math" panose="02040503050406030204" pitchFamily="18" charset="0"/>
                        </a:rPr>
                        <m:t>)</m:t>
                      </m:r>
                      <m:r>
                        <a:rPr lang="de-DE" i="1" dirty="0" smtClean="0">
                          <a:latin typeface="Cambria Math" panose="02040503050406030204" pitchFamily="18" charset="0"/>
                        </a:rPr>
                        <m:t> =</m:t>
                      </m:r>
                    </m:oMath>
                  </m:oMathPara>
                </a14:m>
                <a:endParaRPr lang="de-DE" dirty="0"/>
              </a:p>
              <a:p>
                <a:pPr algn="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 = (</m:t>
                      </m:r>
                      <m:r>
                        <a:rPr lang="de-DE" sz="1000" b="1" i="1" dirty="0">
                          <a:latin typeface="Cambria Math" panose="02040503050406030204" pitchFamily="18" charset="0"/>
                          <a:cs typeface="Courier New" pitchFamily="49" charset="0"/>
                        </a:rPr>
                        <m:t>𝒑𝒊𝒕𝒄𝒉</m:t>
                      </m:r>
                      <m:r>
                        <a:rPr lang="de-DE" i="1" dirty="0">
                          <a:latin typeface="Cambria Math" panose="02040503050406030204" pitchFamily="18" charset="0"/>
                        </a:rPr>
                        <m:t> – 50) : (4000 – 50)</m:t>
                      </m:r>
                    </m:oMath>
                  </m:oMathPara>
                </a14:m>
                <a:endParaRPr lang="de-DE" dirty="0"/>
              </a:p>
              <a:p>
                <a:endParaRPr lang="de-DE" dirty="0"/>
              </a:p>
              <a:p>
                <a:r>
                  <a:rPr lang="de-DE" dirty="0"/>
                  <a:t>…woraus (leicht?) eine Formel zur Berechnung von </a:t>
                </a:r>
                <a:r>
                  <a:rPr lang="de-DE" sz="1000" b="1" dirty="0">
                    <a:latin typeface="Courier New" pitchFamily="49" charset="0"/>
                    <a:cs typeface="Courier New" pitchFamily="49" charset="0"/>
                  </a:rPr>
                  <a:t>pitch</a:t>
                </a:r>
                <a:r>
                  <a:rPr lang="de-DE" dirty="0"/>
                  <a:t> umgestellt werden kann…</a:t>
                </a:r>
              </a:p>
              <a:p>
                <a:endParaRPr lang="de-DE" dirty="0"/>
              </a:p>
            </p:txBody>
          </p:sp>
        </mc:Choice>
        <mc:Fallback xmlns="">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Mit dem angegebenen  </a:t>
                </a:r>
                <a:r>
                  <a:rPr lang="de-DE" sz="1000" b="1" dirty="0">
                    <a:solidFill>
                      <a:srgbClr val="CC6600"/>
                    </a:solidFill>
                    <a:latin typeface="Courier New" pitchFamily="49" charset="0"/>
                    <a:cs typeface="Courier New" pitchFamily="49" charset="0"/>
                  </a:rPr>
                  <a:t>map</a:t>
                </a:r>
                <a:r>
                  <a:rPr lang="de-DE" dirty="0"/>
                  <a:t> -Befehl wird der durch die Kalibrierung des Photowider-standes festgelegte Spannungsbereich zwischen den in den Variablen </a:t>
                </a:r>
                <a:r>
                  <a:rPr lang="de-DE" sz="1000" b="1" dirty="0">
                    <a:latin typeface="Courier New" pitchFamily="49" charset="0"/>
                    <a:cs typeface="Courier New" pitchFamily="49" charset="0"/>
                  </a:rPr>
                  <a:t>sensorLow</a:t>
                </a:r>
                <a:r>
                  <a:rPr lang="de-DE" dirty="0"/>
                  <a:t> und </a:t>
                </a:r>
                <a:r>
                  <a:rPr lang="de-DE" sz="1000" b="1" dirty="0">
                    <a:latin typeface="Courier New" pitchFamily="49" charset="0"/>
                    <a:cs typeface="Courier New" pitchFamily="49" charset="0"/>
                  </a:rPr>
                  <a:t>sensorHigh</a:t>
                </a:r>
                <a:r>
                  <a:rPr lang="de-DE" dirty="0"/>
                  <a:t> gespeicherten Werten auf den „Zielbereich“ für die Frequenz, hier von 50 bis 4000 Hertz), abgebildet und die relative Position des in der Variablen </a:t>
                </a:r>
                <a:r>
                  <a:rPr lang="de-DE" sz="1000" b="1" dirty="0">
                    <a:latin typeface="Courier New" pitchFamily="49" charset="0"/>
                    <a:cs typeface="Courier New" pitchFamily="49" charset="0"/>
                  </a:rPr>
                  <a:t>sensor-Value</a:t>
                </a:r>
                <a:r>
                  <a:rPr lang="de-DE" dirty="0"/>
                  <a:t> gespeicherten „Messwertes“ von [</a:t>
                </a:r>
                <a:r>
                  <a:rPr lang="de-DE" sz="1000" b="1" dirty="0">
                    <a:latin typeface="Courier New" pitchFamily="49" charset="0"/>
                    <a:cs typeface="Courier New" pitchFamily="49" charset="0"/>
                  </a:rPr>
                  <a:t>sensorLow</a:t>
                </a:r>
                <a:r>
                  <a:rPr lang="de-DE" dirty="0"/>
                  <a:t>, </a:t>
                </a:r>
                <a:r>
                  <a:rPr lang="de-DE" sz="1000" b="1" dirty="0">
                    <a:latin typeface="Courier New" pitchFamily="49" charset="0"/>
                    <a:cs typeface="Courier New" pitchFamily="49" charset="0"/>
                  </a:rPr>
                  <a:t>sensorHigh</a:t>
                </a:r>
                <a:r>
                  <a:rPr lang="de-DE" dirty="0"/>
                  <a:t>] auf [50, 4000] um-gerechnet. </a:t>
                </a:r>
              </a:p>
              <a:p>
                <a:endParaRPr lang="de-DE" dirty="0"/>
              </a:p>
              <a:p>
                <a:r>
                  <a:rPr lang="de-DE" dirty="0"/>
                  <a:t>Dies bedeutet: Der Abstand (</a:t>
                </a:r>
                <a:r>
                  <a:rPr lang="de-DE" sz="1000" b="1" dirty="0">
                    <a:latin typeface="Courier New" pitchFamily="49" charset="0"/>
                    <a:cs typeface="Courier New" pitchFamily="49" charset="0"/>
                  </a:rPr>
                  <a:t>sensorValue</a:t>
                </a:r>
                <a:r>
                  <a:rPr lang="de-DE" dirty="0"/>
                  <a:t> – </a:t>
                </a:r>
                <a:r>
                  <a:rPr lang="de-DE" sz="1000" b="1" dirty="0">
                    <a:latin typeface="Courier New" pitchFamily="49" charset="0"/>
                    <a:cs typeface="Courier New" pitchFamily="49" charset="0"/>
                  </a:rPr>
                  <a:t>sensorLow</a:t>
                </a:r>
                <a:r>
                  <a:rPr lang="de-DE" dirty="0"/>
                  <a:t>) verhält sich zur Breite des Spannungsbereichs (</a:t>
                </a:r>
                <a:r>
                  <a:rPr lang="de-DE" sz="1000" b="1" dirty="0">
                    <a:latin typeface="Courier New" pitchFamily="49" charset="0"/>
                    <a:cs typeface="Courier New" pitchFamily="49" charset="0"/>
                  </a:rPr>
                  <a:t>sensorHigh</a:t>
                </a:r>
                <a:r>
                  <a:rPr lang="de-DE" dirty="0"/>
                  <a:t> – </a:t>
                </a:r>
                <a:r>
                  <a:rPr lang="de-DE" sz="1000" b="1" dirty="0">
                    <a:latin typeface="Courier New" pitchFamily="49" charset="0"/>
                    <a:cs typeface="Courier New" pitchFamily="49" charset="0"/>
                  </a:rPr>
                  <a:t>sensorLow</a:t>
                </a:r>
                <a:r>
                  <a:rPr lang="de-DE" dirty="0"/>
                  <a:t>) genauso, wie der Abstand der in der Variablen namens </a:t>
                </a:r>
                <a:r>
                  <a:rPr lang="de-DE" sz="1000" b="1" dirty="0">
                    <a:latin typeface="Courier New" pitchFamily="49" charset="0"/>
                    <a:cs typeface="Courier New" pitchFamily="49" charset="0"/>
                  </a:rPr>
                  <a:t>pitch </a:t>
                </a:r>
                <a:r>
                  <a:rPr lang="de-DE" dirty="0"/>
                  <a:t>gespeicherte Wert der entsprechenden Tonhöhe von der Untergrenze des Frequenzintervalls, (</a:t>
                </a:r>
                <a:r>
                  <a:rPr lang="de-DE" sz="1000" b="1" dirty="0">
                    <a:latin typeface="Courier New" pitchFamily="49" charset="0"/>
                    <a:cs typeface="Courier New" pitchFamily="49" charset="0"/>
                  </a:rPr>
                  <a:t>pitch</a:t>
                </a:r>
                <a:r>
                  <a:rPr lang="de-DE" dirty="0"/>
                  <a:t> – 50), zur Breite des Frequenzintervalls,  (4000 – 50), bzw.  als Formel:</a:t>
                </a:r>
              </a:p>
              <a:p>
                <a:endParaRPr lang="de-DE" dirty="0"/>
              </a:p>
              <a:p>
                <a:r>
                  <a:rPr lang="de-DE" i="0" dirty="0">
                    <a:latin typeface="Cambria Math" panose="02040503050406030204" pitchFamily="18" charset="0"/>
                  </a:rPr>
                  <a:t>(</a:t>
                </a:r>
                <a:r>
                  <a:rPr lang="de-DE" b="1" i="0" dirty="0">
                    <a:latin typeface="Cambria Math" panose="02040503050406030204" pitchFamily="18" charset="0"/>
                    <a:cs typeface="Courier New" pitchFamily="49" charset="0"/>
                  </a:rPr>
                  <a:t>𝒔𝒆𝒏𝒔𝒐𝒓𝑽𝒂𝒍𝒖𝒆</a:t>
                </a:r>
                <a:r>
                  <a:rPr lang="de-DE" i="0" dirty="0">
                    <a:latin typeface="Cambria Math" panose="02040503050406030204" pitchFamily="18" charset="0"/>
                  </a:rPr>
                  <a:t> – </a:t>
                </a:r>
                <a:r>
                  <a:rPr lang="de-DE" b="1" i="0" dirty="0">
                    <a:latin typeface="Cambria Math" panose="02040503050406030204" pitchFamily="18" charset="0"/>
                    <a:cs typeface="Courier New" pitchFamily="49" charset="0"/>
                  </a:rPr>
                  <a:t>𝒔𝒆𝒏𝒔𝒐𝒓𝑳𝒐𝒘</a:t>
                </a:r>
                <a:r>
                  <a:rPr lang="de-DE" i="0" dirty="0">
                    <a:latin typeface="Cambria Math" panose="02040503050406030204" pitchFamily="18" charset="0"/>
                  </a:rPr>
                  <a:t>) : (</a:t>
                </a:r>
                <a:r>
                  <a:rPr lang="de-DE" b="1" i="0" dirty="0">
                    <a:latin typeface="Cambria Math" panose="02040503050406030204" pitchFamily="18" charset="0"/>
                    <a:cs typeface="Courier New" pitchFamily="49" charset="0"/>
                  </a:rPr>
                  <a:t>𝒔𝒆𝒏𝒔𝒐𝒓𝑯𝒊𝒈𝒉</a:t>
                </a:r>
                <a:r>
                  <a:rPr lang="de-DE" i="0" dirty="0">
                    <a:latin typeface="Cambria Math" panose="02040503050406030204" pitchFamily="18" charset="0"/>
                  </a:rPr>
                  <a:t> – </a:t>
                </a:r>
                <a:r>
                  <a:rPr lang="de-DE" b="1" i="0" dirty="0">
                    <a:latin typeface="Cambria Math" panose="02040503050406030204" pitchFamily="18" charset="0"/>
                    <a:cs typeface="Courier New" pitchFamily="49" charset="0"/>
                  </a:rPr>
                  <a:t>𝒔𝒆𝒏𝒔𝒐𝒓𝑳𝒐𝒘</a:t>
                </a:r>
                <a:r>
                  <a:rPr lang="de-DE" i="0" dirty="0">
                    <a:latin typeface="Cambria Math" panose="02040503050406030204" pitchFamily="18" charset="0"/>
                  </a:rPr>
                  <a:t>) =</a:t>
                </a:r>
                <a:endParaRPr lang="de-DE" dirty="0"/>
              </a:p>
              <a:p>
                <a:pPr algn="r"/>
                <a:r>
                  <a:rPr lang="de-DE" i="0" dirty="0">
                    <a:latin typeface="Cambria Math" panose="02040503050406030204" pitchFamily="18" charset="0"/>
                  </a:rPr>
                  <a:t> = (</a:t>
                </a:r>
                <a:r>
                  <a:rPr lang="de-DE" sz="1000" b="1" i="0" dirty="0">
                    <a:latin typeface="Cambria Math" panose="02040503050406030204" pitchFamily="18" charset="0"/>
                    <a:cs typeface="Courier New" pitchFamily="49" charset="0"/>
                  </a:rPr>
                  <a:t>𝒑𝒊𝒕𝒄𝒉</a:t>
                </a:r>
                <a:r>
                  <a:rPr lang="de-DE" i="0" dirty="0">
                    <a:latin typeface="Cambria Math" panose="02040503050406030204" pitchFamily="18" charset="0"/>
                  </a:rPr>
                  <a:t> – 50) : (4000 – 50)</a:t>
                </a:r>
                <a:endParaRPr lang="de-DE" dirty="0"/>
              </a:p>
              <a:p>
                <a:endParaRPr lang="de-DE" dirty="0"/>
              </a:p>
              <a:p>
                <a:r>
                  <a:rPr lang="de-DE" dirty="0"/>
                  <a:t>…woraus (leicht?) eine Formel zur Berechnung von </a:t>
                </a:r>
                <a:r>
                  <a:rPr lang="de-DE" sz="1000" b="1" dirty="0">
                    <a:latin typeface="Courier New" pitchFamily="49" charset="0"/>
                    <a:cs typeface="Courier New" pitchFamily="49" charset="0"/>
                  </a:rPr>
                  <a:t>pitch</a:t>
                </a:r>
                <a:r>
                  <a:rPr lang="de-DE" dirty="0"/>
                  <a:t> umgestellt werden kann…</a:t>
                </a:r>
              </a:p>
              <a:p>
                <a:endParaRPr lang="de-DE" dirty="0"/>
              </a:p>
            </p:txBody>
          </p:sp>
        </mc:Fallback>
      </mc:AlternateContent>
      <p:sp>
        <p:nvSpPr>
          <p:cNvPr id="4" name="Foliennummernplatzhalter 3"/>
          <p:cNvSpPr>
            <a:spLocks noGrp="1"/>
          </p:cNvSpPr>
          <p:nvPr>
            <p:ph type="sldNum" sz="quarter" idx="10"/>
          </p:nvPr>
        </p:nvSpPr>
        <p:spPr/>
        <p:txBody>
          <a:bodyPr/>
          <a:lstStyle/>
          <a:p>
            <a:fld id="{ABDEFB41-8B0C-4DD5-847F-2F2B11F12226}" type="slidenum">
              <a:rPr lang="de-AT" smtClean="0"/>
              <a:pPr/>
              <a:t>22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AT" dirty="0"/>
              <a:t>Worüber wir bisher aber noch nicht gesprochen haben: </a:t>
            </a:r>
          </a:p>
          <a:p>
            <a:endParaRPr lang="de-AT" dirty="0"/>
          </a:p>
          <a:p>
            <a:r>
              <a:rPr lang="de-AT" dirty="0"/>
              <a:t> (Enter-Taste zum Einblenden) Was treibt die Elektrizität an?</a:t>
            </a:r>
          </a:p>
          <a:p>
            <a:endParaRPr lang="de-AT" dirty="0"/>
          </a:p>
        </p:txBody>
      </p:sp>
      <p:sp>
        <p:nvSpPr>
          <p:cNvPr id="4" name="Foliennummernplatzhalter 3"/>
          <p:cNvSpPr>
            <a:spLocks noGrp="1"/>
          </p:cNvSpPr>
          <p:nvPr>
            <p:ph type="sldNum" sz="quarter" idx="5"/>
          </p:nvPr>
        </p:nvSpPr>
        <p:spPr/>
        <p:txBody>
          <a:bodyPr/>
          <a:lstStyle/>
          <a:p>
            <a:fld id="{ABDEFB41-8B0C-4DD5-847F-2F2B11F12226}" type="slidenum">
              <a:rPr lang="de-AT" smtClean="0"/>
              <a:pPr/>
              <a:t>3</a:t>
            </a:fld>
            <a:endParaRPr lang="de-AT"/>
          </a:p>
        </p:txBody>
      </p:sp>
    </p:spTree>
    <p:extLst>
      <p:ext uri="{BB962C8B-B14F-4D97-AF65-F5344CB8AC3E}">
        <p14:creationId xmlns:p14="http://schemas.microsoft.com/office/powerpoint/2010/main" val="38558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82439"/>
          </a:xfrm>
        </p:spPr>
        <p:txBody>
          <a:bodyPr/>
          <a:lstStyle/>
          <a:p>
            <a:r>
              <a:rPr lang="de-AT" dirty="0"/>
              <a:t>Textvorschlag:</a:t>
            </a:r>
          </a:p>
          <a:p>
            <a:endParaRPr lang="de-AT" dirty="0"/>
          </a:p>
          <a:p>
            <a:r>
              <a:rPr lang="de-AT" dirty="0"/>
              <a:t>Was treibt die Elektrizität an?</a:t>
            </a:r>
          </a:p>
          <a:p>
            <a:endParaRPr lang="de-AT" dirty="0"/>
          </a:p>
          <a:p>
            <a:r>
              <a:rPr lang="de-AT" dirty="0"/>
              <a:t>Wir verwenden dazu eine weitere Analogie und betrachten anstelle des elektrischen Stroms einen Luft-Strom:</a:t>
            </a:r>
          </a:p>
          <a:p>
            <a:endParaRPr lang="de-AT" dirty="0"/>
          </a:p>
          <a:p>
            <a:r>
              <a:rPr lang="de-AT" dirty="0"/>
              <a:t>Beim Aufpumpen eines Fahrradreifens wird Luft in das Innere des Reifens gedrückt.</a:t>
            </a:r>
          </a:p>
          <a:p>
            <a:r>
              <a:rPr lang="de-AT" dirty="0"/>
              <a:t>	</a:t>
            </a:r>
          </a:p>
          <a:p>
            <a:r>
              <a:rPr lang="de-AT" dirty="0"/>
              <a:t>(Enter-Taste zum Einblenden)</a:t>
            </a:r>
          </a:p>
          <a:p>
            <a:endParaRPr lang="de-AT" dirty="0"/>
          </a:p>
          <a:p>
            <a:r>
              <a:rPr lang="de-AT" dirty="0"/>
              <a:t>Nach dem Aufpumpen herrscht im Inneren des Reifens in alle Richtungen der gleiche Luftdruck. Dieser Druck im inneren des Reifens ist höher als der Luftdruck außerhalb des Reifens.</a:t>
            </a:r>
          </a:p>
          <a:p>
            <a:endParaRPr lang="de-AT" dirty="0"/>
          </a:p>
          <a:p>
            <a:r>
              <a:rPr lang="de-AT" dirty="0"/>
              <a:t>(Enter-Taste zum Einblenden)</a:t>
            </a:r>
          </a:p>
          <a:p>
            <a:endParaRPr lang="de-AT" dirty="0"/>
          </a:p>
          <a:p>
            <a:r>
              <a:rPr lang="de-AT" dirty="0"/>
              <a:t>Durch das Aufpumpen entsteht ein Druckunterschied, der nach dem Öffnen des Ventils einen Luft-Strom antreibt.</a:t>
            </a:r>
          </a:p>
          <a:p>
            <a:endParaRPr lang="de-AT" dirty="0"/>
          </a:p>
          <a:p>
            <a:r>
              <a:rPr lang="de-AT" dirty="0"/>
              <a:t>(2 x Enter-Taste zum Einblenden)</a:t>
            </a:r>
            <a:endParaRPr lang="de-DE" dirty="0"/>
          </a:p>
        </p:txBody>
      </p:sp>
      <p:sp>
        <p:nvSpPr>
          <p:cNvPr id="4" name="Foliennummernplatzhalter 3"/>
          <p:cNvSpPr>
            <a:spLocks noGrp="1"/>
          </p:cNvSpPr>
          <p:nvPr>
            <p:ph type="sldNum" sz="quarter" idx="5"/>
          </p:nvPr>
        </p:nvSpPr>
        <p:spPr/>
        <p:txBody>
          <a:bodyPr/>
          <a:lstStyle/>
          <a:p>
            <a:fld id="{ABDEFB41-8B0C-4DD5-847F-2F2B11F12226}" type="slidenum">
              <a:rPr lang="de-AT" smtClean="0"/>
              <a:pPr/>
              <a:t>4</a:t>
            </a:fld>
            <a:endParaRPr lang="de-AT"/>
          </a:p>
        </p:txBody>
      </p:sp>
    </p:spTree>
    <p:extLst>
      <p:ext uri="{BB962C8B-B14F-4D97-AF65-F5344CB8AC3E}">
        <p14:creationId xmlns:p14="http://schemas.microsoft.com/office/powerpoint/2010/main" val="144233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AT" dirty="0"/>
              <a:t>Sicher ist dir klar, was passiert…</a:t>
            </a:r>
          </a:p>
          <a:p>
            <a:endParaRPr lang="de-AT" dirty="0"/>
          </a:p>
          <a:p>
            <a:r>
              <a:rPr lang="de-AT" dirty="0"/>
              <a:t>(Enter-Taste zum Einblenden)</a:t>
            </a:r>
          </a:p>
          <a:p>
            <a:endParaRPr lang="de-AT" dirty="0"/>
          </a:p>
          <a:p>
            <a:r>
              <a:rPr lang="de-AT" dirty="0"/>
              <a:t>…wenn ein (z.B.) ein Wattebausch vor das Ventil des Fahrradschlauches gedrückt wird?</a:t>
            </a:r>
          </a:p>
          <a:p>
            <a:endParaRPr lang="de-AT" dirty="0"/>
          </a:p>
          <a:p>
            <a:r>
              <a:rPr lang="de-AT" dirty="0"/>
              <a:t>(evtl. Reaktionen/Antworten abwarten, dann Enter-Taste zum Einblenden)</a:t>
            </a:r>
          </a:p>
          <a:p>
            <a:endParaRPr lang="de-AT" dirty="0"/>
          </a:p>
          <a:p>
            <a:r>
              <a:rPr lang="de-AT" dirty="0"/>
              <a:t>(zur Bestätigung bzw. Korrektur der Reaktionen/Antworten)</a:t>
            </a:r>
          </a:p>
          <a:p>
            <a:endParaRPr lang="de-AT" dirty="0"/>
          </a:p>
          <a:p>
            <a:r>
              <a:rPr lang="de-AT" dirty="0"/>
              <a:t>(falls vorhanden kann dieses „Analogieexperiment“ auch mit Pumpe, Schlauch und Wattebausch vor Ort durchgeführt werden)</a:t>
            </a:r>
            <a:endParaRPr lang="de-DE" dirty="0"/>
          </a:p>
        </p:txBody>
      </p:sp>
      <p:sp>
        <p:nvSpPr>
          <p:cNvPr id="4" name="Foliennummernplatzhalter 3"/>
          <p:cNvSpPr>
            <a:spLocks noGrp="1"/>
          </p:cNvSpPr>
          <p:nvPr>
            <p:ph type="sldNum" sz="quarter" idx="5"/>
          </p:nvPr>
        </p:nvSpPr>
        <p:spPr/>
        <p:txBody>
          <a:bodyPr/>
          <a:lstStyle/>
          <a:p>
            <a:fld id="{ABDEFB41-8B0C-4DD5-847F-2F2B11F12226}" type="slidenum">
              <a:rPr lang="de-AT" smtClean="0"/>
              <a:pPr/>
              <a:t>5</a:t>
            </a:fld>
            <a:endParaRPr lang="de-AT"/>
          </a:p>
        </p:txBody>
      </p:sp>
    </p:spTree>
    <p:extLst>
      <p:ext uri="{BB962C8B-B14F-4D97-AF65-F5344CB8AC3E}">
        <p14:creationId xmlns:p14="http://schemas.microsoft.com/office/powerpoint/2010/main" val="144233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429685"/>
          </a:xfrm>
        </p:spPr>
        <p:txBody>
          <a:bodyPr>
            <a:normAutofit lnSpcReduction="10000"/>
          </a:bodyPr>
          <a:lstStyle/>
          <a:p>
            <a:r>
              <a:rPr lang="de-DE" dirty="0"/>
              <a:t>Textvorschlag:</a:t>
            </a:r>
          </a:p>
          <a:p>
            <a:endParaRPr lang="de-DE" dirty="0"/>
          </a:p>
          <a:p>
            <a:r>
              <a:rPr lang="de-DE" dirty="0"/>
              <a:t>Wir dürfen uns in Analogie zum Luftstrom aus dem Fahrradreifen vorstellen, dass elektrischer Strom durch einen elektrischen Druckunterschied hervorgerufen wird.</a:t>
            </a:r>
          </a:p>
          <a:p>
            <a:endParaRPr lang="de-DE" dirty="0"/>
          </a:p>
          <a:p>
            <a:r>
              <a:rPr lang="de-DE" dirty="0"/>
              <a:t>Dieser Druckunterschied wird durch eine Spannungsquelle erzeugt: An dem Ende einer Batterie, das durch ein „+“ gekennzeichnet ist, stellt man sich elektrischen Überdruck vor, am anderen Ende, das durch ein „–“ gekennzeichnet ist, elektrischen Unterdruck.</a:t>
            </a:r>
          </a:p>
          <a:p>
            <a:endParaRPr lang="de-DE" dirty="0"/>
          </a:p>
          <a:p>
            <a:r>
              <a:rPr lang="de-DE" dirty="0"/>
              <a:t>So wie im Reifen überall derselbe Luftdruck herrscht, dürfen wir uns vorstellen, dass in allen Punkten eines Stromkreises, die mit einem der beiden Pole der Batterie ver-bunden sind, der gleiche elektrische Druck herrscht. </a:t>
            </a:r>
          </a:p>
          <a:p>
            <a:endParaRPr lang="de-DE" dirty="0"/>
          </a:p>
          <a:p>
            <a:r>
              <a:rPr lang="de-DE" dirty="0"/>
              <a:t>(2 x Enter-Taste zum Einblenden).</a:t>
            </a:r>
          </a:p>
          <a:p>
            <a:endParaRPr lang="de-DE" dirty="0"/>
          </a:p>
          <a:p>
            <a:r>
              <a:rPr lang="de-DE" dirty="0"/>
              <a:t>In den Abbildungen sind diese Druckverhältnisse durch die Farben, die wir von den Steckplatinen kennen, versinnbildlicht: Je höher der elektrische Druck ist, desto inten-siver sind die Farben gewählt.</a:t>
            </a:r>
          </a:p>
          <a:p>
            <a:endParaRPr lang="de-DE" dirty="0"/>
          </a:p>
          <a:p>
            <a:r>
              <a:rPr lang="de-DE" dirty="0"/>
              <a:t>(Enter-Taste zum Einblenden)</a:t>
            </a:r>
          </a:p>
          <a:p>
            <a:endParaRPr lang="de-DE" dirty="0"/>
          </a:p>
          <a:p>
            <a:r>
              <a:rPr lang="de-DE" dirty="0"/>
              <a:t>Elektrische Spannung bedeutet nach dieser Vorstellung nichts anderes als elektri-schen Druckunterschied – und wird stets zwischen zwei Punkten gemessen.</a:t>
            </a:r>
          </a:p>
          <a:p>
            <a:endParaRPr lang="de-DE" dirty="0"/>
          </a:p>
          <a:p>
            <a:r>
              <a:rPr lang="de-DE" dirty="0"/>
              <a:t>(4 x Enter-Taste zum zweimaligen Ein- und Ausblenden)</a:t>
            </a:r>
          </a:p>
        </p:txBody>
      </p:sp>
      <p:sp>
        <p:nvSpPr>
          <p:cNvPr id="4" name="Foliennummernplatzhalter 3"/>
          <p:cNvSpPr>
            <a:spLocks noGrp="1"/>
          </p:cNvSpPr>
          <p:nvPr>
            <p:ph type="sldNum" sz="quarter" idx="10"/>
          </p:nvPr>
        </p:nvSpPr>
        <p:spPr/>
        <p:txBody>
          <a:bodyPr/>
          <a:lstStyle/>
          <a:p>
            <a:fld id="{ABDEFB41-8B0C-4DD5-847F-2F2B11F12226}" type="slidenum">
              <a:rPr lang="de-AT" smtClean="0"/>
              <a:pPr/>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Spannung kann zum Beispiel mit einem Multimeter gemessen werden, das ist ein Messgerät, mit dem Wahlweise die elektrische Spannung,</a:t>
            </a:r>
            <a:r>
              <a:rPr lang="de-DE" baseline="0" dirty="0"/>
              <a:t> die elektrische Stromstärke oder der Ohm‘sche Widerstand eines Bauteils gemessen werden kann.</a:t>
            </a:r>
          </a:p>
          <a:p>
            <a:endParaRPr lang="de-DE" baseline="0" dirty="0"/>
          </a:p>
          <a:p>
            <a:r>
              <a:rPr lang="de-DE" baseline="0" dirty="0"/>
              <a:t>Zur Spannungsmessung an einer Schaltung, die durch ein Arduino-Board mit Spannung versorgt wird, ist zunächst der Messbereich auf 20 Volt Gleichspannung </a:t>
            </a:r>
          </a:p>
          <a:p>
            <a:endParaRPr lang="de-DE" baseline="0" dirty="0"/>
          </a:p>
          <a:p>
            <a:r>
              <a:rPr lang="de-DE" baseline="0" dirty="0"/>
              <a:t>(2 x Enter-Taste zum Einblenden)</a:t>
            </a:r>
          </a:p>
          <a:p>
            <a:endParaRPr lang="de-DE" baseline="0" dirty="0"/>
          </a:p>
          <a:p>
            <a:r>
              <a:rPr lang="de-DE" baseline="0" dirty="0"/>
              <a:t>einzustellen, sodann sind das rote und das schwarze Messkabel mit den Messpunkten auf der Schaltung zu verbinden (Wechsel zu nächster Folie)</a:t>
            </a:r>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(Enter-Taste zum Einblenden)</a:t>
            </a:r>
          </a:p>
          <a:p>
            <a:endParaRPr lang="de-DE" dirty="0"/>
          </a:p>
          <a:p>
            <a:r>
              <a:rPr lang="de-DE" dirty="0"/>
              <a:t>Die mit dem roten bzw. dem schwarzen</a:t>
            </a:r>
            <a:r>
              <a:rPr lang="de-DE" baseline="0" dirty="0"/>
              <a:t> „Punkt“ markierten Steckkontakte sind die Messpunkte, in die die Mess-Enden der Kabel vom Multimeter gesteckt werden. Im gezeigten Beispiel, wird der elektrische Druckunterschied zwischen einem Punkt „vor“ und einem Punkt „nach“ dem zwischen den Messpunkten liegenden (Ohm‘schen) Widerstand gemessen.</a:t>
            </a:r>
          </a:p>
          <a:p>
            <a:endParaRPr lang="de-DE" baseline="0" dirty="0"/>
          </a:p>
          <a:p>
            <a:r>
              <a:rPr lang="de-DE" baseline="0" dirty="0"/>
              <a:t>(Enter-Taste zum Einblenden).</a:t>
            </a:r>
          </a:p>
          <a:p>
            <a:endParaRPr lang="de-DE" baseline="0" dirty="0"/>
          </a:p>
          <a:p>
            <a:r>
              <a:rPr lang="de-DE" baseline="0" dirty="0"/>
              <a:t>Man nennt diese Spannung die Spannung, die an dem Widerstand anliegt…</a:t>
            </a:r>
          </a:p>
          <a:p>
            <a:r>
              <a:rPr lang="de-DE" baseline="0" dirty="0"/>
              <a:t>…oder auch die Spannung, die an dem Widerstand abfällt.</a:t>
            </a:r>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8</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a:t>Textvorschlag:</a:t>
            </a:r>
          </a:p>
          <a:p>
            <a:endParaRPr lang="de-DE" dirty="0"/>
          </a:p>
          <a:p>
            <a:r>
              <a:rPr lang="de-DE" dirty="0"/>
              <a:t>Wenn</a:t>
            </a:r>
            <a:r>
              <a:rPr lang="de-DE" baseline="0" dirty="0"/>
              <a:t> kein Multimeter zur Verfügung steht, kann auch mit Hilfe eines zweiten </a:t>
            </a:r>
            <a:r>
              <a:rPr lang="de-DE" baseline="0" dirty="0" err="1"/>
              <a:t>Arduino</a:t>
            </a:r>
            <a:r>
              <a:rPr lang="de-DE" baseline="0" dirty="0"/>
              <a:t>-Boards leicht ein Spannungsmessgerät „gebaut“ und programmiert werden:</a:t>
            </a:r>
          </a:p>
          <a:p>
            <a:endParaRPr lang="de-DE" baseline="0" dirty="0"/>
          </a:p>
          <a:p>
            <a:r>
              <a:rPr lang="de-DE" baseline="0" dirty="0"/>
              <a:t>Die Messkabel werden an zwei analoge Steckkontakte (in der Abbildung A0 und A1) angeschlossen und können so Werte des „elektrischen Drucks“ messen, die – wie gewohnt bei analogen Pins</a:t>
            </a:r>
            <a:r>
              <a:rPr lang="de-DE" dirty="0"/>
              <a:t> – </a:t>
            </a:r>
            <a:r>
              <a:rPr lang="de-DE" baseline="0" dirty="0"/>
              <a:t>als ganze Zahlen von 0 bis 1023 codiert sind.</a:t>
            </a:r>
          </a:p>
          <a:p>
            <a:endParaRPr lang="de-DE" baseline="0" dirty="0"/>
          </a:p>
          <a:p>
            <a:r>
              <a:rPr lang="de-DE" baseline="0" dirty="0"/>
              <a:t>(Enter-Taste zum Einblenden)</a:t>
            </a:r>
          </a:p>
          <a:p>
            <a:endParaRPr lang="de-DE" baseline="0" dirty="0"/>
          </a:p>
          <a:p>
            <a:r>
              <a:rPr lang="de-DE" baseline="0" dirty="0"/>
              <a:t>Die Differenz dieser codierten Messwerte wird</a:t>
            </a:r>
            <a:r>
              <a:rPr lang="de-DE" dirty="0"/>
              <a:t> </a:t>
            </a:r>
            <a:r>
              <a:rPr lang="de-DE" baseline="0" dirty="0"/>
              <a:t>dann in die Spannung umgerechnet, die zwischen den Messpunkten anliegt, und wird im Beispielprogramm über den seriellen Monitor auf einem Computer-Bildschirm ausgegeben.</a:t>
            </a:r>
          </a:p>
          <a:p>
            <a:endParaRPr lang="de-DE" baseline="0" dirty="0"/>
          </a:p>
          <a:p>
            <a:r>
              <a:rPr lang="de-DE" baseline="0" dirty="0"/>
              <a:t>…es empfiehlt sich, dieses selbst programmierte Spannungsmessgerät zunächst an Schaltungen zu testen, wo bereits mit einem Multimeter Spannungen gemessen wurden, um Vergleichswerte zur Verfügung zu haben</a:t>
            </a:r>
          </a:p>
          <a:p>
            <a:endParaRPr lang="de-DE" baseline="0" dirty="0"/>
          </a:p>
          <a:p>
            <a:r>
              <a:rPr lang="de-DE" baseline="0" dirty="0"/>
              <a:t>(Wechsel zu nächster Folie, die dieselbe wie die vorangegangene Folie ist)</a:t>
            </a:r>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grpSp>
        <p:nvGrpSpPr>
          <p:cNvPr id="7" name="Gruppieren 6">
            <a:extLst>
              <a:ext uri="{FF2B5EF4-FFF2-40B4-BE49-F238E27FC236}">
                <a16:creationId xmlns:a16="http://schemas.microsoft.com/office/drawing/2014/main" id="{87113813-9473-4AA6-8D13-01D36957719A}"/>
              </a:ext>
            </a:extLst>
          </p:cNvPr>
          <p:cNvGrpSpPr/>
          <p:nvPr userDrawn="1"/>
        </p:nvGrpSpPr>
        <p:grpSpPr>
          <a:xfrm>
            <a:off x="0" y="1"/>
            <a:ext cx="9144000" cy="889001"/>
            <a:chOff x="535940" y="2984500"/>
            <a:chExt cx="12192000" cy="889001"/>
          </a:xfrm>
        </p:grpSpPr>
        <p:sp>
          <p:nvSpPr>
            <p:cNvPr id="8" name="Rechtwinkliges Dreieck 7">
              <a:extLst>
                <a:ext uri="{FF2B5EF4-FFF2-40B4-BE49-F238E27FC236}">
                  <a16:creationId xmlns:a16="http://schemas.microsoft.com/office/drawing/2014/main" id="{432B31C4-C012-4CC1-9FE9-1AA839F5A2D4}"/>
                </a:ext>
              </a:extLst>
            </p:cNvPr>
            <p:cNvSpPr>
              <a:spLocks/>
            </p:cNvSpPr>
            <p:nvPr userDrawn="1"/>
          </p:nvSpPr>
          <p:spPr bwMode="auto">
            <a:xfrm rot="10800000">
              <a:off x="535940" y="2984500"/>
              <a:ext cx="12192000" cy="889000"/>
            </a:xfrm>
            <a:prstGeom prst="rtTriangle">
              <a:avLst/>
            </a:prstGeom>
            <a:solidFill>
              <a:srgbClr val="7030A0"/>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endParaRPr lang="de-AT" sz="1800"/>
            </a:p>
          </p:txBody>
        </p:sp>
        <p:cxnSp>
          <p:nvCxnSpPr>
            <p:cNvPr id="9" name="AutoShape 6">
              <a:extLst>
                <a:ext uri="{FF2B5EF4-FFF2-40B4-BE49-F238E27FC236}">
                  <a16:creationId xmlns:a16="http://schemas.microsoft.com/office/drawing/2014/main" id="{EDDCE08E-EC3C-46ED-9D43-2D4DC3EBCBC4}"/>
                </a:ext>
              </a:extLst>
            </p:cNvPr>
            <p:cNvCxnSpPr>
              <a:cxnSpLocks noChangeShapeType="1"/>
              <a:endCxn id="9" idx="0"/>
            </p:cNvCxnSpPr>
            <p:nvPr userDrawn="1"/>
          </p:nvCxnSpPr>
          <p:spPr bwMode="auto">
            <a:xfrm flipV="1">
              <a:off x="535940" y="3873500"/>
              <a:ext cx="12192000" cy="1"/>
            </a:xfrm>
            <a:prstGeom prst="straightConnector1">
              <a:avLst/>
            </a:prstGeom>
            <a:noFill/>
            <a:ln w="28575" cmpd="sng">
              <a:solidFill>
                <a:srgbClr val="7030A0"/>
              </a:solidFill>
              <a:round/>
              <a:headEnd type="none" w="med" len="med"/>
              <a:tailEnd type="non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3117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186109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354316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64079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210333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80479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103965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110495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197855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7941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B55F0D8-3AC7-4FF9-93C1-45A6A9C77928}" type="datetimeFigureOut">
              <a:rPr lang="de-AT" smtClean="0"/>
              <a:pPr/>
              <a:t>29.03.2023</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312648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19737"/>
            <a:ext cx="7886700" cy="90364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5F0D8-3AC7-4FF9-93C1-45A6A9C77928}" type="datetimeFigureOut">
              <a:rPr lang="de-AT" smtClean="0"/>
              <a:pPr/>
              <a:t>29.03.2023</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98161-102E-410A-BCC2-6769F584A2F1}" type="slidenum">
              <a:rPr lang="de-AT" smtClean="0"/>
              <a:pPr/>
              <a:t>‹Nr.›</a:t>
            </a:fld>
            <a:endParaRPr lang="de-AT"/>
          </a:p>
        </p:txBody>
      </p:sp>
      <p:grpSp>
        <p:nvGrpSpPr>
          <p:cNvPr id="7" name="Gruppieren 6">
            <a:extLst>
              <a:ext uri="{FF2B5EF4-FFF2-40B4-BE49-F238E27FC236}">
                <a16:creationId xmlns:a16="http://schemas.microsoft.com/office/drawing/2014/main" id="{C9CAF278-0E78-4730-903E-DF1A78EEE81B}"/>
              </a:ext>
            </a:extLst>
          </p:cNvPr>
          <p:cNvGrpSpPr/>
          <p:nvPr userDrawn="1"/>
        </p:nvGrpSpPr>
        <p:grpSpPr>
          <a:xfrm>
            <a:off x="0" y="1"/>
            <a:ext cx="9144000" cy="889001"/>
            <a:chOff x="535940" y="2984500"/>
            <a:chExt cx="12192000" cy="889001"/>
          </a:xfrm>
        </p:grpSpPr>
        <p:sp>
          <p:nvSpPr>
            <p:cNvPr id="8" name="Rechtwinkliges Dreieck 7">
              <a:extLst>
                <a:ext uri="{FF2B5EF4-FFF2-40B4-BE49-F238E27FC236}">
                  <a16:creationId xmlns:a16="http://schemas.microsoft.com/office/drawing/2014/main" id="{3D9C133F-2802-4E46-8D11-245598E8B4C3}"/>
                </a:ext>
              </a:extLst>
            </p:cNvPr>
            <p:cNvSpPr>
              <a:spLocks/>
            </p:cNvSpPr>
            <p:nvPr userDrawn="1"/>
          </p:nvSpPr>
          <p:spPr bwMode="auto">
            <a:xfrm rot="10800000">
              <a:off x="535940" y="2984500"/>
              <a:ext cx="12192000" cy="889000"/>
            </a:xfrm>
            <a:prstGeom prst="rtTriangle">
              <a:avLst/>
            </a:prstGeom>
            <a:solidFill>
              <a:srgbClr val="7030A0"/>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endParaRPr lang="de-AT" sz="1800"/>
            </a:p>
          </p:txBody>
        </p:sp>
        <p:cxnSp>
          <p:nvCxnSpPr>
            <p:cNvPr id="9" name="AutoShape 6">
              <a:extLst>
                <a:ext uri="{FF2B5EF4-FFF2-40B4-BE49-F238E27FC236}">
                  <a16:creationId xmlns:a16="http://schemas.microsoft.com/office/drawing/2014/main" id="{E5F99F3C-3F90-4387-B58E-961F2A7FD73E}"/>
                </a:ext>
              </a:extLst>
            </p:cNvPr>
            <p:cNvCxnSpPr>
              <a:cxnSpLocks noChangeShapeType="1"/>
              <a:endCxn id="9" idx="0"/>
            </p:cNvCxnSpPr>
            <p:nvPr userDrawn="1"/>
          </p:nvCxnSpPr>
          <p:spPr bwMode="auto">
            <a:xfrm flipV="1">
              <a:off x="535940" y="3873500"/>
              <a:ext cx="12192000" cy="1"/>
            </a:xfrm>
            <a:prstGeom prst="straightConnector1">
              <a:avLst/>
            </a:prstGeom>
            <a:noFill/>
            <a:ln w="28575" cmpd="sng">
              <a:solidFill>
                <a:srgbClr val="7030A0"/>
              </a:solidFill>
              <a:round/>
              <a:headEnd type="none" w="med" len="med"/>
              <a:tailEnd type="none" w="med" len="med"/>
            </a:ln>
            <a:extLst>
              <a:ext uri="{909E8E84-426E-40DD-AFC4-6F175D3DCCD1}">
                <a14:hiddenFill xmlns:a14="http://schemas.microsoft.com/office/drawing/2010/main">
                  <a:noFill/>
                </a14:hiddenFill>
              </a:ext>
            </a:extLst>
          </p:spPr>
        </p:cxnSp>
      </p:grpSp>
      <p:pic>
        <p:nvPicPr>
          <p:cNvPr id="13" name="Bild 1">
            <a:extLst>
              <a:ext uri="{FF2B5EF4-FFF2-40B4-BE49-F238E27FC236}">
                <a16:creationId xmlns:a16="http://schemas.microsoft.com/office/drawing/2014/main" id="{DB80DF0F-AD11-48EA-B1CE-8851983AF2A4}"/>
              </a:ext>
            </a:extLst>
          </p:cNvPr>
          <p:cNvPicPr/>
          <p:nvPr userDrawn="1"/>
        </p:nvPicPr>
        <p:blipFill>
          <a:blip r:embed="rId13" cstate="print">
            <a:extLst>
              <a:ext uri="{28A0092B-C50C-407E-A947-70E740481C1C}">
                <a14:useLocalDpi xmlns:a14="http://schemas.microsoft.com/office/drawing/2010/main" val="0"/>
              </a:ext>
            </a:extLst>
          </a:blip>
          <a:stretch>
            <a:fillRect/>
          </a:stretch>
        </p:blipFill>
        <p:spPr>
          <a:xfrm>
            <a:off x="960452" y="6294261"/>
            <a:ext cx="696898" cy="489303"/>
          </a:xfrm>
          <a:prstGeom prst="rect">
            <a:avLst/>
          </a:prstGeom>
        </p:spPr>
      </p:pic>
      <p:pic>
        <p:nvPicPr>
          <p:cNvPr id="14" name="Bild 5">
            <a:extLst>
              <a:ext uri="{FF2B5EF4-FFF2-40B4-BE49-F238E27FC236}">
                <a16:creationId xmlns:a16="http://schemas.microsoft.com/office/drawing/2014/main" id="{349F28C7-9156-4BDF-96A5-4CF87D792590}"/>
              </a:ext>
            </a:extLst>
          </p:cNvPr>
          <p:cNvPicPr/>
          <p:nvPr userDrawn="1"/>
        </p:nvPicPr>
        <p:blipFill rotWithShape="1">
          <a:blip r:embed="rId14" cstate="print">
            <a:extLst>
              <a:ext uri="{28A0092B-C50C-407E-A947-70E740481C1C}">
                <a14:useLocalDpi xmlns:a14="http://schemas.microsoft.com/office/drawing/2010/main" val="0"/>
              </a:ext>
            </a:extLst>
          </a:blip>
          <a:srcRect b="-10879"/>
          <a:stretch/>
        </p:blipFill>
        <p:spPr bwMode="auto">
          <a:xfrm>
            <a:off x="1649327" y="6311686"/>
            <a:ext cx="424049" cy="471878"/>
          </a:xfrm>
          <a:prstGeom prst="rect">
            <a:avLst/>
          </a:prstGeom>
          <a:ln>
            <a:noFill/>
          </a:ln>
          <a:extLst>
            <a:ext uri="{53640926-AAD7-44D8-BBD7-CCE9431645EC}">
              <a14:shadowObscured xmlns:a14="http://schemas.microsoft.com/office/drawing/2010/main"/>
            </a:ext>
          </a:extLst>
        </p:spPr>
      </p:pic>
      <p:pic>
        <p:nvPicPr>
          <p:cNvPr id="15" name="Grafik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4212" y="6305944"/>
            <a:ext cx="688875" cy="436664"/>
          </a:xfrm>
          <a:prstGeom prst="rect">
            <a:avLst/>
          </a:prstGeom>
        </p:spPr>
      </p:pic>
      <p:pic>
        <p:nvPicPr>
          <p:cNvPr id="11" name="Picture 7" descr="Ein Bild, das Text enthält.&#10;&#10;Automatisch generierte Beschreibung">
            <a:extLst>
              <a:ext uri="{FF2B5EF4-FFF2-40B4-BE49-F238E27FC236}">
                <a16:creationId xmlns:a16="http://schemas.microsoft.com/office/drawing/2014/main" id="{9515D409-1027-131B-C628-24038FADC3C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01587" y="191415"/>
            <a:ext cx="1143000" cy="633095"/>
          </a:xfrm>
          <a:prstGeom prst="rect">
            <a:avLst/>
          </a:prstGeom>
          <a:noFill/>
          <a:ln>
            <a:noFill/>
          </a:ln>
        </p:spPr>
      </p:pic>
    </p:spTree>
    <p:extLst>
      <p:ext uri="{BB962C8B-B14F-4D97-AF65-F5344CB8AC3E}">
        <p14:creationId xmlns:p14="http://schemas.microsoft.com/office/powerpoint/2010/main" val="1549900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3.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30.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Foliensatz</a:t>
            </a:r>
          </a:p>
        </p:txBody>
      </p:sp>
      <p:sp>
        <p:nvSpPr>
          <p:cNvPr id="3" name="Untertitel 2"/>
          <p:cNvSpPr>
            <a:spLocks noGrp="1"/>
          </p:cNvSpPr>
          <p:nvPr>
            <p:ph type="subTitle" idx="1"/>
          </p:nvPr>
        </p:nvSpPr>
        <p:spPr>
          <a:xfrm>
            <a:off x="1032933" y="3611977"/>
            <a:ext cx="7052733" cy="1655762"/>
          </a:xfrm>
        </p:spPr>
        <p:txBody>
          <a:bodyPr/>
          <a:lstStyle/>
          <a:p>
            <a:r>
              <a:rPr lang="de-AT" dirty="0"/>
              <a:t>Einsichten in die Elektrizität: Spannung und Widerstand</a:t>
            </a:r>
          </a:p>
        </p:txBody>
      </p:sp>
    </p:spTree>
    <p:extLst>
      <p:ext uri="{BB962C8B-B14F-4D97-AF65-F5344CB8AC3E}">
        <p14:creationId xmlns:p14="http://schemas.microsoft.com/office/powerpoint/2010/main" val="75003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3260067" y="1648142"/>
            <a:ext cx="5324303" cy="4189314"/>
            <a:chOff x="1930800" y="1673542"/>
            <a:chExt cx="5324303" cy="4189314"/>
          </a:xfrm>
        </p:grpSpPr>
        <p:pic>
          <p:nvPicPr>
            <p:cNvPr id="7" name="Grafik 6" descr="workshop_led_red_yellow_green_with_button_and_photoresistor_traffic_light_Steckplatine.jpg"/>
            <p:cNvPicPr>
              <a:picLocks noChangeAspect="1"/>
            </p:cNvPicPr>
            <p:nvPr/>
          </p:nvPicPr>
          <p:blipFill rotWithShape="1">
            <a:blip r:embed="rId3" cstate="print">
              <a:extLst>
                <a:ext uri="{28A0092B-C50C-407E-A947-70E740481C1C}">
                  <a14:useLocalDpi xmlns:a14="http://schemas.microsoft.com/office/drawing/2010/main" val="0"/>
                </a:ext>
              </a:extLst>
            </a:blip>
            <a:srcRect t="1" b="48900"/>
            <a:stretch/>
          </p:blipFill>
          <p:spPr bwMode="auto">
            <a:xfrm>
              <a:off x="1930800" y="1673542"/>
              <a:ext cx="5324303" cy="4189314"/>
            </a:xfrm>
            <a:prstGeom prst="rect">
              <a:avLst/>
            </a:prstGeom>
            <a:ln>
              <a:noFill/>
            </a:ln>
            <a:extLst>
              <a:ext uri="{53640926-AAD7-44D8-BBD7-CCE9431645EC}">
                <a14:shadowObscured xmlns:a14="http://schemas.microsoft.com/office/drawing/2010/main"/>
              </a:ext>
            </a:extLst>
          </p:spPr>
        </p:pic>
        <p:sp>
          <p:nvSpPr>
            <p:cNvPr id="8" name="Ellipse 7"/>
            <p:cNvSpPr>
              <a:spLocks noChangeAspect="1"/>
            </p:cNvSpPr>
            <p:nvPr/>
          </p:nvSpPr>
          <p:spPr>
            <a:xfrm>
              <a:off x="4962356" y="4031148"/>
              <a:ext cx="97657" cy="976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9" name="Ellipse 8"/>
            <p:cNvSpPr>
              <a:spLocks noChangeAspect="1"/>
            </p:cNvSpPr>
            <p:nvPr/>
          </p:nvSpPr>
          <p:spPr>
            <a:xfrm>
              <a:off x="5671948" y="4172267"/>
              <a:ext cx="97657" cy="976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10" name="Rechteck 9"/>
          <p:cNvSpPr/>
          <p:nvPr/>
        </p:nvSpPr>
        <p:spPr>
          <a:xfrm>
            <a:off x="296333" y="1209302"/>
            <a:ext cx="6129867" cy="369332"/>
          </a:xfrm>
          <a:prstGeom prst="rect">
            <a:avLst/>
          </a:prstGeom>
        </p:spPr>
        <p:txBody>
          <a:bodyPr wrap="square">
            <a:spAutoFit/>
          </a:bodyPr>
          <a:lstStyle/>
          <a:p>
            <a:r>
              <a:rPr lang="de-AT" dirty="0" err="1"/>
              <a:t>Messpunkte</a:t>
            </a:r>
            <a:r>
              <a:rPr lang="de-AT" dirty="0"/>
              <a:t> zur Spannungsmessung – ein Beispiel:</a:t>
            </a:r>
            <a:endParaRPr lang="de-DE" dirty="0"/>
          </a:p>
        </p:txBody>
      </p:sp>
      <p:sp>
        <p:nvSpPr>
          <p:cNvPr id="13" name="Rechteck 12"/>
          <p:cNvSpPr/>
          <p:nvPr/>
        </p:nvSpPr>
        <p:spPr>
          <a:xfrm>
            <a:off x="397933" y="4341969"/>
            <a:ext cx="3115733" cy="1477328"/>
          </a:xfrm>
          <a:prstGeom prst="rect">
            <a:avLst/>
          </a:prstGeom>
        </p:spPr>
        <p:txBody>
          <a:bodyPr wrap="square">
            <a:spAutoFit/>
          </a:bodyPr>
          <a:lstStyle/>
          <a:p>
            <a:r>
              <a:rPr lang="de-AT" dirty="0" err="1"/>
              <a:t>Messpunkte</a:t>
            </a:r>
            <a:r>
              <a:rPr lang="de-AT" dirty="0"/>
              <a:t> zur</a:t>
            </a:r>
          </a:p>
          <a:p>
            <a:r>
              <a:rPr lang="de-AT" dirty="0"/>
              <a:t>Messung der Spannung,</a:t>
            </a:r>
          </a:p>
          <a:p>
            <a:r>
              <a:rPr lang="de-AT" dirty="0"/>
              <a:t>die am</a:t>
            </a:r>
          </a:p>
          <a:p>
            <a:r>
              <a:rPr lang="de-AT" dirty="0"/>
              <a:t>Widerstand „dazwischen“</a:t>
            </a:r>
          </a:p>
          <a:p>
            <a:r>
              <a:rPr lang="de-AT" dirty="0"/>
              <a:t>anliegt.</a:t>
            </a:r>
            <a:endParaRPr lang="de-DE" dirty="0"/>
          </a:p>
        </p:txBody>
      </p:sp>
      <p:grpSp>
        <p:nvGrpSpPr>
          <p:cNvPr id="22" name="Gruppieren 21"/>
          <p:cNvGrpSpPr/>
          <p:nvPr/>
        </p:nvGrpSpPr>
        <p:grpSpPr>
          <a:xfrm>
            <a:off x="1642533" y="4055533"/>
            <a:ext cx="5358682" cy="372534"/>
            <a:chOff x="1642533" y="4055533"/>
            <a:chExt cx="5358682" cy="372534"/>
          </a:xfrm>
        </p:grpSpPr>
        <p:cxnSp>
          <p:nvCxnSpPr>
            <p:cNvPr id="15" name="Gerade Verbindung mit Pfeil 14"/>
            <p:cNvCxnSpPr/>
            <p:nvPr/>
          </p:nvCxnSpPr>
          <p:spPr>
            <a:xfrm flipV="1">
              <a:off x="1642533" y="4055533"/>
              <a:ext cx="4605867" cy="347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endCxn id="9" idx="2"/>
            </p:cNvCxnSpPr>
            <p:nvPr/>
          </p:nvCxnSpPr>
          <p:spPr>
            <a:xfrm flipV="1">
              <a:off x="1701800" y="4195696"/>
              <a:ext cx="5299415" cy="232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Gerade Verbindung mit Pfeil 18"/>
          <p:cNvCxnSpPr/>
          <p:nvPr/>
        </p:nvCxnSpPr>
        <p:spPr>
          <a:xfrm flipV="1">
            <a:off x="2861733" y="4191000"/>
            <a:ext cx="3691467" cy="12022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6129867" cy="369332"/>
          </a:xfrm>
          <a:prstGeom prst="rect">
            <a:avLst/>
          </a:prstGeom>
        </p:spPr>
        <p:txBody>
          <a:bodyPr wrap="square">
            <a:spAutoFit/>
          </a:bodyPr>
          <a:lstStyle/>
          <a:p>
            <a:r>
              <a:rPr lang="de-AT" dirty="0"/>
              <a:t>Konkretisierung: „elektrischer“ Widerstand?</a:t>
            </a:r>
            <a:endParaRPr lang="de-DE" dirty="0"/>
          </a:p>
        </p:txBody>
      </p:sp>
      <p:grpSp>
        <p:nvGrpSpPr>
          <p:cNvPr id="3" name="Gruppieren 2"/>
          <p:cNvGrpSpPr/>
          <p:nvPr/>
        </p:nvGrpSpPr>
        <p:grpSpPr>
          <a:xfrm>
            <a:off x="1548764" y="2190963"/>
            <a:ext cx="6604954" cy="3042601"/>
            <a:chOff x="956097" y="1539030"/>
            <a:chExt cx="6604954" cy="3042601"/>
          </a:xfrm>
        </p:grpSpPr>
        <p:grpSp>
          <p:nvGrpSpPr>
            <p:cNvPr id="4" name="Gruppieren 16"/>
            <p:cNvGrpSpPr/>
            <p:nvPr/>
          </p:nvGrpSpPr>
          <p:grpSpPr>
            <a:xfrm>
              <a:off x="956097" y="1539030"/>
              <a:ext cx="2286635" cy="2865755"/>
              <a:chOff x="5463222" y="3731895"/>
              <a:chExt cx="2286635" cy="2865755"/>
            </a:xfrm>
          </p:grpSpPr>
          <p:pic>
            <p:nvPicPr>
              <p:cNvPr id="8" name="Grafik 7" descr="Ein Bild, das schließen enthält.&#10;&#10;Automatisch generierte Beschreibung"/>
              <p:cNvPicPr>
                <a:picLocks noChangeAspect="1"/>
              </p:cNvPicPr>
              <p:nvPr/>
            </p:nvPicPr>
            <p:blipFill rotWithShape="1">
              <a:blip r:embed="rId3" cstate="print">
                <a:extLst>
                  <a:ext uri="{28A0092B-C50C-407E-A947-70E740481C1C}">
                    <a14:useLocalDpi xmlns:a14="http://schemas.microsoft.com/office/drawing/2010/main" val="0"/>
                  </a:ext>
                </a:extLst>
              </a:blip>
              <a:srcRect t="16101" b="-1"/>
              <a:stretch/>
            </p:blipFill>
            <p:spPr bwMode="auto">
              <a:xfrm>
                <a:off x="5463222" y="3731895"/>
                <a:ext cx="2286635" cy="2865755"/>
              </a:xfrm>
              <a:prstGeom prst="rect">
                <a:avLst/>
              </a:prstGeom>
              <a:ln>
                <a:noFill/>
              </a:ln>
              <a:extLst>
                <a:ext uri="{53640926-AAD7-44D8-BBD7-CCE9431645EC}">
                  <a14:shadowObscured xmlns:a14="http://schemas.microsoft.com/office/drawing/2010/main"/>
                </a:ext>
              </a:extLst>
            </p:spPr>
          </p:pic>
          <p:cxnSp>
            <p:nvCxnSpPr>
              <p:cNvPr id="9" name="Gerade Verbindung mit Pfeil 8"/>
              <p:cNvCxnSpPr/>
              <p:nvPr/>
            </p:nvCxnSpPr>
            <p:spPr>
              <a:xfrm flipV="1">
                <a:off x="6504305" y="3802909"/>
                <a:ext cx="46990" cy="201231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uppieren 20"/>
            <p:cNvGrpSpPr/>
            <p:nvPr/>
          </p:nvGrpSpPr>
          <p:grpSpPr>
            <a:xfrm>
              <a:off x="5274416" y="1548236"/>
              <a:ext cx="2286635" cy="3033395"/>
              <a:chOff x="3428683" y="1912303"/>
              <a:chExt cx="2286635" cy="3033395"/>
            </a:xfrm>
          </p:grpSpPr>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t="19594" r="18294" b="7832"/>
              <a:stretch/>
            </p:blipFill>
            <p:spPr bwMode="auto">
              <a:xfrm>
                <a:off x="3428683" y="1912303"/>
                <a:ext cx="2286635" cy="3033395"/>
              </a:xfrm>
              <a:prstGeom prst="rect">
                <a:avLst/>
              </a:prstGeom>
              <a:ln>
                <a:noFill/>
              </a:ln>
              <a:extLst>
                <a:ext uri="{53640926-AAD7-44D8-BBD7-CCE9431645EC}">
                  <a14:shadowObscured xmlns:a14="http://schemas.microsoft.com/office/drawing/2010/main"/>
                </a:ext>
              </a:extLst>
            </p:spPr>
          </p:pic>
          <p:cxnSp>
            <p:nvCxnSpPr>
              <p:cNvPr id="7" name="Gerade Verbindung mit Pfeil 6"/>
              <p:cNvCxnSpPr/>
              <p:nvPr/>
            </p:nvCxnSpPr>
            <p:spPr>
              <a:xfrm flipH="1" flipV="1">
                <a:off x="4303713" y="2591118"/>
                <a:ext cx="255905" cy="1558925"/>
              </a:xfrm>
              <a:prstGeom prst="straightConnector1">
                <a:avLst/>
              </a:prstGeom>
              <a:ln w="254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sp>
        <p:nvSpPr>
          <p:cNvPr id="10" name="Rechteck 9"/>
          <p:cNvSpPr/>
          <p:nvPr/>
        </p:nvSpPr>
        <p:spPr>
          <a:xfrm>
            <a:off x="381000" y="1742702"/>
            <a:ext cx="6129867" cy="369332"/>
          </a:xfrm>
          <a:prstGeom prst="rect">
            <a:avLst/>
          </a:prstGeom>
        </p:spPr>
        <p:txBody>
          <a:bodyPr wrap="square">
            <a:spAutoFit/>
          </a:bodyPr>
          <a:lstStyle/>
          <a:p>
            <a:r>
              <a:rPr lang="de-AT" dirty="0"/>
              <a:t>…nochmals die Analogie:</a:t>
            </a:r>
            <a:endParaRPr lang="de-DE" dirty="0"/>
          </a:p>
        </p:txBody>
      </p:sp>
      <p:grpSp>
        <p:nvGrpSpPr>
          <p:cNvPr id="18" name="Gruppieren 17"/>
          <p:cNvGrpSpPr/>
          <p:nvPr/>
        </p:nvGrpSpPr>
        <p:grpSpPr>
          <a:xfrm>
            <a:off x="3860802" y="1803400"/>
            <a:ext cx="1972731" cy="1169551"/>
            <a:chOff x="3860802" y="1803400"/>
            <a:chExt cx="1972731" cy="1169551"/>
          </a:xfrm>
        </p:grpSpPr>
        <p:sp>
          <p:nvSpPr>
            <p:cNvPr id="11" name="Textfeld 10"/>
            <p:cNvSpPr txBox="1"/>
            <p:nvPr/>
          </p:nvSpPr>
          <p:spPr>
            <a:xfrm>
              <a:off x="3911600" y="1803400"/>
              <a:ext cx="1921933" cy="1169551"/>
            </a:xfrm>
            <a:prstGeom prst="rect">
              <a:avLst/>
            </a:prstGeom>
            <a:noFill/>
          </p:spPr>
          <p:txBody>
            <a:bodyPr wrap="square" rtlCol="0">
              <a:spAutoFit/>
            </a:bodyPr>
            <a:lstStyle/>
            <a:p>
              <a:r>
                <a:rPr lang="de-DE" sz="1400" dirty="0"/>
                <a:t>„starker“ (Luft-) Strom bei vorhandenem Druckunterschied: </a:t>
              </a:r>
            </a:p>
            <a:p>
              <a:endParaRPr lang="de-DE" sz="1400" dirty="0"/>
            </a:p>
            <a:p>
              <a:r>
                <a:rPr lang="de-DE" sz="1400" dirty="0"/>
                <a:t>„</a:t>
              </a:r>
              <a:r>
                <a:rPr lang="de-DE" sz="1400" b="1" dirty="0">
                  <a:solidFill>
                    <a:schemeClr val="tx2">
                      <a:lumMod val="75000"/>
                    </a:schemeClr>
                  </a:solidFill>
                </a:rPr>
                <a:t>kleiner Widerstand</a:t>
              </a:r>
              <a:r>
                <a:rPr lang="de-DE" sz="1400" dirty="0"/>
                <a:t>“</a:t>
              </a:r>
            </a:p>
          </p:txBody>
        </p:sp>
        <p:cxnSp>
          <p:nvCxnSpPr>
            <p:cNvPr id="14" name="Gerade Verbindung mit Pfeil 13"/>
            <p:cNvCxnSpPr/>
            <p:nvPr/>
          </p:nvCxnSpPr>
          <p:spPr>
            <a:xfrm rot="5400000">
              <a:off x="3826935" y="2057401"/>
              <a:ext cx="203200" cy="1354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uppieren 18"/>
          <p:cNvGrpSpPr/>
          <p:nvPr/>
        </p:nvGrpSpPr>
        <p:grpSpPr>
          <a:xfrm>
            <a:off x="3894667" y="4097867"/>
            <a:ext cx="1964266" cy="1169551"/>
            <a:chOff x="3894667" y="4097867"/>
            <a:chExt cx="1964266" cy="1169551"/>
          </a:xfrm>
        </p:grpSpPr>
        <p:sp>
          <p:nvSpPr>
            <p:cNvPr id="12" name="Textfeld 11"/>
            <p:cNvSpPr txBox="1"/>
            <p:nvPr/>
          </p:nvSpPr>
          <p:spPr>
            <a:xfrm>
              <a:off x="3894667" y="4097867"/>
              <a:ext cx="1921933" cy="1169551"/>
            </a:xfrm>
            <a:prstGeom prst="rect">
              <a:avLst/>
            </a:prstGeom>
            <a:noFill/>
          </p:spPr>
          <p:txBody>
            <a:bodyPr wrap="square" rtlCol="0">
              <a:spAutoFit/>
            </a:bodyPr>
            <a:lstStyle/>
            <a:p>
              <a:r>
                <a:rPr lang="de-DE" sz="1400" dirty="0"/>
                <a:t>„geringer“ (Luft-) Strom bei vorhandenem Druckunterschied: </a:t>
              </a:r>
            </a:p>
            <a:p>
              <a:endParaRPr lang="de-DE" sz="1400" dirty="0"/>
            </a:p>
            <a:p>
              <a:r>
                <a:rPr lang="de-DE" sz="1400" dirty="0"/>
                <a:t>„</a:t>
              </a:r>
              <a:r>
                <a:rPr lang="de-DE" sz="1400" b="1" dirty="0">
                  <a:solidFill>
                    <a:schemeClr val="tx2">
                      <a:lumMod val="75000"/>
                    </a:schemeClr>
                  </a:solidFill>
                </a:rPr>
                <a:t>großer Widerstand</a:t>
              </a:r>
              <a:r>
                <a:rPr lang="de-DE" sz="1400" dirty="0"/>
                <a:t>“</a:t>
              </a:r>
            </a:p>
          </p:txBody>
        </p:sp>
        <p:cxnSp>
          <p:nvCxnSpPr>
            <p:cNvPr id="16" name="Gerade Verbindung mit Pfeil 15"/>
            <p:cNvCxnSpPr/>
            <p:nvPr/>
          </p:nvCxnSpPr>
          <p:spPr>
            <a:xfrm flipV="1">
              <a:off x="5672668" y="4267203"/>
              <a:ext cx="186265" cy="1185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2" y="1209302"/>
            <a:ext cx="6612467" cy="369332"/>
          </a:xfrm>
          <a:prstGeom prst="rect">
            <a:avLst/>
          </a:prstGeom>
        </p:spPr>
        <p:txBody>
          <a:bodyPr wrap="square">
            <a:spAutoFit/>
          </a:bodyPr>
          <a:lstStyle/>
          <a:p>
            <a:r>
              <a:rPr lang="de-DE" dirty="0"/>
              <a:t>„elektrische“ Widerstände als Bauteile für elektrische Schaltungen…</a:t>
            </a:r>
          </a:p>
        </p:txBody>
      </p:sp>
      <p:pic>
        <p:nvPicPr>
          <p:cNvPr id="3" name="Bild 1"/>
          <p:cNvPicPr>
            <a:picLocks noChangeAspect="1"/>
          </p:cNvPicPr>
          <p:nvPr/>
        </p:nvPicPr>
        <p:blipFill rotWithShape="1">
          <a:blip r:embed="rId3" cstate="print"/>
          <a:srcRect l="12443" t="22570" r="44170" b="24136"/>
          <a:stretch/>
        </p:blipFill>
        <p:spPr bwMode="auto">
          <a:xfrm>
            <a:off x="3956049" y="2068513"/>
            <a:ext cx="5041900" cy="3482975"/>
          </a:xfrm>
          <a:prstGeom prst="rect">
            <a:avLst/>
          </a:prstGeom>
          <a:noFill/>
          <a:ln>
            <a:noFill/>
          </a:ln>
          <a:extLst>
            <a:ext uri="{53640926-AAD7-44D8-BBD7-CCE9431645EC}">
              <a14:shadowObscured xmlns:a14="http://schemas.microsoft.com/office/drawing/2010/main"/>
            </a:ext>
          </a:extLst>
        </p:spPr>
      </p:pic>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b="83553"/>
          <a:stretch/>
        </p:blipFill>
        <p:spPr bwMode="auto">
          <a:xfrm>
            <a:off x="313267" y="2565760"/>
            <a:ext cx="3615773" cy="1913107"/>
          </a:xfrm>
          <a:prstGeom prst="rect">
            <a:avLst/>
          </a:prstGeom>
          <a:ln>
            <a:noFill/>
          </a:ln>
          <a:extLst>
            <a:ext uri="{53640926-AAD7-44D8-BBD7-CCE9431645EC}">
              <a14:shadowObscured xmlns:a14="http://schemas.microsoft.com/office/drawing/2010/main"/>
            </a:ext>
          </a:extLst>
        </p:spPr>
      </p:pic>
      <p:sp>
        <p:nvSpPr>
          <p:cNvPr id="5" name="Rechteck 4"/>
          <p:cNvSpPr/>
          <p:nvPr/>
        </p:nvSpPr>
        <p:spPr>
          <a:xfrm>
            <a:off x="364067" y="1785034"/>
            <a:ext cx="3970866" cy="646331"/>
          </a:xfrm>
          <a:prstGeom prst="rect">
            <a:avLst/>
          </a:prstGeom>
        </p:spPr>
        <p:txBody>
          <a:bodyPr wrap="square">
            <a:spAutoFit/>
          </a:bodyPr>
          <a:lstStyle/>
          <a:p>
            <a:r>
              <a:rPr lang="de-DE" dirty="0"/>
              <a:t>…mit farbigen Ringen zur Kennzeichnung des Widerstandswerts (in Ohm, </a:t>
            </a:r>
            <a:r>
              <a:rPr lang="de-DE" dirty="0">
                <a:sym typeface="Symbol"/>
              </a:rPr>
              <a:t>)</a:t>
            </a: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2" y="1209302"/>
            <a:ext cx="6612467" cy="369332"/>
          </a:xfrm>
          <a:prstGeom prst="rect">
            <a:avLst/>
          </a:prstGeom>
        </p:spPr>
        <p:txBody>
          <a:bodyPr wrap="square">
            <a:spAutoFit/>
          </a:bodyPr>
          <a:lstStyle/>
          <a:p>
            <a:r>
              <a:rPr lang="de-DE" dirty="0"/>
              <a:t>Messung des Widerstandswertes mit einem Multimeter:</a:t>
            </a:r>
          </a:p>
        </p:txBody>
      </p:sp>
      <p:pic>
        <p:nvPicPr>
          <p:cNvPr id="3" name="Grafik 2" descr="Widerstand_01.jpg"/>
          <p:cNvPicPr>
            <a:picLocks noChangeAspect="1"/>
          </p:cNvPicPr>
          <p:nvPr/>
        </p:nvPicPr>
        <p:blipFill rotWithShape="1">
          <a:blip r:embed="rId3" cstate="print">
            <a:extLst>
              <a:ext uri="{28A0092B-C50C-407E-A947-70E740481C1C}">
                <a14:useLocalDpi xmlns:a14="http://schemas.microsoft.com/office/drawing/2010/main" val="0"/>
              </a:ext>
            </a:extLst>
          </a:blip>
          <a:srcRect l="27355" t="22223" r="9432" b="19763"/>
          <a:stretch/>
        </p:blipFill>
        <p:spPr bwMode="auto">
          <a:xfrm>
            <a:off x="282921" y="2448878"/>
            <a:ext cx="4242161" cy="2605722"/>
          </a:xfrm>
          <a:prstGeom prst="rect">
            <a:avLst/>
          </a:prstGeom>
          <a:ln>
            <a:noFill/>
          </a:ln>
          <a:extLst>
            <a:ext uri="{53640926-AAD7-44D8-BBD7-CCE9431645EC}">
              <a14:shadowObscured xmlns:a14="http://schemas.microsoft.com/office/drawing/2010/main"/>
            </a:ext>
          </a:extLst>
        </p:spPr>
      </p:pic>
      <p:pic>
        <p:nvPicPr>
          <p:cNvPr id="4" name="Grafik 3" descr="Multimeter_01.jpg"/>
          <p:cNvPicPr>
            <a:picLocks noChangeAspect="1"/>
          </p:cNvPicPr>
          <p:nvPr/>
        </p:nvPicPr>
        <p:blipFill rotWithShape="1">
          <a:blip r:embed="rId4" cstate="print">
            <a:extLst>
              <a:ext uri="{28A0092B-C50C-407E-A947-70E740481C1C}">
                <a14:useLocalDpi xmlns:a14="http://schemas.microsoft.com/office/drawing/2010/main" val="0"/>
              </a:ext>
            </a:extLst>
          </a:blip>
          <a:srcRect l="4454" t="2654" r="20130" b="5511"/>
          <a:stretch/>
        </p:blipFill>
        <p:spPr bwMode="auto">
          <a:xfrm>
            <a:off x="4787371" y="1566333"/>
            <a:ext cx="2537603" cy="4615392"/>
          </a:xfrm>
          <a:prstGeom prst="rect">
            <a:avLst/>
          </a:prstGeom>
          <a:ln>
            <a:noFill/>
          </a:ln>
          <a:extLst>
            <a:ext uri="{53640926-AAD7-44D8-BBD7-CCE9431645EC}">
              <a14:shadowObscured xmlns:a14="http://schemas.microsoft.com/office/drawing/2010/main"/>
            </a:ext>
          </a:extLst>
        </p:spPr>
      </p:pic>
      <p:sp>
        <p:nvSpPr>
          <p:cNvPr id="5" name="Oval 19"/>
          <p:cNvSpPr>
            <a:spLocks noChangeArrowheads="1"/>
          </p:cNvSpPr>
          <p:nvPr/>
        </p:nvSpPr>
        <p:spPr bwMode="auto">
          <a:xfrm rot="2325319">
            <a:off x="5244233" y="3908418"/>
            <a:ext cx="1101311" cy="693420"/>
          </a:xfrm>
          <a:prstGeom prst="ellipse">
            <a:avLst/>
          </a:pr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de-AT"/>
          </a:p>
        </p:txBody>
      </p:sp>
      <p:sp>
        <p:nvSpPr>
          <p:cNvPr id="6" name="Text Box 20"/>
          <p:cNvSpPr txBox="1">
            <a:spLocks noChangeArrowheads="1"/>
          </p:cNvSpPr>
          <p:nvPr/>
        </p:nvSpPr>
        <p:spPr bwMode="auto">
          <a:xfrm>
            <a:off x="6100234" y="4572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de-AT" sz="1100" b="1">
                <a:solidFill>
                  <a:srgbClr val="FFFF00"/>
                </a:solidFill>
                <a:effectLst/>
                <a:latin typeface="Calibri" panose="020F0502020204030204" pitchFamily="34" charset="0"/>
                <a:ea typeface="SimSun" panose="02010600030101010101" pitchFamily="2" charset="-122"/>
                <a:cs typeface="Times New Roman" panose="02020603050405020304" pitchFamily="18" charset="0"/>
              </a:rPr>
              <a:t>Messbereich für den Widerstand</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7831667" cy="369332"/>
          </a:xfrm>
          <a:prstGeom prst="rect">
            <a:avLst/>
          </a:prstGeom>
        </p:spPr>
        <p:txBody>
          <a:bodyPr wrap="square">
            <a:spAutoFit/>
          </a:bodyPr>
          <a:lstStyle/>
          <a:p>
            <a:r>
              <a:rPr lang="de-AT" dirty="0"/>
              <a:t>Konkretisierung: „Stärke“ des elektrischen Stroms – Stromstärke:</a:t>
            </a:r>
            <a:endParaRPr lang="de-DE" dirty="0"/>
          </a:p>
        </p:txBody>
      </p:sp>
      <p:sp>
        <p:nvSpPr>
          <p:cNvPr id="3" name="Rechteck 2"/>
          <p:cNvSpPr/>
          <p:nvPr/>
        </p:nvSpPr>
        <p:spPr>
          <a:xfrm>
            <a:off x="389466" y="1945902"/>
            <a:ext cx="7831667" cy="2893100"/>
          </a:xfrm>
          <a:prstGeom prst="rect">
            <a:avLst/>
          </a:prstGeom>
        </p:spPr>
        <p:txBody>
          <a:bodyPr wrap="square">
            <a:spAutoFit/>
          </a:bodyPr>
          <a:lstStyle/>
          <a:p>
            <a:r>
              <a:rPr lang="de-AT" dirty="0"/>
              <a:t>…als Zusammenfassung:</a:t>
            </a:r>
          </a:p>
          <a:p>
            <a:endParaRPr lang="de-AT" sz="1000" dirty="0"/>
          </a:p>
          <a:p>
            <a:r>
              <a:rPr lang="de-AT" dirty="0"/>
              <a:t>Die Stärke des elektrischen Stroms ist umso größer, je größer der elektrische Druckunterschied – also die elektrische Spannung – ist.</a:t>
            </a:r>
          </a:p>
          <a:p>
            <a:endParaRPr lang="de-AT" sz="1000" dirty="0"/>
          </a:p>
          <a:p>
            <a:r>
              <a:rPr lang="de-AT" dirty="0"/>
              <a:t>Die Stärke des elektrischen Stroms ist umso kleiner, je größer der </a:t>
            </a:r>
            <a:r>
              <a:rPr lang="de-AT" dirty="0" err="1"/>
              <a:t>Ohm‘sche</a:t>
            </a:r>
            <a:r>
              <a:rPr lang="de-AT" dirty="0"/>
              <a:t> Widerstand ist.</a:t>
            </a:r>
          </a:p>
          <a:p>
            <a:endParaRPr lang="de-AT" dirty="0"/>
          </a:p>
          <a:p>
            <a:r>
              <a:rPr lang="de-AT" dirty="0"/>
              <a:t>Diese Zusammenhänge lassen sich auch so anschreiben (</a:t>
            </a:r>
            <a:r>
              <a:rPr lang="de-AT" b="1" dirty="0" err="1">
                <a:solidFill>
                  <a:schemeClr val="accent1">
                    <a:lumMod val="75000"/>
                  </a:schemeClr>
                </a:solidFill>
              </a:rPr>
              <a:t>Ohm‘sches</a:t>
            </a:r>
            <a:r>
              <a:rPr lang="de-AT" b="1" dirty="0">
                <a:solidFill>
                  <a:schemeClr val="accent1">
                    <a:lumMod val="75000"/>
                  </a:schemeClr>
                </a:solidFill>
              </a:rPr>
              <a:t> Gesetz</a:t>
            </a:r>
            <a:r>
              <a:rPr lang="de-AT" dirty="0"/>
              <a:t>):</a:t>
            </a:r>
          </a:p>
          <a:p>
            <a:endParaRPr lang="de-AT" dirty="0"/>
          </a:p>
          <a:p>
            <a:endParaRPr lang="de-DE" dirty="0"/>
          </a:p>
        </p:txBody>
      </p:sp>
      <p:graphicFrame>
        <p:nvGraphicFramePr>
          <p:cNvPr id="4" name="Objekt 3"/>
          <p:cNvGraphicFramePr>
            <a:graphicFrameLocks noChangeAspect="1"/>
          </p:cNvGraphicFramePr>
          <p:nvPr/>
        </p:nvGraphicFramePr>
        <p:xfrm>
          <a:off x="1011238" y="4464050"/>
          <a:ext cx="6223000" cy="520700"/>
        </p:xfrm>
        <a:graphic>
          <a:graphicData uri="http://schemas.openxmlformats.org/presentationml/2006/ole">
            <mc:AlternateContent xmlns:mc="http://schemas.openxmlformats.org/markup-compatibility/2006">
              <mc:Choice xmlns:v="urn:schemas-microsoft-com:vml" Requires="v">
                <p:oleObj name="Formel" r:id="rId3" imgW="6222960" imgH="520560" progId="Equation.DSMT4">
                  <p:embed/>
                </p:oleObj>
              </mc:Choice>
              <mc:Fallback>
                <p:oleObj name="Formel" r:id="rId3" imgW="622296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238" y="4464050"/>
                        <a:ext cx="62230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p:cNvSpPr/>
          <p:nvPr/>
        </p:nvSpPr>
        <p:spPr>
          <a:xfrm>
            <a:off x="389466" y="5298702"/>
            <a:ext cx="8119533" cy="923330"/>
          </a:xfrm>
          <a:prstGeom prst="rect">
            <a:avLst/>
          </a:prstGeom>
        </p:spPr>
        <p:txBody>
          <a:bodyPr wrap="square">
            <a:spAutoFit/>
          </a:bodyPr>
          <a:lstStyle/>
          <a:p>
            <a:r>
              <a:rPr lang="de-AT" dirty="0"/>
              <a:t>Das Formelzeichen </a:t>
            </a:r>
            <a:r>
              <a:rPr lang="de-AT" b="1" dirty="0">
                <a:solidFill>
                  <a:schemeClr val="accent1">
                    <a:lumMod val="75000"/>
                  </a:schemeClr>
                </a:solidFill>
                <a:latin typeface="Times New Roman" pitchFamily="18" charset="0"/>
                <a:cs typeface="Times New Roman" pitchFamily="18" charset="0"/>
              </a:rPr>
              <a:t>I</a:t>
            </a:r>
            <a:r>
              <a:rPr lang="de-AT" dirty="0"/>
              <a:t> steht also für die elektrische Stromstärke, </a:t>
            </a:r>
            <a:r>
              <a:rPr lang="de-AT" b="1" dirty="0">
                <a:solidFill>
                  <a:schemeClr val="accent1">
                    <a:lumMod val="75000"/>
                  </a:schemeClr>
                </a:solidFill>
                <a:latin typeface="Times New Roman" pitchFamily="18" charset="0"/>
                <a:cs typeface="Times New Roman" pitchFamily="18" charset="0"/>
              </a:rPr>
              <a:t>U</a:t>
            </a:r>
            <a:r>
              <a:rPr lang="de-AT" dirty="0"/>
              <a:t> für die elektrische Spannung und </a:t>
            </a:r>
            <a:r>
              <a:rPr lang="de-AT" b="1" dirty="0">
                <a:solidFill>
                  <a:schemeClr val="accent1">
                    <a:lumMod val="75000"/>
                  </a:schemeClr>
                </a:solidFill>
                <a:latin typeface="Times New Roman" pitchFamily="18" charset="0"/>
                <a:cs typeface="Times New Roman" pitchFamily="18" charset="0"/>
              </a:rPr>
              <a:t>R</a:t>
            </a:r>
            <a:r>
              <a:rPr lang="de-AT" dirty="0"/>
              <a:t> für den </a:t>
            </a:r>
            <a:r>
              <a:rPr lang="de-AT" dirty="0" err="1"/>
              <a:t>Ohm‘schen</a:t>
            </a:r>
            <a:r>
              <a:rPr lang="de-AT" dirty="0"/>
              <a:t> Widerstand. Die elektrische Stromstärke wird dabei in der Einheit </a:t>
            </a:r>
            <a:r>
              <a:rPr lang="de-AT" b="1" dirty="0">
                <a:solidFill>
                  <a:schemeClr val="accent1">
                    <a:lumMod val="75000"/>
                  </a:schemeClr>
                </a:solidFill>
                <a:latin typeface="Times New Roman" pitchFamily="18" charset="0"/>
                <a:cs typeface="Times New Roman" pitchFamily="18" charset="0"/>
              </a:rPr>
              <a:t>Ampere</a:t>
            </a:r>
            <a:r>
              <a:rPr lang="de-AT" dirty="0"/>
              <a:t> angegeben.</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96333" y="1209302"/>
            <a:ext cx="7831667" cy="369332"/>
          </a:xfrm>
          <a:prstGeom prst="rect">
            <a:avLst/>
          </a:prstGeom>
        </p:spPr>
        <p:txBody>
          <a:bodyPr wrap="square">
            <a:spAutoFit/>
          </a:bodyPr>
          <a:lstStyle/>
          <a:p>
            <a:r>
              <a:rPr lang="de-AT" dirty="0"/>
              <a:t>Anwendung des </a:t>
            </a:r>
            <a:r>
              <a:rPr lang="de-AT" dirty="0" err="1"/>
              <a:t>Ohm‘schen</a:t>
            </a:r>
            <a:r>
              <a:rPr lang="de-AT" dirty="0"/>
              <a:t> Gesetzes – Spannungsteilung:</a:t>
            </a:r>
            <a:endParaRPr lang="de-DE" dirty="0"/>
          </a:p>
        </p:txBody>
      </p:sp>
      <p:pic>
        <p:nvPicPr>
          <p:cNvPr id="2052" name="Picture 4"/>
          <p:cNvPicPr>
            <a:picLocks noChangeAspect="1" noChangeArrowheads="1"/>
          </p:cNvPicPr>
          <p:nvPr/>
        </p:nvPicPr>
        <p:blipFill>
          <a:blip r:embed="rId3"/>
          <a:srcRect/>
          <a:stretch>
            <a:fillRect/>
          </a:stretch>
        </p:blipFill>
        <p:spPr bwMode="auto">
          <a:xfrm>
            <a:off x="1275821" y="1755775"/>
            <a:ext cx="6064780" cy="419576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Gerader Verbinder 302"/>
          <p:cNvCxnSpPr/>
          <p:nvPr/>
        </p:nvCxnSpPr>
        <p:spPr>
          <a:xfrm>
            <a:off x="6960403" y="2080148"/>
            <a:ext cx="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302"/>
          <p:cNvCxnSpPr/>
          <p:nvPr/>
        </p:nvCxnSpPr>
        <p:spPr>
          <a:xfrm>
            <a:off x="5072336" y="2088616"/>
            <a:ext cx="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302"/>
          <p:cNvCxnSpPr/>
          <p:nvPr/>
        </p:nvCxnSpPr>
        <p:spPr>
          <a:xfrm>
            <a:off x="2473069" y="2097081"/>
            <a:ext cx="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Zeichenbereich 273"/>
          <p:cNvGrpSpPr/>
          <p:nvPr/>
        </p:nvGrpSpPr>
        <p:grpSpPr>
          <a:xfrm>
            <a:off x="2006917" y="2101744"/>
            <a:ext cx="5485765" cy="1147445"/>
            <a:chOff x="0" y="0"/>
            <a:chExt cx="5485765" cy="1147445"/>
          </a:xfrm>
        </p:grpSpPr>
        <p:sp>
          <p:nvSpPr>
            <p:cNvPr id="3" name="Rechteck 2"/>
            <p:cNvSpPr/>
            <p:nvPr/>
          </p:nvSpPr>
          <p:spPr>
            <a:xfrm>
              <a:off x="0" y="0"/>
              <a:ext cx="5485765" cy="1147445"/>
            </a:xfrm>
            <a:prstGeom prst="rect">
              <a:avLst/>
            </a:prstGeom>
            <a:noFill/>
          </p:spPr>
        </p:sp>
        <p:cxnSp>
          <p:nvCxnSpPr>
            <p:cNvPr id="4" name="Gerader Verbinder 303"/>
            <p:cNvCxnSpPr/>
            <p:nvPr/>
          </p:nvCxnSpPr>
          <p:spPr>
            <a:xfrm>
              <a:off x="4948595" y="344486"/>
              <a:ext cx="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302"/>
            <p:cNvCxnSpPr/>
            <p:nvPr/>
          </p:nvCxnSpPr>
          <p:spPr>
            <a:xfrm>
              <a:off x="474619" y="342471"/>
              <a:ext cx="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317685" y="233173"/>
              <a:ext cx="1143000" cy="228600"/>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7" name="Rechteck 6"/>
            <p:cNvSpPr/>
            <p:nvPr/>
          </p:nvSpPr>
          <p:spPr>
            <a:xfrm>
              <a:off x="2831899" y="233173"/>
              <a:ext cx="457414" cy="2286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8" name="Rechteck 7"/>
            <p:cNvSpPr/>
            <p:nvPr/>
          </p:nvSpPr>
          <p:spPr>
            <a:xfrm>
              <a:off x="3975563" y="237746"/>
              <a:ext cx="1142365" cy="228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9" name="Textfeld 279"/>
            <p:cNvSpPr txBox="1"/>
            <p:nvPr/>
          </p:nvSpPr>
          <p:spPr>
            <a:xfrm>
              <a:off x="1460308" y="118873"/>
              <a:ext cx="1371591" cy="45720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de-DE" sz="1600" b="1">
                  <a:effectLst/>
                  <a:latin typeface="Calibri" panose="020F0502020204030204" pitchFamily="34" charset="0"/>
                  <a:ea typeface="Calibri" panose="020F0502020204030204" pitchFamily="34" charset="0"/>
                </a:rPr>
                <a:t>2 R</a:t>
              </a:r>
              <a:endParaRPr lang="de-AT" sz="1200">
                <a:effectLst/>
                <a:latin typeface="Times New Roman" panose="02020603050405020304" pitchFamily="18" charset="0"/>
                <a:ea typeface="Times New Roman" panose="02020603050405020304" pitchFamily="18" charset="0"/>
              </a:endParaRPr>
            </a:p>
          </p:txBody>
        </p:sp>
        <p:sp>
          <p:nvSpPr>
            <p:cNvPr id="10" name="Textfeld 279"/>
            <p:cNvSpPr txBox="1"/>
            <p:nvPr/>
          </p:nvSpPr>
          <p:spPr>
            <a:xfrm>
              <a:off x="3289509" y="116542"/>
              <a:ext cx="685189" cy="45720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de-DE" sz="1600" b="1">
                  <a:effectLst/>
                  <a:latin typeface="Calibri" panose="020F0502020204030204" pitchFamily="34" charset="0"/>
                  <a:ea typeface="Calibri" panose="020F0502020204030204" pitchFamily="34" charset="0"/>
                  <a:cs typeface="Calibri" panose="020F0502020204030204" pitchFamily="34" charset="0"/>
                </a:rPr>
                <a:t>R</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1" name="Ellipse 10"/>
            <p:cNvSpPr/>
            <p:nvPr/>
          </p:nvSpPr>
          <p:spPr>
            <a:xfrm>
              <a:off x="4889806" y="294300"/>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2" name="Ellipse 11"/>
            <p:cNvSpPr/>
            <p:nvPr/>
          </p:nvSpPr>
          <p:spPr>
            <a:xfrm>
              <a:off x="3002980" y="290464"/>
              <a:ext cx="113665"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3" name="Ellipse 12"/>
            <p:cNvSpPr/>
            <p:nvPr/>
          </p:nvSpPr>
          <p:spPr>
            <a:xfrm>
              <a:off x="414761" y="294300"/>
              <a:ext cx="113665"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4" name="Textfeld 265"/>
            <p:cNvSpPr txBox="1"/>
            <p:nvPr/>
          </p:nvSpPr>
          <p:spPr>
            <a:xfrm>
              <a:off x="319521" y="229831"/>
              <a:ext cx="457200" cy="247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en-US" sz="900">
                  <a:solidFill>
                    <a:srgbClr val="FFFF00"/>
                  </a:solidFill>
                  <a:effectLst/>
                  <a:latin typeface="SimSun" panose="02010600030101010101" pitchFamily="2" charset="-122"/>
                  <a:ea typeface="SimSun" panose="02010600030101010101" pitchFamily="2" charset="-122"/>
                  <a:cs typeface="Calibri" panose="020F0502020204030204" pitchFamily="34" charset="0"/>
                </a:rPr>
                <a:t>①</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5" name="Textfeld 265"/>
            <p:cNvSpPr txBox="1"/>
            <p:nvPr/>
          </p:nvSpPr>
          <p:spPr>
            <a:xfrm>
              <a:off x="2909658" y="229065"/>
              <a:ext cx="457200" cy="237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en-US" sz="900">
                  <a:solidFill>
                    <a:srgbClr val="FFFF00"/>
                  </a:solidFill>
                  <a:effectLst/>
                  <a:latin typeface="SimSun" panose="02010600030101010101" pitchFamily="2" charset="-122"/>
                  <a:ea typeface="SimSun" panose="02010600030101010101" pitchFamily="2" charset="-122"/>
                  <a:cs typeface="Calibri" panose="020F0502020204030204" pitchFamily="34" charset="0"/>
                </a:rPr>
                <a:t>②</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6" name="Textfeld 265"/>
            <p:cNvSpPr txBox="1"/>
            <p:nvPr/>
          </p:nvSpPr>
          <p:spPr>
            <a:xfrm>
              <a:off x="4800100" y="225405"/>
              <a:ext cx="457200" cy="3467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en-US" sz="900">
                  <a:solidFill>
                    <a:srgbClr val="FFFF00"/>
                  </a:solidFill>
                  <a:effectLst/>
                  <a:latin typeface="SimSun" panose="02010600030101010101" pitchFamily="2" charset="-122"/>
                  <a:ea typeface="SimSun" panose="02010600030101010101" pitchFamily="2" charset="-122"/>
                  <a:cs typeface="Calibri" panose="020F0502020204030204" pitchFamily="34" charset="0"/>
                </a:rPr>
                <a:t>③</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17" name="Gerader Verbinder 288"/>
            <p:cNvCxnSpPr/>
            <p:nvPr/>
          </p:nvCxnSpPr>
          <p:spPr>
            <a:xfrm>
              <a:off x="466532" y="681934"/>
              <a:ext cx="4494618" cy="1855"/>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feld 279"/>
            <p:cNvSpPr txBox="1"/>
            <p:nvPr/>
          </p:nvSpPr>
          <p:spPr>
            <a:xfrm>
              <a:off x="2620750" y="686589"/>
              <a:ext cx="684530" cy="45720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de-DE" sz="1600" b="1" dirty="0">
                  <a:effectLst/>
                  <a:latin typeface="Calibri" panose="020F0502020204030204" pitchFamily="34" charset="0"/>
                  <a:ea typeface="Calibri" panose="020F0502020204030204" pitchFamily="34" charset="0"/>
                  <a:cs typeface="Calibri" panose="020F0502020204030204" pitchFamily="34" charset="0"/>
                </a:rPr>
                <a:t>U</a:t>
              </a:r>
              <a:r>
                <a:rPr lang="de-DE" sz="1600" b="1" baseline="-25000" dirty="0">
                  <a:effectLst/>
                  <a:latin typeface="Calibri" panose="020F0502020204030204" pitchFamily="34" charset="0"/>
                  <a:ea typeface="Calibri" panose="020F0502020204030204" pitchFamily="34" charset="0"/>
                  <a:cs typeface="Calibri" panose="020F0502020204030204" pitchFamily="34" charset="0"/>
                </a:rPr>
                <a:t>ges</a:t>
              </a:r>
              <a:endParaRPr lang="de-AT" sz="1100" dirty="0">
                <a:effectLst/>
                <a:latin typeface="Calibri" panose="020F0502020204030204" pitchFamily="34" charset="0"/>
                <a:ea typeface="SimSun" panose="02010600030101010101" pitchFamily="2" charset="-122"/>
                <a:cs typeface="Times New Roman" panose="02020603050405020304" pitchFamily="18" charset="0"/>
              </a:endParaRPr>
            </a:p>
          </p:txBody>
        </p:sp>
      </p:grpSp>
      <p:cxnSp>
        <p:nvCxnSpPr>
          <p:cNvPr id="22" name="Gerader Verbinder 288"/>
          <p:cNvCxnSpPr/>
          <p:nvPr/>
        </p:nvCxnSpPr>
        <p:spPr>
          <a:xfrm>
            <a:off x="2473449" y="2097878"/>
            <a:ext cx="2598084" cy="1855"/>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Gerader Verbinder 288"/>
          <p:cNvCxnSpPr/>
          <p:nvPr/>
        </p:nvCxnSpPr>
        <p:spPr>
          <a:xfrm flipV="1">
            <a:off x="5055783" y="2091267"/>
            <a:ext cx="1903817" cy="6611"/>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feld 279"/>
          <p:cNvSpPr txBox="1"/>
          <p:nvPr/>
        </p:nvSpPr>
        <p:spPr>
          <a:xfrm>
            <a:off x="3797934" y="1636866"/>
            <a:ext cx="684530" cy="45720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de-DE" sz="1600" b="1" dirty="0">
                <a:effectLst/>
                <a:latin typeface="Calibri" panose="020F0502020204030204" pitchFamily="34" charset="0"/>
                <a:ea typeface="Calibri" panose="020F0502020204030204" pitchFamily="34" charset="0"/>
                <a:cs typeface="Calibri" panose="020F0502020204030204" pitchFamily="34" charset="0"/>
              </a:rPr>
              <a:t>U</a:t>
            </a:r>
            <a:r>
              <a:rPr lang="de-DE" sz="1600" b="1" baseline="-25000" dirty="0">
                <a:effectLst/>
                <a:latin typeface="Calibri" panose="020F0502020204030204" pitchFamily="34" charset="0"/>
                <a:ea typeface="Calibri" panose="020F0502020204030204" pitchFamily="34" charset="0"/>
                <a:cs typeface="Calibri" panose="020F0502020204030204" pitchFamily="34" charset="0"/>
              </a:rPr>
              <a:t>2 </a:t>
            </a:r>
            <a:r>
              <a:rPr lang="de-DE" sz="1600" b="1" baseline="-25000" dirty="0">
                <a:latin typeface="Calibri" panose="020F0502020204030204" pitchFamily="34" charset="0"/>
                <a:ea typeface="Calibri" panose="020F0502020204030204" pitchFamily="34" charset="0"/>
                <a:cs typeface="Calibri" panose="020F0502020204030204" pitchFamily="34" charset="0"/>
              </a:rPr>
              <a:t>R</a:t>
            </a:r>
            <a:endParaRPr lang="de-AT"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8" name="Textfeld 279"/>
          <p:cNvSpPr txBox="1"/>
          <p:nvPr/>
        </p:nvSpPr>
        <p:spPr>
          <a:xfrm>
            <a:off x="5491268" y="1636866"/>
            <a:ext cx="684530" cy="45720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de-DE" sz="1600" b="1" dirty="0">
                <a:effectLst/>
                <a:latin typeface="Calibri" panose="020F0502020204030204" pitchFamily="34" charset="0"/>
                <a:ea typeface="Calibri" panose="020F0502020204030204" pitchFamily="34" charset="0"/>
                <a:cs typeface="Calibri" panose="020F0502020204030204" pitchFamily="34" charset="0"/>
              </a:rPr>
              <a:t>U</a:t>
            </a:r>
            <a:r>
              <a:rPr lang="de-DE" sz="1600" b="1" baseline="-25000" dirty="0">
                <a:latin typeface="Calibri" panose="020F0502020204030204" pitchFamily="34" charset="0"/>
                <a:ea typeface="Calibri" panose="020F0502020204030204" pitchFamily="34" charset="0"/>
                <a:cs typeface="Calibri" panose="020F0502020204030204" pitchFamily="34" charset="0"/>
              </a:rPr>
              <a:t>R</a:t>
            </a:r>
            <a:endParaRPr lang="de-AT"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9" name="Rechteck 28"/>
          <p:cNvSpPr/>
          <p:nvPr/>
        </p:nvSpPr>
        <p:spPr>
          <a:xfrm>
            <a:off x="296333" y="1209302"/>
            <a:ext cx="7831667" cy="369332"/>
          </a:xfrm>
          <a:prstGeom prst="rect">
            <a:avLst/>
          </a:prstGeom>
        </p:spPr>
        <p:txBody>
          <a:bodyPr wrap="square">
            <a:spAutoFit/>
          </a:bodyPr>
          <a:lstStyle/>
          <a:p>
            <a:r>
              <a:rPr lang="de-AT" dirty="0"/>
              <a:t>…Spannungsteilung:</a:t>
            </a:r>
            <a:endParaRPr lang="de-DE" dirty="0"/>
          </a:p>
        </p:txBody>
      </p:sp>
      <p:graphicFrame>
        <p:nvGraphicFramePr>
          <p:cNvPr id="31" name="Objekt 30"/>
          <p:cNvGraphicFramePr>
            <a:graphicFrameLocks noChangeAspect="1"/>
          </p:cNvGraphicFramePr>
          <p:nvPr/>
        </p:nvGraphicFramePr>
        <p:xfrm>
          <a:off x="2307166" y="3054351"/>
          <a:ext cx="2260600" cy="444500"/>
        </p:xfrm>
        <a:graphic>
          <a:graphicData uri="http://schemas.openxmlformats.org/presentationml/2006/ole">
            <mc:AlternateContent xmlns:mc="http://schemas.openxmlformats.org/markup-compatibility/2006">
              <mc:Choice xmlns:v="urn:schemas-microsoft-com:vml" Requires="v">
                <p:oleObj name="Formel" r:id="rId3" imgW="2260440" imgH="444240" progId="Equation.DSMT4">
                  <p:embed/>
                </p:oleObj>
              </mc:Choice>
              <mc:Fallback>
                <p:oleObj name="Formel" r:id="rId3" imgW="226044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166" y="3054351"/>
                        <a:ext cx="22606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5312833" y="3100915"/>
          <a:ext cx="2133600" cy="444500"/>
        </p:xfrm>
        <a:graphic>
          <a:graphicData uri="http://schemas.openxmlformats.org/presentationml/2006/ole">
            <mc:AlternateContent xmlns:mc="http://schemas.openxmlformats.org/markup-compatibility/2006">
              <mc:Choice xmlns:v="urn:schemas-microsoft-com:vml" Requires="v">
                <p:oleObj name="Formel" r:id="rId5" imgW="2133360" imgH="444240" progId="Equation.DSMT4">
                  <p:embed/>
                </p:oleObj>
              </mc:Choice>
              <mc:Fallback>
                <p:oleObj name="Formel" r:id="rId5" imgW="213336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2833" y="3100915"/>
                        <a:ext cx="21336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Gruppieren 39"/>
          <p:cNvGrpSpPr/>
          <p:nvPr/>
        </p:nvGrpSpPr>
        <p:grpSpPr>
          <a:xfrm>
            <a:off x="457200" y="3656170"/>
            <a:ext cx="4664075" cy="1515905"/>
            <a:chOff x="457200" y="3656170"/>
            <a:chExt cx="4664075" cy="1515905"/>
          </a:xfrm>
        </p:grpSpPr>
        <p:sp>
          <p:nvSpPr>
            <p:cNvPr id="33" name="Rechteck 32"/>
            <p:cNvSpPr/>
            <p:nvPr/>
          </p:nvSpPr>
          <p:spPr>
            <a:xfrm>
              <a:off x="457200" y="3656170"/>
              <a:ext cx="4436534" cy="369332"/>
            </a:xfrm>
            <a:prstGeom prst="rect">
              <a:avLst/>
            </a:prstGeom>
          </p:spPr>
          <p:txBody>
            <a:bodyPr wrap="square">
              <a:spAutoFit/>
            </a:bodyPr>
            <a:lstStyle/>
            <a:p>
              <a:r>
                <a:rPr lang="de-AT" dirty="0"/>
                <a:t>…bzw. allgemein bei Widerständen R</a:t>
              </a:r>
              <a:r>
                <a:rPr lang="de-AT" baseline="-25000" dirty="0"/>
                <a:t>1</a:t>
              </a:r>
              <a:r>
                <a:rPr lang="de-AT" dirty="0"/>
                <a:t> und R</a:t>
              </a:r>
              <a:r>
                <a:rPr lang="de-AT" baseline="-25000" dirty="0"/>
                <a:t>2</a:t>
              </a:r>
              <a:r>
                <a:rPr lang="de-AT" dirty="0"/>
                <a:t>:</a:t>
              </a:r>
              <a:endParaRPr lang="de-DE" dirty="0"/>
            </a:p>
          </p:txBody>
        </p:sp>
        <p:sp>
          <p:nvSpPr>
            <p:cNvPr id="36" name="Rechteck 35"/>
            <p:cNvSpPr/>
            <p:nvPr/>
          </p:nvSpPr>
          <p:spPr>
            <a:xfrm>
              <a:off x="643467" y="4155704"/>
              <a:ext cx="2921001" cy="369332"/>
            </a:xfrm>
            <a:prstGeom prst="rect">
              <a:avLst/>
            </a:prstGeom>
          </p:spPr>
          <p:txBody>
            <a:bodyPr wrap="square">
              <a:spAutoFit/>
            </a:bodyPr>
            <a:lstStyle/>
            <a:p>
              <a:r>
                <a:rPr lang="de-AT" dirty="0"/>
                <a:t>Spannung am Widerstand R</a:t>
              </a:r>
              <a:r>
                <a:rPr lang="de-AT" baseline="-25000" dirty="0"/>
                <a:t>1</a:t>
              </a:r>
              <a:r>
                <a:rPr lang="de-AT" dirty="0"/>
                <a:t>:</a:t>
              </a:r>
              <a:endParaRPr lang="de-DE" dirty="0"/>
            </a:p>
          </p:txBody>
        </p:sp>
        <p:sp>
          <p:nvSpPr>
            <p:cNvPr id="37" name="Rechteck 36"/>
            <p:cNvSpPr/>
            <p:nvPr/>
          </p:nvSpPr>
          <p:spPr>
            <a:xfrm>
              <a:off x="643466" y="4731437"/>
              <a:ext cx="2921001" cy="369332"/>
            </a:xfrm>
            <a:prstGeom prst="rect">
              <a:avLst/>
            </a:prstGeom>
          </p:spPr>
          <p:txBody>
            <a:bodyPr wrap="square">
              <a:spAutoFit/>
            </a:bodyPr>
            <a:lstStyle/>
            <a:p>
              <a:r>
                <a:rPr lang="de-AT" dirty="0"/>
                <a:t>Spannung am Widerstand R</a:t>
              </a:r>
              <a:r>
                <a:rPr lang="de-AT" baseline="-25000" dirty="0"/>
                <a:t>2</a:t>
              </a:r>
              <a:r>
                <a:rPr lang="de-AT" dirty="0"/>
                <a:t>:</a:t>
              </a:r>
              <a:endParaRPr lang="de-DE" dirty="0"/>
            </a:p>
          </p:txBody>
        </p:sp>
        <p:graphicFrame>
          <p:nvGraphicFramePr>
            <p:cNvPr id="41990" name="Object 6"/>
            <p:cNvGraphicFramePr>
              <a:graphicFrameLocks noChangeAspect="1"/>
            </p:cNvGraphicFramePr>
            <p:nvPr/>
          </p:nvGraphicFramePr>
          <p:xfrm>
            <a:off x="3787775" y="4109508"/>
            <a:ext cx="1333500" cy="482600"/>
          </p:xfrm>
          <a:graphic>
            <a:graphicData uri="http://schemas.openxmlformats.org/presentationml/2006/ole">
              <mc:AlternateContent xmlns:mc="http://schemas.openxmlformats.org/markup-compatibility/2006">
                <mc:Choice xmlns:v="urn:schemas-microsoft-com:vml" Requires="v">
                  <p:oleObj name="Formel" r:id="rId7" imgW="1333440" imgH="482400" progId="Equation.DSMT4">
                    <p:embed/>
                  </p:oleObj>
                </mc:Choice>
                <mc:Fallback>
                  <p:oleObj name="Formel" r:id="rId7" imgW="1333440" imgH="4824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7775" y="4109508"/>
                          <a:ext cx="13335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1" name="Object 7"/>
            <p:cNvGraphicFramePr>
              <a:graphicFrameLocks noChangeAspect="1"/>
            </p:cNvGraphicFramePr>
            <p:nvPr/>
          </p:nvGraphicFramePr>
          <p:xfrm>
            <a:off x="3783542" y="4689475"/>
            <a:ext cx="1333500" cy="482600"/>
          </p:xfrm>
          <a:graphic>
            <a:graphicData uri="http://schemas.openxmlformats.org/presentationml/2006/ole">
              <mc:AlternateContent xmlns:mc="http://schemas.openxmlformats.org/markup-compatibility/2006">
                <mc:Choice xmlns:v="urn:schemas-microsoft-com:vml" Requires="v">
                  <p:oleObj name="Formel" r:id="rId9" imgW="1333440" imgH="482400" progId="Equation.DSMT4">
                    <p:embed/>
                  </p:oleObj>
                </mc:Choice>
                <mc:Fallback>
                  <p:oleObj name="Formel" r:id="rId9" imgW="1333440" imgH="482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3542" y="4689475"/>
                          <a:ext cx="13335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blinds(horizontal)">
                                      <p:cBhvr>
                                        <p:cTn id="12" dur="500"/>
                                        <p:tgtEl>
                                          <p:spTgt spid="419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7831667" cy="369332"/>
          </a:xfrm>
          <a:prstGeom prst="rect">
            <a:avLst/>
          </a:prstGeom>
        </p:spPr>
        <p:txBody>
          <a:bodyPr wrap="square">
            <a:spAutoFit/>
          </a:bodyPr>
          <a:lstStyle/>
          <a:p>
            <a:r>
              <a:rPr lang="de-AT" dirty="0"/>
              <a:t>Anwendung der Spannungsteilung (1):</a:t>
            </a:r>
            <a:endParaRPr lang="de-DE" dirty="0"/>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39194" t="22513" r="7445" b="71719"/>
          <a:stretch/>
        </p:blipFill>
        <p:spPr bwMode="auto">
          <a:xfrm>
            <a:off x="1176149" y="1972735"/>
            <a:ext cx="5559931" cy="928264"/>
          </a:xfrm>
          <a:prstGeom prst="rect">
            <a:avLst/>
          </a:prstGeom>
          <a:ln>
            <a:noFill/>
          </a:ln>
          <a:extLst>
            <a:ext uri="{53640926-AAD7-44D8-BBD7-CCE9431645EC}">
              <a14:shadowObscured xmlns:a14="http://schemas.microsoft.com/office/drawing/2010/main"/>
            </a:ext>
          </a:extLst>
        </p:spPr>
      </p:pic>
      <p:sp>
        <p:nvSpPr>
          <p:cNvPr id="4" name="Rechteck 3"/>
          <p:cNvSpPr/>
          <p:nvPr/>
        </p:nvSpPr>
        <p:spPr>
          <a:xfrm>
            <a:off x="1752603" y="3571502"/>
            <a:ext cx="5782732" cy="646331"/>
          </a:xfrm>
          <a:prstGeom prst="rect">
            <a:avLst/>
          </a:prstGeom>
        </p:spPr>
        <p:txBody>
          <a:bodyPr wrap="square">
            <a:spAutoFit/>
          </a:bodyPr>
          <a:lstStyle/>
          <a:p>
            <a:r>
              <a:rPr lang="de-AT" dirty="0"/>
              <a:t>…bei Verwendung von „Vorwiderständen“ zur Begrenzung der Spannung an einem Bauteil (z.B. Leuchtdioden)</a:t>
            </a:r>
            <a:endParaRPr lang="de-DE" dirty="0"/>
          </a:p>
        </p:txBody>
      </p:sp>
      <p:graphicFrame>
        <p:nvGraphicFramePr>
          <p:cNvPr id="5" name="Object 6"/>
          <p:cNvGraphicFramePr>
            <a:graphicFrameLocks noChangeAspect="1"/>
          </p:cNvGraphicFramePr>
          <p:nvPr/>
        </p:nvGraphicFramePr>
        <p:xfrm>
          <a:off x="1661054" y="4499504"/>
          <a:ext cx="1778000" cy="482600"/>
        </p:xfrm>
        <a:graphic>
          <a:graphicData uri="http://schemas.openxmlformats.org/presentationml/2006/ole">
            <mc:AlternateContent xmlns:mc="http://schemas.openxmlformats.org/markup-compatibility/2006">
              <mc:Choice xmlns:v="urn:schemas-microsoft-com:vml" Requires="v">
                <p:oleObj name="Formel" r:id="rId4" imgW="1777680" imgH="482400" progId="Equation.DSMT4">
                  <p:embed/>
                </p:oleObj>
              </mc:Choice>
              <mc:Fallback>
                <p:oleObj name="Formel" r:id="rId4" imgW="1777680" imgH="482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054" y="4499504"/>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p:cNvSpPr/>
          <p:nvPr/>
        </p:nvSpPr>
        <p:spPr>
          <a:xfrm>
            <a:off x="3691467" y="4545168"/>
            <a:ext cx="601134" cy="369332"/>
          </a:xfrm>
          <a:prstGeom prst="rect">
            <a:avLst/>
          </a:prstGeom>
        </p:spPr>
        <p:txBody>
          <a:bodyPr wrap="square">
            <a:spAutoFit/>
          </a:bodyPr>
          <a:lstStyle/>
          <a:p>
            <a:r>
              <a:rPr lang="de-AT" dirty="0"/>
              <a:t>bzw.</a:t>
            </a:r>
            <a:endParaRPr lang="de-DE" dirty="0"/>
          </a:p>
        </p:txBody>
      </p:sp>
      <p:graphicFrame>
        <p:nvGraphicFramePr>
          <p:cNvPr id="46083" name="Object 3"/>
          <p:cNvGraphicFramePr>
            <a:graphicFrameLocks noChangeAspect="1"/>
          </p:cNvGraphicFramePr>
          <p:nvPr/>
        </p:nvGraphicFramePr>
        <p:xfrm>
          <a:off x="4451880" y="4503209"/>
          <a:ext cx="3060700" cy="482600"/>
        </p:xfrm>
        <a:graphic>
          <a:graphicData uri="http://schemas.openxmlformats.org/presentationml/2006/ole">
            <mc:AlternateContent xmlns:mc="http://schemas.openxmlformats.org/markup-compatibility/2006">
              <mc:Choice xmlns:v="urn:schemas-microsoft-com:vml" Requires="v">
                <p:oleObj name="Formel" r:id="rId6" imgW="3060360" imgH="482400" progId="Equation.DSMT4">
                  <p:embed/>
                </p:oleObj>
              </mc:Choice>
              <mc:Fallback>
                <p:oleObj name="Formel" r:id="rId6" imgW="3060360" imgH="4824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1880" y="4503209"/>
                        <a:ext cx="3060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7831667" cy="369332"/>
          </a:xfrm>
          <a:prstGeom prst="rect">
            <a:avLst/>
          </a:prstGeom>
        </p:spPr>
        <p:txBody>
          <a:bodyPr wrap="square">
            <a:spAutoFit/>
          </a:bodyPr>
          <a:lstStyle/>
          <a:p>
            <a:r>
              <a:rPr lang="de-AT" dirty="0"/>
              <a:t>…und Potentiometer:</a:t>
            </a:r>
            <a:endParaRPr lang="de-DE" dirty="0"/>
          </a:p>
        </p:txBody>
      </p:sp>
      <p:grpSp>
        <p:nvGrpSpPr>
          <p:cNvPr id="44" name="Gruppieren 43"/>
          <p:cNvGrpSpPr/>
          <p:nvPr/>
        </p:nvGrpSpPr>
        <p:grpSpPr>
          <a:xfrm>
            <a:off x="770467" y="3166533"/>
            <a:ext cx="7958666" cy="2206431"/>
            <a:chOff x="770467" y="3166533"/>
            <a:chExt cx="7958666" cy="2206431"/>
          </a:xfrm>
        </p:grpSpPr>
        <p:pic>
          <p:nvPicPr>
            <p:cNvPr id="29" name="Grafik 28" descr="Ein Bild, das kosmetisch enthält.&#10;&#10;Automatisch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402" y="3625953"/>
              <a:ext cx="748665" cy="1367155"/>
            </a:xfrm>
            <a:prstGeom prst="rect">
              <a:avLst/>
            </a:prstGeom>
          </p:spPr>
        </p:pic>
        <p:grpSp>
          <p:nvGrpSpPr>
            <p:cNvPr id="43" name="Gruppieren 42"/>
            <p:cNvGrpSpPr/>
            <p:nvPr/>
          </p:nvGrpSpPr>
          <p:grpSpPr>
            <a:xfrm>
              <a:off x="770467" y="3166533"/>
              <a:ext cx="7958666" cy="2206431"/>
              <a:chOff x="770467" y="3166533"/>
              <a:chExt cx="7958666" cy="2206431"/>
            </a:xfrm>
          </p:grpSpPr>
          <p:sp>
            <p:nvSpPr>
              <p:cNvPr id="31" name="Rechteck 30"/>
              <p:cNvSpPr/>
              <p:nvPr/>
            </p:nvSpPr>
            <p:spPr>
              <a:xfrm>
                <a:off x="5672667" y="4172635"/>
                <a:ext cx="3056466" cy="1200329"/>
              </a:xfrm>
              <a:prstGeom prst="rect">
                <a:avLst/>
              </a:prstGeom>
            </p:spPr>
            <p:txBody>
              <a:bodyPr wrap="square">
                <a:spAutoFit/>
              </a:bodyPr>
              <a:lstStyle/>
              <a:p>
                <a:r>
                  <a:rPr lang="de-AT" dirty="0"/>
                  <a:t>…sodass am mittleren der drei Anschlüsse eine variable Span-</a:t>
                </a:r>
                <a:r>
                  <a:rPr lang="de-AT" dirty="0" err="1"/>
                  <a:t>nung</a:t>
                </a:r>
                <a:r>
                  <a:rPr lang="de-AT" dirty="0"/>
                  <a:t> bereitgestellt werden kann.</a:t>
                </a:r>
                <a:endParaRPr lang="de-DE" dirty="0"/>
              </a:p>
            </p:txBody>
          </p:sp>
          <p:sp>
            <p:nvSpPr>
              <p:cNvPr id="32" name="Rechteck 31"/>
              <p:cNvSpPr/>
              <p:nvPr/>
            </p:nvSpPr>
            <p:spPr>
              <a:xfrm>
                <a:off x="770467" y="3749301"/>
                <a:ext cx="4004734" cy="923330"/>
              </a:xfrm>
              <a:prstGeom prst="rect">
                <a:avLst/>
              </a:prstGeom>
            </p:spPr>
            <p:txBody>
              <a:bodyPr wrap="square">
                <a:spAutoFit/>
              </a:bodyPr>
              <a:lstStyle/>
              <a:p>
                <a:r>
                  <a:rPr lang="de-AT" dirty="0"/>
                  <a:t>Durch Drehen des </a:t>
                </a:r>
                <a:r>
                  <a:rPr lang="de-AT" dirty="0" err="1"/>
                  <a:t>Potentiometerknopfs</a:t>
                </a:r>
                <a:r>
                  <a:rPr lang="de-AT" dirty="0"/>
                  <a:t> kann das Verhältnis der Teilwiderstände verändert werden…</a:t>
                </a:r>
                <a:endParaRPr lang="de-DE" dirty="0"/>
              </a:p>
            </p:txBody>
          </p:sp>
          <p:cxnSp>
            <p:nvCxnSpPr>
              <p:cNvPr id="34" name="Gerade Verbindung mit Pfeil 33"/>
              <p:cNvCxnSpPr/>
              <p:nvPr/>
            </p:nvCxnSpPr>
            <p:spPr>
              <a:xfrm>
                <a:off x="4580467" y="3945467"/>
                <a:ext cx="406400" cy="1185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rot="10800000" flipV="1">
                <a:off x="5147738" y="4690532"/>
                <a:ext cx="618063" cy="2348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rot="10800000">
                <a:off x="5003800" y="3166533"/>
                <a:ext cx="2286004" cy="1041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pic>
        <p:nvPicPr>
          <p:cNvPr id="40" name="Grafik 39" descr="Ein Bild, das kosmetisch enthält.&#10;&#10;Automatisch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401" y="1526220"/>
            <a:ext cx="1204065" cy="2198772"/>
          </a:xfrm>
          <a:prstGeom prst="rect">
            <a:avLst/>
          </a:prstGeom>
        </p:spPr>
      </p:pic>
      <p:grpSp>
        <p:nvGrpSpPr>
          <p:cNvPr id="45" name="Gruppieren 44"/>
          <p:cNvGrpSpPr/>
          <p:nvPr/>
        </p:nvGrpSpPr>
        <p:grpSpPr>
          <a:xfrm>
            <a:off x="2175933" y="1465791"/>
            <a:ext cx="5689283" cy="2216150"/>
            <a:chOff x="2175933" y="1465791"/>
            <a:chExt cx="5689283" cy="2216150"/>
          </a:xfrm>
        </p:grpSpPr>
        <p:grpSp>
          <p:nvGrpSpPr>
            <p:cNvPr id="3" name="Zeichenbereich 364"/>
            <p:cNvGrpSpPr/>
            <p:nvPr/>
          </p:nvGrpSpPr>
          <p:grpSpPr>
            <a:xfrm>
              <a:off x="2379451" y="1465791"/>
              <a:ext cx="5485765" cy="2216150"/>
              <a:chOff x="0" y="0"/>
              <a:chExt cx="5485765" cy="2216150"/>
            </a:xfrm>
          </p:grpSpPr>
          <p:sp>
            <p:nvSpPr>
              <p:cNvPr id="4" name="Rechteck 3"/>
              <p:cNvSpPr/>
              <p:nvPr/>
            </p:nvSpPr>
            <p:spPr>
              <a:xfrm>
                <a:off x="0" y="0"/>
                <a:ext cx="5485765" cy="2216150"/>
              </a:xfrm>
              <a:prstGeom prst="rect">
                <a:avLst/>
              </a:prstGeom>
              <a:noFill/>
            </p:spPr>
          </p:sp>
          <p:cxnSp>
            <p:nvCxnSpPr>
              <p:cNvPr id="5" name="Gerader Verbinder 313"/>
              <p:cNvCxnSpPr/>
              <p:nvPr/>
            </p:nvCxnSpPr>
            <p:spPr>
              <a:xfrm>
                <a:off x="2427548" y="1616906"/>
                <a:ext cx="0" cy="342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340"/>
              <p:cNvCxnSpPr/>
              <p:nvPr/>
            </p:nvCxnSpPr>
            <p:spPr>
              <a:xfrm flipH="1">
                <a:off x="4505498" y="1628534"/>
                <a:ext cx="5386" cy="3319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341"/>
              <p:cNvCxnSpPr/>
              <p:nvPr/>
            </p:nvCxnSpPr>
            <p:spPr>
              <a:xfrm>
                <a:off x="814647" y="1605821"/>
                <a:ext cx="0" cy="342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r Verbinder 343"/>
              <p:cNvCxnSpPr/>
              <p:nvPr/>
            </p:nvCxnSpPr>
            <p:spPr>
              <a:xfrm>
                <a:off x="823754" y="502170"/>
                <a:ext cx="0" cy="478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711055" y="872397"/>
                <a:ext cx="1345917" cy="228600"/>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0" name="Textfeld 279"/>
              <p:cNvSpPr txBox="1"/>
              <p:nvPr/>
            </p:nvSpPr>
            <p:spPr>
              <a:xfrm>
                <a:off x="2172542" y="109688"/>
                <a:ext cx="684530" cy="457200"/>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de-DE" sz="1600" b="1" dirty="0">
                    <a:effectLst/>
                    <a:latin typeface="Calibri" panose="020F0502020204030204" pitchFamily="34" charset="0"/>
                    <a:ea typeface="Calibri" panose="020F0502020204030204" pitchFamily="34" charset="0"/>
                    <a:cs typeface="Calibri" panose="020F0502020204030204" pitchFamily="34" charset="0"/>
                  </a:rPr>
                  <a:t>U</a:t>
                </a:r>
                <a:r>
                  <a:rPr lang="de-DE" sz="1600" b="1" baseline="-25000" dirty="0">
                    <a:effectLst/>
                    <a:latin typeface="Calibri" panose="020F0502020204030204" pitchFamily="34" charset="0"/>
                    <a:ea typeface="Calibri" panose="020F0502020204030204" pitchFamily="34" charset="0"/>
                    <a:cs typeface="Calibri" panose="020F0502020204030204" pitchFamily="34" charset="0"/>
                  </a:rPr>
                  <a:t>ges</a:t>
                </a:r>
                <a:endParaRPr lang="de-AT"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1" name="Rechteck 10"/>
              <p:cNvSpPr/>
              <p:nvPr/>
            </p:nvSpPr>
            <p:spPr>
              <a:xfrm rot="16200000">
                <a:off x="2102027" y="1307844"/>
                <a:ext cx="632827" cy="22796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2" name="Rechteck 11"/>
              <p:cNvSpPr/>
              <p:nvPr/>
            </p:nvSpPr>
            <p:spPr>
              <a:xfrm rot="16200000">
                <a:off x="4184050" y="1300619"/>
                <a:ext cx="632793" cy="22796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3" name="Rechteck 12"/>
              <p:cNvSpPr/>
              <p:nvPr/>
            </p:nvSpPr>
            <p:spPr>
              <a:xfrm rot="16200000">
                <a:off x="509497" y="1299671"/>
                <a:ext cx="631061" cy="227965"/>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cxnSp>
            <p:nvCxnSpPr>
              <p:cNvPr id="14" name="Gerader Verbinder 360"/>
              <p:cNvCxnSpPr/>
              <p:nvPr/>
            </p:nvCxnSpPr>
            <p:spPr>
              <a:xfrm flipV="1">
                <a:off x="2427548" y="1954934"/>
                <a:ext cx="2089033" cy="2154"/>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r Verbinder 361"/>
              <p:cNvCxnSpPr/>
              <p:nvPr/>
            </p:nvCxnSpPr>
            <p:spPr>
              <a:xfrm>
                <a:off x="803563" y="1949392"/>
                <a:ext cx="1624412" cy="3695"/>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feld 279"/>
              <p:cNvSpPr txBox="1"/>
              <p:nvPr/>
            </p:nvSpPr>
            <p:spPr>
              <a:xfrm>
                <a:off x="1176390" y="1558224"/>
                <a:ext cx="684530" cy="456565"/>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de-DE" sz="1600" b="1">
                    <a:effectLst/>
                    <a:latin typeface="Calibri" panose="020F0502020204030204" pitchFamily="34" charset="0"/>
                    <a:ea typeface="Calibri" panose="020F0502020204030204" pitchFamily="34" charset="0"/>
                    <a:cs typeface="Calibri" panose="020F0502020204030204" pitchFamily="34" charset="0"/>
                  </a:rPr>
                  <a:t>U</a:t>
                </a:r>
                <a:r>
                  <a:rPr lang="de-DE" sz="1600" b="1" baseline="-25000">
                    <a:effectLst/>
                    <a:latin typeface="Calibri" panose="020F0502020204030204" pitchFamily="34" charset="0"/>
                    <a:ea typeface="Calibri" panose="020F0502020204030204" pitchFamily="34" charset="0"/>
                    <a:cs typeface="Calibri" panose="020F0502020204030204" pitchFamily="34" charset="0"/>
                  </a:rPr>
                  <a:t>1</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7" name="Textfeld 279"/>
              <p:cNvSpPr txBox="1"/>
              <p:nvPr/>
            </p:nvSpPr>
            <p:spPr>
              <a:xfrm>
                <a:off x="3217413" y="1587110"/>
                <a:ext cx="684530" cy="456565"/>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800"/>
                  </a:spcAft>
                </a:pPr>
                <a:r>
                  <a:rPr lang="de-DE" sz="1600" b="1">
                    <a:effectLst/>
                    <a:latin typeface="Calibri" panose="020F0502020204030204" pitchFamily="34" charset="0"/>
                    <a:ea typeface="Calibri" panose="020F0502020204030204" pitchFamily="34" charset="0"/>
                    <a:cs typeface="Calibri" panose="020F0502020204030204" pitchFamily="34" charset="0"/>
                  </a:rPr>
                  <a:t>U</a:t>
                </a:r>
                <a:r>
                  <a:rPr lang="de-DE" sz="1600" b="1" baseline="-25000">
                    <a:effectLst/>
                    <a:latin typeface="Calibri" panose="020F0502020204030204" pitchFamily="34" charset="0"/>
                    <a:ea typeface="Calibri" panose="020F0502020204030204" pitchFamily="34" charset="0"/>
                    <a:cs typeface="Calibri" panose="020F0502020204030204" pitchFamily="34" charset="0"/>
                  </a:rPr>
                  <a:t>2</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Textfeld 347"/>
              <p:cNvSpPr txBox="1"/>
              <p:nvPr/>
            </p:nvSpPr>
            <p:spPr>
              <a:xfrm>
                <a:off x="2056972" y="758023"/>
                <a:ext cx="1160441" cy="45720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de-DE" sz="1600" b="1">
                    <a:effectLst/>
                    <a:latin typeface="Calibri" panose="020F0502020204030204" pitchFamily="34" charset="0"/>
                    <a:ea typeface="Calibri" panose="020F0502020204030204" pitchFamily="34" charset="0"/>
                  </a:rPr>
                  <a:t>         P</a:t>
                </a:r>
                <a:endParaRPr lang="de-AT" sz="1200">
                  <a:effectLst/>
                  <a:latin typeface="Times New Roman" panose="02020603050405020304" pitchFamily="18" charset="0"/>
                  <a:ea typeface="Times New Roman" panose="02020603050405020304" pitchFamily="18" charset="0"/>
                </a:endParaRPr>
              </a:p>
            </p:txBody>
          </p:sp>
          <p:cxnSp>
            <p:nvCxnSpPr>
              <p:cNvPr id="19" name="Gerader Verbinder 342"/>
              <p:cNvCxnSpPr/>
              <p:nvPr/>
            </p:nvCxnSpPr>
            <p:spPr>
              <a:xfrm flipH="1">
                <a:off x="4504607" y="502170"/>
                <a:ext cx="891" cy="46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355"/>
              <p:cNvCxnSpPr/>
              <p:nvPr/>
            </p:nvCxnSpPr>
            <p:spPr>
              <a:xfrm flipV="1">
                <a:off x="823754" y="504640"/>
                <a:ext cx="3680853" cy="9185"/>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2399872" y="566860"/>
                <a:ext cx="457200" cy="7587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2377705" y="1565847"/>
                <a:ext cx="113665"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3" name="Textfeld 265"/>
              <p:cNvSpPr txBox="1"/>
              <p:nvPr/>
            </p:nvSpPr>
            <p:spPr>
              <a:xfrm>
                <a:off x="2275181" y="1496200"/>
                <a:ext cx="457200" cy="237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en-US" sz="900">
                    <a:solidFill>
                      <a:srgbClr val="FFFF00"/>
                    </a:solidFill>
                    <a:effectLst/>
                    <a:latin typeface="SimSun" panose="02010600030101010101" pitchFamily="2" charset="-122"/>
                    <a:ea typeface="SimSun" panose="02010600030101010101" pitchFamily="2" charset="-122"/>
                    <a:cs typeface="Calibri" panose="020F0502020204030204" pitchFamily="34" charset="0"/>
                  </a:rPr>
                  <a:t>②</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4" name="Ellipse 23"/>
              <p:cNvSpPr/>
              <p:nvPr/>
            </p:nvSpPr>
            <p:spPr>
              <a:xfrm>
                <a:off x="780521" y="1559765"/>
                <a:ext cx="113665"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5" name="Textfeld 265"/>
              <p:cNvSpPr txBox="1"/>
              <p:nvPr/>
            </p:nvSpPr>
            <p:spPr>
              <a:xfrm>
                <a:off x="685304" y="1480893"/>
                <a:ext cx="457200" cy="247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en-US" sz="900">
                    <a:solidFill>
                      <a:srgbClr val="FFFF00"/>
                    </a:solidFill>
                    <a:effectLst/>
                    <a:latin typeface="SimSun" panose="02010600030101010101" pitchFamily="2" charset="-122"/>
                    <a:ea typeface="SimSun" panose="02010600030101010101" pitchFamily="2" charset="-122"/>
                    <a:cs typeface="Calibri" panose="020F0502020204030204" pitchFamily="34" charset="0"/>
                  </a:rPr>
                  <a:t>①</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6" name="Ellipse 25"/>
              <p:cNvSpPr/>
              <p:nvPr/>
            </p:nvSpPr>
            <p:spPr>
              <a:xfrm>
                <a:off x="4466457" y="1555829"/>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7" name="Textfeld 265"/>
              <p:cNvSpPr txBox="1"/>
              <p:nvPr/>
            </p:nvSpPr>
            <p:spPr>
              <a:xfrm>
                <a:off x="4367235" y="1489995"/>
                <a:ext cx="457200" cy="3467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en-US" sz="900">
                    <a:solidFill>
                      <a:srgbClr val="FFFF00"/>
                    </a:solidFill>
                    <a:effectLst/>
                    <a:latin typeface="SimSun" panose="02010600030101010101" pitchFamily="2" charset="-122"/>
                    <a:ea typeface="SimSun" panose="02010600030101010101" pitchFamily="2" charset="-122"/>
                    <a:cs typeface="Calibri" panose="020F0502020204030204" pitchFamily="34" charset="0"/>
                  </a:rPr>
                  <a:t>③</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8" name="Rechteck 27"/>
              <p:cNvSpPr/>
              <p:nvPr/>
            </p:nvSpPr>
            <p:spPr>
              <a:xfrm>
                <a:off x="3217413" y="876780"/>
                <a:ext cx="1397005" cy="228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41" name="Bogen 40"/>
            <p:cNvSpPr/>
            <p:nvPr/>
          </p:nvSpPr>
          <p:spPr>
            <a:xfrm>
              <a:off x="2175933" y="2116667"/>
              <a:ext cx="2641600" cy="855132"/>
            </a:xfrm>
            <a:prstGeom prst="arc">
              <a:avLst>
                <a:gd name="adj1" fmla="val 11124307"/>
                <a:gd name="adj2" fmla="val 20610960"/>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7831667" cy="369332"/>
          </a:xfrm>
          <a:prstGeom prst="rect">
            <a:avLst/>
          </a:prstGeom>
        </p:spPr>
        <p:txBody>
          <a:bodyPr wrap="square">
            <a:spAutoFit/>
          </a:bodyPr>
          <a:lstStyle/>
          <a:p>
            <a:r>
              <a:rPr lang="de-AT" dirty="0"/>
              <a:t>Anwendung der Spannungsteilung (2): LED-</a:t>
            </a:r>
            <a:r>
              <a:rPr lang="de-AT" dirty="0" err="1"/>
              <a:t>Dimmerschaltung</a:t>
            </a:r>
            <a:r>
              <a:rPr lang="de-AT" dirty="0"/>
              <a:t> mit Potentiometer</a:t>
            </a:r>
            <a:endParaRPr lang="de-DE" dirty="0"/>
          </a:p>
        </p:txBody>
      </p:sp>
      <p:pic>
        <p:nvPicPr>
          <p:cNvPr id="3" name="Grafik 2" descr="LED_Potentiometer_Steckplatine.jpg"/>
          <p:cNvPicPr>
            <a:picLocks noChangeAspect="1"/>
          </p:cNvPicPr>
          <p:nvPr/>
        </p:nvPicPr>
        <p:blipFill>
          <a:blip r:embed="rId3" cstate="print"/>
          <a:srcRect b="51371"/>
          <a:stretch>
            <a:fillRect/>
          </a:stretch>
        </p:blipFill>
        <p:spPr>
          <a:xfrm>
            <a:off x="475825" y="1999827"/>
            <a:ext cx="4845369" cy="3427306"/>
          </a:xfrm>
          <a:prstGeom prst="rect">
            <a:avLst/>
          </a:prstGeom>
        </p:spPr>
      </p:pic>
      <p:pic>
        <p:nvPicPr>
          <p:cNvPr id="48130" name="Picture 2"/>
          <p:cNvPicPr>
            <a:picLocks noChangeAspect="1" noChangeArrowheads="1"/>
          </p:cNvPicPr>
          <p:nvPr/>
        </p:nvPicPr>
        <p:blipFill>
          <a:blip r:embed="rId4"/>
          <a:srcRect t="2464"/>
          <a:stretch>
            <a:fillRect/>
          </a:stretch>
        </p:blipFill>
        <p:spPr bwMode="auto">
          <a:xfrm>
            <a:off x="5627157" y="2717799"/>
            <a:ext cx="3003465" cy="292946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275C539-46C4-4907-8DE3-FBD1A0F00FA8}"/>
              </a:ext>
            </a:extLst>
          </p:cNvPr>
          <p:cNvSpPr txBox="1"/>
          <p:nvPr/>
        </p:nvSpPr>
        <p:spPr>
          <a:xfrm>
            <a:off x="312820" y="1197117"/>
            <a:ext cx="8231105" cy="369332"/>
          </a:xfrm>
          <a:prstGeom prst="rect">
            <a:avLst/>
          </a:prstGeom>
          <a:noFill/>
        </p:spPr>
        <p:txBody>
          <a:bodyPr wrap="square" rtlCol="0">
            <a:spAutoFit/>
          </a:bodyPr>
          <a:lstStyle/>
          <a:p>
            <a:r>
              <a:rPr lang="de-AT" dirty="0"/>
              <a:t>…zur Erinnerung: Elektrizität…</a:t>
            </a:r>
            <a:endParaRPr lang="de-DE" dirty="0"/>
          </a:p>
        </p:txBody>
      </p:sp>
      <p:sp>
        <p:nvSpPr>
          <p:cNvPr id="9" name="Ellipse 8">
            <a:extLst>
              <a:ext uri="{FF2B5EF4-FFF2-40B4-BE49-F238E27FC236}">
                <a16:creationId xmlns:a16="http://schemas.microsoft.com/office/drawing/2014/main" id="{66B70D57-F77B-4B85-B53F-E70E7B4311CD}"/>
              </a:ext>
            </a:extLst>
          </p:cNvPr>
          <p:cNvSpPr/>
          <p:nvPr/>
        </p:nvSpPr>
        <p:spPr>
          <a:xfrm>
            <a:off x="2203181" y="4164632"/>
            <a:ext cx="400534" cy="4228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a:srcRect/>
          <a:stretch>
            <a:fillRect/>
          </a:stretch>
        </p:blipFill>
        <p:spPr bwMode="auto">
          <a:xfrm>
            <a:off x="2263775" y="3232681"/>
            <a:ext cx="6600825" cy="31527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26508" y="1560514"/>
            <a:ext cx="7105650" cy="1704975"/>
          </a:xfrm>
          <a:prstGeom prst="rect">
            <a:avLst/>
          </a:prstGeom>
          <a:noFill/>
          <a:ln w="9525">
            <a:noFill/>
            <a:miter lim="800000"/>
            <a:headEnd/>
            <a:tailEnd/>
          </a:ln>
          <a:effectLst/>
        </p:spPr>
      </p:pic>
      <p:sp>
        <p:nvSpPr>
          <p:cNvPr id="13" name="Textfeld 12">
            <a:extLst>
              <a:ext uri="{FF2B5EF4-FFF2-40B4-BE49-F238E27FC236}">
                <a16:creationId xmlns:a16="http://schemas.microsoft.com/office/drawing/2014/main" id="{B6EDC3F4-5238-4414-96DC-1EAFE6FD3B97}"/>
              </a:ext>
            </a:extLst>
          </p:cNvPr>
          <p:cNvSpPr txBox="1"/>
          <p:nvPr/>
        </p:nvSpPr>
        <p:spPr>
          <a:xfrm>
            <a:off x="880086" y="3351222"/>
            <a:ext cx="1998850" cy="646331"/>
          </a:xfrm>
          <a:prstGeom prst="rect">
            <a:avLst/>
          </a:prstGeom>
          <a:noFill/>
        </p:spPr>
        <p:txBody>
          <a:bodyPr wrap="square" rtlCol="0">
            <a:spAutoFit/>
          </a:bodyPr>
          <a:lstStyle/>
          <a:p>
            <a:r>
              <a:rPr lang="de-AT" dirty="0"/>
              <a:t>…fließt im Kreis…</a:t>
            </a:r>
            <a:endParaRPr lang="de-AT" dirty="0">
              <a:sym typeface="Symbol" panose="05050102010706020507" pitchFamily="18" charset="2"/>
            </a:endParaRPr>
          </a:p>
          <a:p>
            <a:endParaRPr lang="de-DE" dirty="0"/>
          </a:p>
        </p:txBody>
      </p:sp>
    </p:spTree>
    <p:extLst>
      <p:ext uri="{BB962C8B-B14F-4D97-AF65-F5344CB8AC3E}">
        <p14:creationId xmlns:p14="http://schemas.microsoft.com/office/powerpoint/2010/main" val="25230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8329777" cy="369332"/>
          </a:xfrm>
          <a:prstGeom prst="rect">
            <a:avLst/>
          </a:prstGeom>
        </p:spPr>
        <p:txBody>
          <a:bodyPr wrap="square">
            <a:spAutoFit/>
          </a:bodyPr>
          <a:lstStyle/>
          <a:p>
            <a:r>
              <a:rPr lang="de-AT" dirty="0"/>
              <a:t>Anwendung der Spannungsteilung (3): Flüssigkristall-Anzeige (LCD) mit Potentiometer</a:t>
            </a:r>
            <a:endParaRPr lang="de-DE" dirty="0"/>
          </a:p>
        </p:txBody>
      </p:sp>
      <p:pic>
        <p:nvPicPr>
          <p:cNvPr id="3" name="Grafik 2" descr="Ein Bild, das Text, Elektronik enthält.&#10;&#10;Automatisch generierte Beschreibung"/>
          <p:cNvPicPr>
            <a:picLocks noChangeAspect="1"/>
          </p:cNvPicPr>
          <p:nvPr/>
        </p:nvPicPr>
        <p:blipFill rotWithShape="1">
          <a:blip r:embed="rId3" cstate="print">
            <a:extLst>
              <a:ext uri="{28A0092B-C50C-407E-A947-70E740481C1C}">
                <a14:useLocalDpi xmlns:a14="http://schemas.microsoft.com/office/drawing/2010/main" val="0"/>
              </a:ext>
            </a:extLst>
          </a:blip>
          <a:srcRect l="24779" b="45135"/>
          <a:stretch/>
        </p:blipFill>
        <p:spPr bwMode="auto">
          <a:xfrm>
            <a:off x="571472" y="1857364"/>
            <a:ext cx="3996055" cy="2773680"/>
          </a:xfrm>
          <a:prstGeom prst="rect">
            <a:avLst/>
          </a:prstGeom>
          <a:ln>
            <a:noFill/>
          </a:ln>
          <a:extLst>
            <a:ext uri="{53640926-AAD7-44D8-BBD7-CCE9431645EC}">
              <a14:shadowObscured xmlns:a14="http://schemas.microsoft.com/office/drawing/2010/main"/>
            </a:ext>
          </a:extLst>
        </p:spPr>
      </p:pic>
      <p:grpSp>
        <p:nvGrpSpPr>
          <p:cNvPr id="4" name="Gruppieren 3"/>
          <p:cNvGrpSpPr/>
          <p:nvPr/>
        </p:nvGrpSpPr>
        <p:grpSpPr>
          <a:xfrm>
            <a:off x="714348" y="2857496"/>
            <a:ext cx="3719191" cy="1122045"/>
            <a:chOff x="0" y="0"/>
            <a:chExt cx="3719345" cy="1122345"/>
          </a:xfrm>
        </p:grpSpPr>
        <p:sp>
          <p:nvSpPr>
            <p:cNvPr id="5" name="Textfeld 398"/>
            <p:cNvSpPr txBox="1">
              <a:spLocks noChangeArrowheads="1"/>
            </p:cNvSpPr>
            <p:nvPr/>
          </p:nvSpPr>
          <p:spPr bwMode="auto">
            <a:xfrm>
              <a:off x="3033545" y="806400"/>
              <a:ext cx="685800"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de-AT" sz="800">
                  <a:effectLst/>
                  <a:latin typeface="Calibri" panose="020F0502020204030204" pitchFamily="34" charset="0"/>
                  <a:ea typeface="SimSun" panose="02010600030101010101" pitchFamily="2" charset="-122"/>
                  <a:cs typeface="Times New Roman" panose="02020603050405020304" pitchFamily="18" charset="0"/>
                </a:rPr>
                <a:t>Kontrast</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Textfeld 399"/>
            <p:cNvSpPr txBox="1">
              <a:spLocks noChangeArrowheads="1"/>
            </p:cNvSpPr>
            <p:nvPr/>
          </p:nvSpPr>
          <p:spPr bwMode="auto">
            <a:xfrm>
              <a:off x="3011945" y="0"/>
              <a:ext cx="685800"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de-DE" sz="800" dirty="0">
                  <a:effectLst/>
                  <a:latin typeface="Calibri" panose="020F0502020204030204" pitchFamily="34" charset="0"/>
                  <a:ea typeface="SimSun" panose="02010600030101010101" pitchFamily="2" charset="-122"/>
                  <a:cs typeface="Times New Roman" panose="02020603050405020304" pitchFamily="18" charset="0"/>
                </a:rPr>
                <a:t>Datenpins</a:t>
              </a:r>
              <a:endParaRPr lang="de-AT"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 name="Textfeld 404"/>
            <p:cNvSpPr txBox="1">
              <a:spLocks noChangeArrowheads="1"/>
            </p:cNvSpPr>
            <p:nvPr/>
          </p:nvSpPr>
          <p:spPr bwMode="auto">
            <a:xfrm>
              <a:off x="3007500" y="451060"/>
              <a:ext cx="685800" cy="34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de-DE" sz="800">
                  <a:effectLst/>
                  <a:latin typeface="Calibri" panose="020F0502020204030204" pitchFamily="34" charset="0"/>
                  <a:ea typeface="SimSun" panose="02010600030101010101" pitchFamily="2" charset="-122"/>
                  <a:cs typeface="Times New Roman" panose="02020603050405020304" pitchFamily="18" charset="0"/>
                </a:rPr>
                <a:t>…auf LCD schreiben</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Ellipse 7"/>
            <p:cNvSpPr/>
            <p:nvPr/>
          </p:nvSpPr>
          <p:spPr>
            <a:xfrm>
              <a:off x="2769900" y="249460"/>
              <a:ext cx="113869" cy="307101"/>
            </a:xfrm>
            <a:prstGeom prst="ellipse">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9" name="Ellipse 8"/>
            <p:cNvSpPr/>
            <p:nvPr/>
          </p:nvSpPr>
          <p:spPr>
            <a:xfrm>
              <a:off x="2755500" y="854260"/>
              <a:ext cx="117319" cy="229032"/>
            </a:xfrm>
            <a:prstGeom prst="ellipse">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cxnSp>
          <p:nvCxnSpPr>
            <p:cNvPr id="10" name="Gerade Verbindung mit Pfeil 9"/>
            <p:cNvCxnSpPr/>
            <p:nvPr/>
          </p:nvCxnSpPr>
          <p:spPr>
            <a:xfrm flipH="1">
              <a:off x="2844000" y="911860"/>
              <a:ext cx="244991" cy="210485"/>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2844000" y="746260"/>
              <a:ext cx="244475" cy="210185"/>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2880000" y="170260"/>
              <a:ext cx="272451" cy="234339"/>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0" y="1012660"/>
              <a:ext cx="206158" cy="81141"/>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410"/>
            <p:cNvSpPr txBox="1">
              <a:spLocks noChangeArrowheads="1"/>
            </p:cNvSpPr>
            <p:nvPr/>
          </p:nvSpPr>
          <p:spPr bwMode="auto">
            <a:xfrm>
              <a:off x="149100" y="609460"/>
              <a:ext cx="915453" cy="4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de-DE" sz="800">
                  <a:solidFill>
                    <a:srgbClr val="FFFF00"/>
                  </a:solidFill>
                  <a:effectLst/>
                  <a:latin typeface="Calibri" panose="020F0502020204030204" pitchFamily="34" charset="0"/>
                  <a:ea typeface="SimSun" panose="02010600030101010101" pitchFamily="2" charset="-122"/>
                  <a:cs typeface="Times New Roman" panose="02020603050405020304" pitchFamily="18" charset="0"/>
                </a:rPr>
                <a:t>Leitungen zur Spannungsmes­sung</a:t>
              </a:r>
              <a:endParaRPr lang="de-AT" sz="110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26" name="Grafik 25" descr="Ein Bild, das Text enthält.&#10;&#10;Automatisch generierte Beschreibung"/>
          <p:cNvPicPr>
            <a:picLocks noChangeAspect="1"/>
          </p:cNvPicPr>
          <p:nvPr/>
        </p:nvPicPr>
        <p:blipFill rotWithShape="1">
          <a:blip r:embed="rId4" cstate="print">
            <a:extLst>
              <a:ext uri="{28A0092B-C50C-407E-A947-70E740481C1C}">
                <a14:useLocalDpi xmlns:a14="http://schemas.microsoft.com/office/drawing/2010/main" val="0"/>
              </a:ext>
            </a:extLst>
          </a:blip>
          <a:srcRect t="12701" r="61511" b="25833"/>
          <a:stretch/>
        </p:blipFill>
        <p:spPr bwMode="auto">
          <a:xfrm>
            <a:off x="4596018" y="1709829"/>
            <a:ext cx="4135288" cy="371441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8329777" cy="369332"/>
          </a:xfrm>
          <a:prstGeom prst="rect">
            <a:avLst/>
          </a:prstGeom>
        </p:spPr>
        <p:txBody>
          <a:bodyPr wrap="square">
            <a:spAutoFit/>
          </a:bodyPr>
          <a:lstStyle/>
          <a:p>
            <a:r>
              <a:rPr lang="de-AT" dirty="0"/>
              <a:t>Anwendung der Spannungsteilung (4a): Lautsprecher und Photowiderstand</a:t>
            </a:r>
            <a:endParaRPr lang="de-DE" dirty="0"/>
          </a:p>
        </p:txBody>
      </p:sp>
      <p:pic>
        <p:nvPicPr>
          <p:cNvPr id="4" name="Grafik 3" descr="Ein Bild, das Text, Elektronik enthält.&#10;&#10;Automatisch generierte Beschreibung"/>
          <p:cNvPicPr>
            <a:picLocks noChangeAspect="1"/>
          </p:cNvPicPr>
          <p:nvPr/>
        </p:nvPicPr>
        <p:blipFill rotWithShape="1">
          <a:blip r:embed="rId3" cstate="print">
            <a:extLst>
              <a:ext uri="{28A0092B-C50C-407E-A947-70E740481C1C}">
                <a14:useLocalDpi xmlns:a14="http://schemas.microsoft.com/office/drawing/2010/main" val="0"/>
              </a:ext>
            </a:extLst>
          </a:blip>
          <a:srcRect l="28876" b="52926"/>
          <a:stretch/>
        </p:blipFill>
        <p:spPr bwMode="auto">
          <a:xfrm>
            <a:off x="469152" y="1973915"/>
            <a:ext cx="4370070" cy="2845435"/>
          </a:xfrm>
          <a:prstGeom prst="rect">
            <a:avLst/>
          </a:prstGeom>
          <a:ln>
            <a:noFill/>
          </a:ln>
          <a:extLst>
            <a:ext uri="{53640926-AAD7-44D8-BBD7-CCE9431645EC}">
              <a14:shadowObscured xmlns:a14="http://schemas.microsoft.com/office/drawing/2010/main"/>
            </a:ext>
          </a:extLst>
        </p:spPr>
      </p:pic>
      <p:pic>
        <p:nvPicPr>
          <p:cNvPr id="6" name="Grafik 5" descr="Ein Bild, das Text enthält.&#10;&#10;Automatisch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016" y="1618760"/>
            <a:ext cx="3284701" cy="411602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1387362" y="2721242"/>
            <a:ext cx="6191250" cy="1609725"/>
          </a:xfrm>
          <a:prstGeom prst="rect">
            <a:avLst/>
          </a:prstGeom>
          <a:noFill/>
          <a:ln w="9525">
            <a:noFill/>
            <a:miter lim="800000"/>
            <a:headEnd/>
            <a:tailEnd/>
          </a:ln>
          <a:effectLst/>
        </p:spPr>
      </p:pic>
      <p:sp>
        <p:nvSpPr>
          <p:cNvPr id="3" name="Rechteck 2"/>
          <p:cNvSpPr/>
          <p:nvPr/>
        </p:nvSpPr>
        <p:spPr>
          <a:xfrm>
            <a:off x="296333" y="1209302"/>
            <a:ext cx="8329777" cy="369332"/>
          </a:xfrm>
          <a:prstGeom prst="rect">
            <a:avLst/>
          </a:prstGeom>
        </p:spPr>
        <p:txBody>
          <a:bodyPr wrap="square">
            <a:spAutoFit/>
          </a:bodyPr>
          <a:lstStyle/>
          <a:p>
            <a:r>
              <a:rPr lang="de-AT" dirty="0"/>
              <a:t>Anwendung der Spannungsteilung (4b): Lautsprecher und Photowiderstand</a:t>
            </a:r>
            <a:endParaRPr lang="de-DE" dirty="0"/>
          </a:p>
        </p:txBody>
      </p:sp>
      <p:sp>
        <p:nvSpPr>
          <p:cNvPr id="4" name="Rechteck 3"/>
          <p:cNvSpPr/>
          <p:nvPr/>
        </p:nvSpPr>
        <p:spPr>
          <a:xfrm>
            <a:off x="359721" y="1847224"/>
            <a:ext cx="8329777" cy="646331"/>
          </a:xfrm>
          <a:prstGeom prst="rect">
            <a:avLst/>
          </a:prstGeom>
        </p:spPr>
        <p:txBody>
          <a:bodyPr wrap="square">
            <a:spAutoFit/>
          </a:bodyPr>
          <a:lstStyle/>
          <a:p>
            <a:r>
              <a:rPr lang="de-AT" dirty="0"/>
              <a:t>…zum Verständnis des </a:t>
            </a:r>
            <a:r>
              <a:rPr lang="de-AT" sz="1600" b="1" dirty="0" err="1">
                <a:solidFill>
                  <a:srgbClr val="CC6600"/>
                </a:solidFill>
                <a:latin typeface="Courier New" pitchFamily="49" charset="0"/>
                <a:cs typeface="Courier New" pitchFamily="49" charset="0"/>
              </a:rPr>
              <a:t>map</a:t>
            </a:r>
            <a:r>
              <a:rPr lang="de-AT" dirty="0"/>
              <a:t>-Befehls,</a:t>
            </a:r>
          </a:p>
          <a:p>
            <a:r>
              <a:rPr lang="de-AT" dirty="0"/>
              <a:t>    </a:t>
            </a:r>
            <a:r>
              <a:rPr lang="de-AT" sz="1600" b="1" dirty="0" err="1">
                <a:solidFill>
                  <a:srgbClr val="CC6600"/>
                </a:solidFill>
                <a:latin typeface="Courier New" pitchFamily="49" charset="0"/>
                <a:cs typeface="Courier New" pitchFamily="49" charset="0"/>
              </a:rPr>
              <a:t>map</a:t>
            </a:r>
            <a:r>
              <a:rPr lang="de-AT" sz="1600" b="1" dirty="0">
                <a:latin typeface="Courier New" pitchFamily="49" charset="0"/>
                <a:cs typeface="Courier New" pitchFamily="49" charset="0"/>
              </a:rPr>
              <a:t>(</a:t>
            </a:r>
            <a:r>
              <a:rPr lang="de-AT" sz="1600" b="1" dirty="0" err="1">
                <a:latin typeface="Courier New" pitchFamily="49" charset="0"/>
                <a:cs typeface="Courier New" pitchFamily="49" charset="0"/>
              </a:rPr>
              <a:t>sensorValue</a:t>
            </a:r>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sensorLow</a:t>
            </a:r>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sensorHigh</a:t>
            </a:r>
            <a:r>
              <a:rPr lang="de-AT" sz="1600" b="1" dirty="0">
                <a:latin typeface="Courier New" pitchFamily="49" charset="0"/>
                <a:cs typeface="Courier New" pitchFamily="49" charset="0"/>
              </a:rPr>
              <a:t>, 50, 4000);</a:t>
            </a:r>
            <a:r>
              <a:rPr lang="de-AT" dirty="0"/>
              <a:t>:</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275C539-46C4-4907-8DE3-FBD1A0F00FA8}"/>
              </a:ext>
            </a:extLst>
          </p:cNvPr>
          <p:cNvSpPr txBox="1"/>
          <p:nvPr/>
        </p:nvSpPr>
        <p:spPr>
          <a:xfrm>
            <a:off x="312820" y="1197117"/>
            <a:ext cx="8231105" cy="369332"/>
          </a:xfrm>
          <a:prstGeom prst="rect">
            <a:avLst/>
          </a:prstGeom>
          <a:noFill/>
        </p:spPr>
        <p:txBody>
          <a:bodyPr wrap="square" rtlCol="0">
            <a:spAutoFit/>
          </a:bodyPr>
          <a:lstStyle/>
          <a:p>
            <a:r>
              <a:rPr lang="de-AT" dirty="0"/>
              <a:t>Aber:</a:t>
            </a:r>
            <a:endParaRPr lang="de-DE" dirty="0"/>
          </a:p>
        </p:txBody>
      </p:sp>
      <p:sp>
        <p:nvSpPr>
          <p:cNvPr id="9" name="Ellipse 8">
            <a:extLst>
              <a:ext uri="{FF2B5EF4-FFF2-40B4-BE49-F238E27FC236}">
                <a16:creationId xmlns:a16="http://schemas.microsoft.com/office/drawing/2014/main" id="{66B70D57-F77B-4B85-B53F-E70E7B4311CD}"/>
              </a:ext>
            </a:extLst>
          </p:cNvPr>
          <p:cNvSpPr/>
          <p:nvPr/>
        </p:nvSpPr>
        <p:spPr>
          <a:xfrm>
            <a:off x="2203181" y="4164632"/>
            <a:ext cx="400534" cy="4228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a:srcRect/>
          <a:stretch>
            <a:fillRect/>
          </a:stretch>
        </p:blipFill>
        <p:spPr bwMode="auto">
          <a:xfrm>
            <a:off x="2263775" y="3232681"/>
            <a:ext cx="6600825" cy="31527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26508" y="1560514"/>
            <a:ext cx="7105650" cy="1704975"/>
          </a:xfrm>
          <a:prstGeom prst="rect">
            <a:avLst/>
          </a:prstGeom>
          <a:noFill/>
          <a:ln w="9525">
            <a:noFill/>
            <a:miter lim="800000"/>
            <a:headEnd/>
            <a:tailEnd/>
          </a:ln>
          <a:effectLst/>
        </p:spPr>
      </p:pic>
      <p:sp>
        <p:nvSpPr>
          <p:cNvPr id="13" name="Textfeld 12">
            <a:extLst>
              <a:ext uri="{FF2B5EF4-FFF2-40B4-BE49-F238E27FC236}">
                <a16:creationId xmlns:a16="http://schemas.microsoft.com/office/drawing/2014/main" id="{B6EDC3F4-5238-4414-96DC-1EAFE6FD3B97}"/>
              </a:ext>
            </a:extLst>
          </p:cNvPr>
          <p:cNvSpPr txBox="1"/>
          <p:nvPr/>
        </p:nvSpPr>
        <p:spPr>
          <a:xfrm>
            <a:off x="880086" y="3351222"/>
            <a:ext cx="2675914" cy="646331"/>
          </a:xfrm>
          <a:prstGeom prst="rect">
            <a:avLst/>
          </a:prstGeom>
          <a:noFill/>
        </p:spPr>
        <p:txBody>
          <a:bodyPr wrap="square" rtlCol="0">
            <a:spAutoFit/>
          </a:bodyPr>
          <a:lstStyle/>
          <a:p>
            <a:r>
              <a:rPr lang="de-AT" b="1" dirty="0">
                <a:solidFill>
                  <a:schemeClr val="tx2">
                    <a:lumMod val="75000"/>
                  </a:schemeClr>
                </a:solidFill>
              </a:rPr>
              <a:t>…was treibt sie an?</a:t>
            </a:r>
            <a:endParaRPr lang="de-AT" b="1" dirty="0">
              <a:solidFill>
                <a:schemeClr val="tx2">
                  <a:lumMod val="75000"/>
                </a:schemeClr>
              </a:solidFill>
              <a:sym typeface="Symbol" panose="05050102010706020507" pitchFamily="18" charset="2"/>
            </a:endParaRPr>
          </a:p>
          <a:p>
            <a:endParaRPr lang="de-DE" dirty="0"/>
          </a:p>
        </p:txBody>
      </p:sp>
    </p:spTree>
    <p:extLst>
      <p:ext uri="{BB962C8B-B14F-4D97-AF65-F5344CB8AC3E}">
        <p14:creationId xmlns:p14="http://schemas.microsoft.com/office/powerpoint/2010/main" val="25230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D19580B-E9CC-4E68-A7EA-3D0D2FC9651E}"/>
              </a:ext>
            </a:extLst>
          </p:cNvPr>
          <p:cNvSpPr txBox="1"/>
          <p:nvPr/>
        </p:nvSpPr>
        <p:spPr>
          <a:xfrm>
            <a:off x="312820" y="1197117"/>
            <a:ext cx="8231105" cy="369332"/>
          </a:xfrm>
          <a:prstGeom prst="rect">
            <a:avLst/>
          </a:prstGeom>
          <a:noFill/>
        </p:spPr>
        <p:txBody>
          <a:bodyPr wrap="square" rtlCol="0">
            <a:spAutoFit/>
          </a:bodyPr>
          <a:lstStyle/>
          <a:p>
            <a:r>
              <a:rPr lang="de-AT" dirty="0"/>
              <a:t>Ein Vergleich:</a:t>
            </a:r>
            <a:endParaRPr lang="de-DE" dirty="0"/>
          </a:p>
        </p:txBody>
      </p:sp>
      <p:pic>
        <p:nvPicPr>
          <p:cNvPr id="12" name="Grafik 11" descr="Ein Bild, das Boden, draußen enthält.&#10;&#10;Automatisch generierte Beschreibu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27" y="1773555"/>
            <a:ext cx="2962275" cy="1981835"/>
          </a:xfrm>
          <a:prstGeom prst="rect">
            <a:avLst/>
          </a:prstGeom>
        </p:spPr>
      </p:pic>
      <p:grpSp>
        <p:nvGrpSpPr>
          <p:cNvPr id="18" name="Gruppieren 17"/>
          <p:cNvGrpSpPr/>
          <p:nvPr/>
        </p:nvGrpSpPr>
        <p:grpSpPr>
          <a:xfrm>
            <a:off x="501438" y="3873288"/>
            <a:ext cx="5093441" cy="2142492"/>
            <a:chOff x="501438" y="3873288"/>
            <a:chExt cx="5093441" cy="2142492"/>
          </a:xfrm>
        </p:grpSpPr>
        <p:pic>
          <p:nvPicPr>
            <p:cNvPr id="13" name="Grafik 12" descr="Ein Bild, das Boden enthält.&#10;&#10;Automatisch generierte Beschreibu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438" y="4025690"/>
              <a:ext cx="2972435" cy="1990090"/>
            </a:xfrm>
            <a:prstGeom prst="rect">
              <a:avLst/>
            </a:prstGeom>
          </p:spPr>
        </p:pic>
        <p:pic>
          <p:nvPicPr>
            <p:cNvPr id="14" name="Grafik 13" descr="Ein Bild, das Uhr enthält.&#10;&#10;Automatisch generierte Beschreibu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6209" y="3873288"/>
              <a:ext cx="2058670" cy="1987550"/>
            </a:xfrm>
            <a:prstGeom prst="rect">
              <a:avLst/>
            </a:prstGeom>
          </p:spPr>
        </p:pic>
      </p:grpSp>
      <p:grpSp>
        <p:nvGrpSpPr>
          <p:cNvPr id="17" name="Gruppieren 16"/>
          <p:cNvGrpSpPr/>
          <p:nvPr/>
        </p:nvGrpSpPr>
        <p:grpSpPr>
          <a:xfrm>
            <a:off x="5968365" y="2470363"/>
            <a:ext cx="2286635" cy="2865755"/>
            <a:chOff x="5463222" y="3731895"/>
            <a:chExt cx="2286635" cy="2865755"/>
          </a:xfrm>
        </p:grpSpPr>
        <p:pic>
          <p:nvPicPr>
            <p:cNvPr id="15" name="Grafik 14" descr="Ein Bild, das schließen enthält.&#10;&#10;Automatisch generierte Beschreibung"/>
            <p:cNvPicPr>
              <a:picLocks noChangeAspect="1"/>
            </p:cNvPicPr>
            <p:nvPr/>
          </p:nvPicPr>
          <p:blipFill rotWithShape="1">
            <a:blip r:embed="rId6" cstate="print">
              <a:extLst>
                <a:ext uri="{28A0092B-C50C-407E-A947-70E740481C1C}">
                  <a14:useLocalDpi xmlns:a14="http://schemas.microsoft.com/office/drawing/2010/main" val="0"/>
                </a:ext>
              </a:extLst>
            </a:blip>
            <a:srcRect t="16101" b="-1"/>
            <a:stretch/>
          </p:blipFill>
          <p:spPr bwMode="auto">
            <a:xfrm>
              <a:off x="5463222" y="3731895"/>
              <a:ext cx="2286635" cy="2865755"/>
            </a:xfrm>
            <a:prstGeom prst="rect">
              <a:avLst/>
            </a:prstGeom>
            <a:ln>
              <a:noFill/>
            </a:ln>
            <a:extLst>
              <a:ext uri="{53640926-AAD7-44D8-BBD7-CCE9431645EC}">
                <a14:shadowObscured xmlns:a14="http://schemas.microsoft.com/office/drawing/2010/main"/>
              </a:ext>
            </a:extLst>
          </p:spPr>
        </p:pic>
        <p:cxnSp>
          <p:nvCxnSpPr>
            <p:cNvPr id="16" name="Gerade Verbindung mit Pfeil 15"/>
            <p:cNvCxnSpPr/>
            <p:nvPr/>
          </p:nvCxnSpPr>
          <p:spPr>
            <a:xfrm flipV="1">
              <a:off x="6504305" y="3802909"/>
              <a:ext cx="46990" cy="201231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B6EDC3F4-5238-4414-96DC-1EAFE6FD3B97}"/>
              </a:ext>
            </a:extLst>
          </p:cNvPr>
          <p:cNvSpPr txBox="1"/>
          <p:nvPr/>
        </p:nvSpPr>
        <p:spPr>
          <a:xfrm>
            <a:off x="1227219" y="2216689"/>
            <a:ext cx="3395581" cy="1200329"/>
          </a:xfrm>
          <a:prstGeom prst="rect">
            <a:avLst/>
          </a:prstGeom>
          <a:noFill/>
        </p:spPr>
        <p:txBody>
          <a:bodyPr wrap="square" rtlCol="0">
            <a:spAutoFit/>
          </a:bodyPr>
          <a:lstStyle/>
          <a:p>
            <a:r>
              <a:rPr lang="de-AT" dirty="0"/>
              <a:t>Luft strömt „von selbst“</a:t>
            </a:r>
          </a:p>
          <a:p>
            <a:r>
              <a:rPr lang="de-AT" b="1" dirty="0">
                <a:solidFill>
                  <a:srgbClr val="FF0000"/>
                </a:solidFill>
                <a:sym typeface="Symbol" panose="05050102010706020507" pitchFamily="18" charset="2"/>
              </a:rPr>
              <a:t>von</a:t>
            </a:r>
            <a:r>
              <a:rPr lang="de-AT" dirty="0">
                <a:sym typeface="Symbol" panose="05050102010706020507" pitchFamily="18" charset="2"/>
              </a:rPr>
              <a:t> Orten mit </a:t>
            </a:r>
            <a:r>
              <a:rPr lang="de-AT" b="1" dirty="0">
                <a:solidFill>
                  <a:srgbClr val="FF0000"/>
                </a:solidFill>
                <a:sym typeface="Symbol" panose="05050102010706020507" pitchFamily="18" charset="2"/>
              </a:rPr>
              <a:t>höherem Druck</a:t>
            </a:r>
          </a:p>
          <a:p>
            <a:r>
              <a:rPr lang="de-AT" b="1" dirty="0">
                <a:solidFill>
                  <a:schemeClr val="tx2">
                    <a:lumMod val="75000"/>
                  </a:schemeClr>
                </a:solidFill>
                <a:sym typeface="Symbol" panose="05050102010706020507" pitchFamily="18" charset="2"/>
              </a:rPr>
              <a:t>zu</a:t>
            </a:r>
            <a:r>
              <a:rPr lang="de-AT" dirty="0">
                <a:sym typeface="Symbol" panose="05050102010706020507" pitchFamily="18" charset="2"/>
              </a:rPr>
              <a:t> Orten mit </a:t>
            </a:r>
            <a:r>
              <a:rPr lang="de-AT" b="1" dirty="0">
                <a:solidFill>
                  <a:schemeClr val="tx2">
                    <a:lumMod val="75000"/>
                  </a:schemeClr>
                </a:solidFill>
                <a:sym typeface="Symbol" panose="05050102010706020507" pitchFamily="18" charset="2"/>
              </a:rPr>
              <a:t>niedrigerem Druck</a:t>
            </a:r>
          </a:p>
          <a:p>
            <a:endParaRPr lang="de-DE" dirty="0"/>
          </a:p>
        </p:txBody>
      </p:sp>
      <p:sp>
        <p:nvSpPr>
          <p:cNvPr id="20" name="Textfeld 19">
            <a:extLst>
              <a:ext uri="{FF2B5EF4-FFF2-40B4-BE49-F238E27FC236}">
                <a16:creationId xmlns:a16="http://schemas.microsoft.com/office/drawing/2014/main" id="{B6EDC3F4-5238-4414-96DC-1EAFE6FD3B97}"/>
              </a:ext>
            </a:extLst>
          </p:cNvPr>
          <p:cNvSpPr txBox="1"/>
          <p:nvPr/>
        </p:nvSpPr>
        <p:spPr>
          <a:xfrm>
            <a:off x="2082352" y="4096289"/>
            <a:ext cx="3395581" cy="1015663"/>
          </a:xfrm>
          <a:prstGeom prst="rect">
            <a:avLst/>
          </a:prstGeom>
          <a:noFill/>
        </p:spPr>
        <p:txBody>
          <a:bodyPr wrap="square" rtlCol="0">
            <a:spAutoFit/>
          </a:bodyPr>
          <a:lstStyle/>
          <a:p>
            <a:r>
              <a:rPr lang="de-AT" dirty="0"/>
              <a:t>Der Antrieb für den Luft-</a:t>
            </a:r>
            <a:r>
              <a:rPr lang="de-AT" sz="2400" b="1" dirty="0"/>
              <a:t>Strom</a:t>
            </a:r>
          </a:p>
          <a:p>
            <a:r>
              <a:rPr lang="de-AT" dirty="0">
                <a:sym typeface="Symbol" panose="05050102010706020507" pitchFamily="18" charset="2"/>
              </a:rPr>
              <a:t>ist ein </a:t>
            </a:r>
            <a:r>
              <a:rPr lang="de-AT" b="1" dirty="0">
                <a:solidFill>
                  <a:srgbClr val="FF0000"/>
                </a:solidFill>
                <a:sym typeface="Symbol" panose="05050102010706020507" pitchFamily="18" charset="2"/>
              </a:rPr>
              <a:t>Druck</a:t>
            </a:r>
            <a:r>
              <a:rPr lang="de-AT" b="1" dirty="0">
                <a:solidFill>
                  <a:schemeClr val="tx2">
                    <a:lumMod val="75000"/>
                  </a:schemeClr>
                </a:solidFill>
                <a:sym typeface="Symbol" panose="05050102010706020507" pitchFamily="18" charset="2"/>
              </a:rPr>
              <a:t>unterschied</a:t>
            </a:r>
          </a:p>
          <a:p>
            <a:endParaRPr lang="de-DE" dirty="0"/>
          </a:p>
        </p:txBody>
      </p:sp>
    </p:spTree>
    <p:extLst>
      <p:ext uri="{BB962C8B-B14F-4D97-AF65-F5344CB8AC3E}">
        <p14:creationId xmlns:p14="http://schemas.microsoft.com/office/powerpoint/2010/main" val="25606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D19580B-E9CC-4E68-A7EA-3D0D2FC9651E}"/>
              </a:ext>
            </a:extLst>
          </p:cNvPr>
          <p:cNvSpPr txBox="1"/>
          <p:nvPr/>
        </p:nvSpPr>
        <p:spPr>
          <a:xfrm>
            <a:off x="312820" y="1197117"/>
            <a:ext cx="8231105" cy="369332"/>
          </a:xfrm>
          <a:prstGeom prst="rect">
            <a:avLst/>
          </a:prstGeom>
          <a:noFill/>
        </p:spPr>
        <p:txBody>
          <a:bodyPr wrap="square" rtlCol="0">
            <a:spAutoFit/>
          </a:bodyPr>
          <a:lstStyle/>
          <a:p>
            <a:r>
              <a:rPr lang="de-AT" dirty="0"/>
              <a:t>…zudem:</a:t>
            </a:r>
            <a:endParaRPr lang="de-DE" dirty="0"/>
          </a:p>
        </p:txBody>
      </p:sp>
      <p:sp>
        <p:nvSpPr>
          <p:cNvPr id="20" name="Textfeld 19">
            <a:extLst>
              <a:ext uri="{FF2B5EF4-FFF2-40B4-BE49-F238E27FC236}">
                <a16:creationId xmlns:a16="http://schemas.microsoft.com/office/drawing/2014/main" id="{B6EDC3F4-5238-4414-96DC-1EAFE6FD3B97}"/>
              </a:ext>
            </a:extLst>
          </p:cNvPr>
          <p:cNvSpPr txBox="1"/>
          <p:nvPr/>
        </p:nvSpPr>
        <p:spPr>
          <a:xfrm>
            <a:off x="355600" y="4545022"/>
            <a:ext cx="7975600" cy="1477328"/>
          </a:xfrm>
          <a:prstGeom prst="rect">
            <a:avLst/>
          </a:prstGeom>
          <a:noFill/>
        </p:spPr>
        <p:txBody>
          <a:bodyPr wrap="square" rtlCol="0">
            <a:spAutoFit/>
          </a:bodyPr>
          <a:lstStyle/>
          <a:p>
            <a:r>
              <a:rPr lang="de-AT" dirty="0"/>
              <a:t>…wird (z.B.) ein Wattebausch vor das Ventil gedrückt, erfährt der Luft-Strom</a:t>
            </a:r>
            <a:r>
              <a:rPr lang="de-AT" sz="2400" b="1" dirty="0"/>
              <a:t> </a:t>
            </a:r>
            <a:r>
              <a:rPr lang="de-AT" dirty="0">
                <a:sym typeface="Symbol" panose="05050102010706020507" pitchFamily="18" charset="2"/>
              </a:rPr>
              <a:t>einen</a:t>
            </a:r>
          </a:p>
          <a:p>
            <a:pPr algn="ctr"/>
            <a:r>
              <a:rPr lang="de-AT" sz="2400" b="1" dirty="0">
                <a:sym typeface="Symbol" panose="05050102010706020507" pitchFamily="18" charset="2"/>
              </a:rPr>
              <a:t>Widerstand</a:t>
            </a:r>
            <a:r>
              <a:rPr lang="de-AT" dirty="0">
                <a:sym typeface="Symbol" panose="05050102010706020507" pitchFamily="18" charset="2"/>
              </a:rPr>
              <a:t>:</a:t>
            </a:r>
          </a:p>
          <a:p>
            <a:r>
              <a:rPr lang="de-AT" dirty="0">
                <a:sym typeface="Symbol" panose="05050102010706020507" pitchFamily="18" charset="2"/>
              </a:rPr>
              <a:t>Bei </a:t>
            </a:r>
            <a:r>
              <a:rPr lang="de-AT" b="1" dirty="0">
                <a:sym typeface="Symbol" panose="05050102010706020507" pitchFamily="18" charset="2"/>
              </a:rPr>
              <a:t>gleichem</a:t>
            </a:r>
            <a:r>
              <a:rPr lang="de-AT" dirty="0">
                <a:sym typeface="Symbol" panose="05050102010706020507" pitchFamily="18" charset="2"/>
              </a:rPr>
              <a:t> </a:t>
            </a:r>
            <a:r>
              <a:rPr lang="de-AT" b="1" dirty="0">
                <a:solidFill>
                  <a:srgbClr val="FF0000"/>
                </a:solidFill>
                <a:sym typeface="Symbol" panose="05050102010706020507" pitchFamily="18" charset="2"/>
              </a:rPr>
              <a:t>Druck</a:t>
            </a:r>
            <a:r>
              <a:rPr lang="de-AT" b="1" dirty="0">
                <a:solidFill>
                  <a:schemeClr val="tx2">
                    <a:lumMod val="75000"/>
                  </a:schemeClr>
                </a:solidFill>
                <a:sym typeface="Symbol" panose="05050102010706020507" pitchFamily="18" charset="2"/>
              </a:rPr>
              <a:t>unterschied </a:t>
            </a:r>
            <a:r>
              <a:rPr lang="de-AT" dirty="0">
                <a:sym typeface="Symbol" panose="05050102010706020507" pitchFamily="18" charset="2"/>
              </a:rPr>
              <a:t>wird der Luft-</a:t>
            </a:r>
            <a:r>
              <a:rPr lang="de-AT" sz="2400" b="1" dirty="0">
                <a:sym typeface="Symbol" panose="05050102010706020507" pitchFamily="18" charset="2"/>
              </a:rPr>
              <a:t>Strom</a:t>
            </a:r>
            <a:r>
              <a:rPr lang="de-AT" b="1" dirty="0">
                <a:solidFill>
                  <a:schemeClr val="tx2">
                    <a:lumMod val="75000"/>
                  </a:schemeClr>
                </a:solidFill>
                <a:sym typeface="Symbol" panose="05050102010706020507" pitchFamily="18" charset="2"/>
              </a:rPr>
              <a:t> </a:t>
            </a:r>
            <a:r>
              <a:rPr lang="de-AT" b="1" dirty="0">
                <a:sym typeface="Symbol" panose="05050102010706020507" pitchFamily="18" charset="2"/>
              </a:rPr>
              <a:t>geringer</a:t>
            </a:r>
          </a:p>
          <a:p>
            <a:endParaRPr lang="de-DE" dirty="0"/>
          </a:p>
        </p:txBody>
      </p:sp>
      <p:grpSp>
        <p:nvGrpSpPr>
          <p:cNvPr id="22" name="Gruppieren 21"/>
          <p:cNvGrpSpPr/>
          <p:nvPr/>
        </p:nvGrpSpPr>
        <p:grpSpPr>
          <a:xfrm>
            <a:off x="956097" y="1539030"/>
            <a:ext cx="6604954" cy="3042601"/>
            <a:chOff x="956097" y="1539030"/>
            <a:chExt cx="6604954" cy="3042601"/>
          </a:xfrm>
        </p:grpSpPr>
        <p:grpSp>
          <p:nvGrpSpPr>
            <p:cNvPr id="4" name="Gruppieren 16"/>
            <p:cNvGrpSpPr/>
            <p:nvPr/>
          </p:nvGrpSpPr>
          <p:grpSpPr>
            <a:xfrm>
              <a:off x="956097" y="1539030"/>
              <a:ext cx="2286635" cy="2865755"/>
              <a:chOff x="5463222" y="3731895"/>
              <a:chExt cx="2286635" cy="2865755"/>
            </a:xfrm>
          </p:grpSpPr>
          <p:pic>
            <p:nvPicPr>
              <p:cNvPr id="15" name="Grafik 14" descr="Ein Bild, das schließen enthält.&#10;&#10;Automatisch generierte Beschreibung"/>
              <p:cNvPicPr>
                <a:picLocks noChangeAspect="1"/>
              </p:cNvPicPr>
              <p:nvPr/>
            </p:nvPicPr>
            <p:blipFill rotWithShape="1">
              <a:blip r:embed="rId3" cstate="print">
                <a:extLst>
                  <a:ext uri="{28A0092B-C50C-407E-A947-70E740481C1C}">
                    <a14:useLocalDpi xmlns:a14="http://schemas.microsoft.com/office/drawing/2010/main" val="0"/>
                  </a:ext>
                </a:extLst>
              </a:blip>
              <a:srcRect t="16101" b="-1"/>
              <a:stretch/>
            </p:blipFill>
            <p:spPr bwMode="auto">
              <a:xfrm>
                <a:off x="5463222" y="3731895"/>
                <a:ext cx="2286635" cy="2865755"/>
              </a:xfrm>
              <a:prstGeom prst="rect">
                <a:avLst/>
              </a:prstGeom>
              <a:ln>
                <a:noFill/>
              </a:ln>
              <a:extLst>
                <a:ext uri="{53640926-AAD7-44D8-BBD7-CCE9431645EC}">
                  <a14:shadowObscured xmlns:a14="http://schemas.microsoft.com/office/drawing/2010/main"/>
                </a:ext>
              </a:extLst>
            </p:spPr>
          </p:pic>
          <p:cxnSp>
            <p:nvCxnSpPr>
              <p:cNvPr id="16" name="Gerade Verbindung mit Pfeil 15"/>
              <p:cNvCxnSpPr/>
              <p:nvPr/>
            </p:nvCxnSpPr>
            <p:spPr>
              <a:xfrm flipV="1">
                <a:off x="6504305" y="3802909"/>
                <a:ext cx="46990" cy="201231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ieren 20"/>
            <p:cNvGrpSpPr/>
            <p:nvPr/>
          </p:nvGrpSpPr>
          <p:grpSpPr>
            <a:xfrm>
              <a:off x="5274416" y="1548236"/>
              <a:ext cx="2286635" cy="3033395"/>
              <a:chOff x="3428683" y="1912303"/>
              <a:chExt cx="2286635" cy="3033395"/>
            </a:xfrm>
          </p:grpSpPr>
          <p:pic>
            <p:nvPicPr>
              <p:cNvPr id="17" name="Grafik 16"/>
              <p:cNvPicPr>
                <a:picLocks noChangeAspect="1"/>
              </p:cNvPicPr>
              <p:nvPr/>
            </p:nvPicPr>
            <p:blipFill rotWithShape="1">
              <a:blip r:embed="rId4" cstate="print">
                <a:extLst>
                  <a:ext uri="{28A0092B-C50C-407E-A947-70E740481C1C}">
                    <a14:useLocalDpi xmlns:a14="http://schemas.microsoft.com/office/drawing/2010/main" val="0"/>
                  </a:ext>
                </a:extLst>
              </a:blip>
              <a:srcRect t="19594" r="18294" b="7832"/>
              <a:stretch/>
            </p:blipFill>
            <p:spPr bwMode="auto">
              <a:xfrm>
                <a:off x="3428683" y="1912303"/>
                <a:ext cx="2286635" cy="3033395"/>
              </a:xfrm>
              <a:prstGeom prst="rect">
                <a:avLst/>
              </a:prstGeom>
              <a:ln>
                <a:noFill/>
              </a:ln>
              <a:extLst>
                <a:ext uri="{53640926-AAD7-44D8-BBD7-CCE9431645EC}">
                  <a14:shadowObscured xmlns:a14="http://schemas.microsoft.com/office/drawing/2010/main"/>
                </a:ext>
              </a:extLst>
            </p:spPr>
          </p:pic>
          <p:cxnSp>
            <p:nvCxnSpPr>
              <p:cNvPr id="18" name="Gerade Verbindung mit Pfeil 17"/>
              <p:cNvCxnSpPr/>
              <p:nvPr/>
            </p:nvCxnSpPr>
            <p:spPr>
              <a:xfrm flipH="1" flipV="1">
                <a:off x="4303713" y="2591118"/>
                <a:ext cx="255905" cy="1558925"/>
              </a:xfrm>
              <a:prstGeom prst="straightConnector1">
                <a:avLst/>
              </a:prstGeom>
              <a:ln w="254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606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96333" y="1209302"/>
            <a:ext cx="6129867" cy="369332"/>
          </a:xfrm>
          <a:prstGeom prst="rect">
            <a:avLst/>
          </a:prstGeom>
        </p:spPr>
        <p:txBody>
          <a:bodyPr wrap="square">
            <a:spAutoFit/>
          </a:bodyPr>
          <a:lstStyle/>
          <a:p>
            <a:r>
              <a:rPr lang="de-AT" dirty="0"/>
              <a:t>…und beim elektrischen Strom:</a:t>
            </a:r>
            <a:endParaRPr lang="de-DE" dirty="0"/>
          </a:p>
        </p:txBody>
      </p:sp>
      <p:sp>
        <p:nvSpPr>
          <p:cNvPr id="6" name="Textfeld 5">
            <a:extLst>
              <a:ext uri="{FF2B5EF4-FFF2-40B4-BE49-F238E27FC236}">
                <a16:creationId xmlns:a16="http://schemas.microsoft.com/office/drawing/2014/main" id="{B6EDC3F4-5238-4414-96DC-1EAFE6FD3B97}"/>
              </a:ext>
            </a:extLst>
          </p:cNvPr>
          <p:cNvSpPr txBox="1"/>
          <p:nvPr/>
        </p:nvSpPr>
        <p:spPr>
          <a:xfrm>
            <a:off x="981685" y="5002222"/>
            <a:ext cx="7163248" cy="1200329"/>
          </a:xfrm>
          <a:prstGeom prst="rect">
            <a:avLst/>
          </a:prstGeom>
          <a:noFill/>
        </p:spPr>
        <p:txBody>
          <a:bodyPr wrap="square" rtlCol="0">
            <a:spAutoFit/>
          </a:bodyPr>
          <a:lstStyle/>
          <a:p>
            <a:pPr algn="ctr"/>
            <a:r>
              <a:rPr lang="de-AT" dirty="0"/>
              <a:t>…der </a:t>
            </a:r>
            <a:r>
              <a:rPr lang="de-AT" b="1" dirty="0"/>
              <a:t>elektrische Druckunterschied </a:t>
            </a:r>
            <a:r>
              <a:rPr lang="de-AT" dirty="0"/>
              <a:t>(= die </a:t>
            </a:r>
            <a:r>
              <a:rPr lang="de-AT" b="1" dirty="0"/>
              <a:t>elektrische Spannung</a:t>
            </a:r>
            <a:r>
              <a:rPr lang="de-AT" dirty="0"/>
              <a:t>)</a:t>
            </a:r>
          </a:p>
          <a:p>
            <a:endParaRPr lang="de-AT" dirty="0"/>
          </a:p>
          <a:p>
            <a:pPr algn="ctr"/>
            <a:r>
              <a:rPr lang="de-AT" dirty="0">
                <a:sym typeface="Symbol" panose="05050102010706020507" pitchFamily="18" charset="2"/>
              </a:rPr>
              <a:t>wird immer </a:t>
            </a:r>
            <a:r>
              <a:rPr lang="de-AT" b="1" dirty="0">
                <a:sym typeface="Symbol" panose="05050102010706020507" pitchFamily="18" charset="2"/>
              </a:rPr>
              <a:t>zwischen zwei Punkten </a:t>
            </a:r>
            <a:r>
              <a:rPr lang="de-AT" dirty="0">
                <a:sym typeface="Symbol" panose="05050102010706020507" pitchFamily="18" charset="2"/>
              </a:rPr>
              <a:t>gemessen!</a:t>
            </a:r>
          </a:p>
          <a:p>
            <a:endParaRPr lang="de-DE" dirty="0"/>
          </a:p>
        </p:txBody>
      </p:sp>
      <p:pic>
        <p:nvPicPr>
          <p:cNvPr id="2050" name="Picture 2"/>
          <p:cNvPicPr>
            <a:picLocks noChangeAspect="1" noChangeArrowheads="1"/>
          </p:cNvPicPr>
          <p:nvPr/>
        </p:nvPicPr>
        <p:blipFill>
          <a:blip r:embed="rId3"/>
          <a:srcRect/>
          <a:stretch>
            <a:fillRect/>
          </a:stretch>
        </p:blipFill>
        <p:spPr bwMode="auto">
          <a:xfrm rot="10800000">
            <a:off x="3970339" y="1656292"/>
            <a:ext cx="1168928" cy="322410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32344" y="1757892"/>
            <a:ext cx="2457450" cy="31051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5877983" y="1739371"/>
            <a:ext cx="2552700" cy="3057525"/>
          </a:xfrm>
          <a:prstGeom prst="rect">
            <a:avLst/>
          </a:prstGeom>
          <a:noFill/>
          <a:ln w="9525">
            <a:noFill/>
            <a:miter lim="800000"/>
            <a:headEnd/>
            <a:tailEnd/>
          </a:ln>
          <a:effectLst/>
        </p:spPr>
      </p:pic>
      <p:grpSp>
        <p:nvGrpSpPr>
          <p:cNvPr id="24" name="Gruppieren 23"/>
          <p:cNvGrpSpPr/>
          <p:nvPr/>
        </p:nvGrpSpPr>
        <p:grpSpPr>
          <a:xfrm>
            <a:off x="2345265" y="1574800"/>
            <a:ext cx="1684868" cy="1081666"/>
            <a:chOff x="2345265" y="1574800"/>
            <a:chExt cx="1684868" cy="1081666"/>
          </a:xfrm>
        </p:grpSpPr>
        <p:sp>
          <p:nvSpPr>
            <p:cNvPr id="10" name="Ellipse 9"/>
            <p:cNvSpPr/>
            <p:nvPr/>
          </p:nvSpPr>
          <p:spPr>
            <a:xfrm>
              <a:off x="2345266" y="1913465"/>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2345265" y="2548466"/>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2633133" y="1574800"/>
              <a:ext cx="1397000" cy="738664"/>
            </a:xfrm>
            <a:prstGeom prst="rect">
              <a:avLst/>
            </a:prstGeom>
            <a:noFill/>
          </p:spPr>
          <p:txBody>
            <a:bodyPr wrap="square" rtlCol="0">
              <a:spAutoFit/>
            </a:bodyPr>
            <a:lstStyle/>
            <a:p>
              <a:r>
                <a:rPr lang="de-DE" sz="1400" dirty="0"/>
                <a:t>Spannung zwischen diesen Punkten: 0 Volt</a:t>
              </a:r>
            </a:p>
          </p:txBody>
        </p:sp>
        <p:cxnSp>
          <p:nvCxnSpPr>
            <p:cNvPr id="14" name="Gerade Verbindung mit Pfeil 13"/>
            <p:cNvCxnSpPr>
              <a:endCxn id="11" idx="6"/>
            </p:cNvCxnSpPr>
            <p:nvPr/>
          </p:nvCxnSpPr>
          <p:spPr>
            <a:xfrm rot="10800000" flipV="1">
              <a:off x="2428861" y="2269066"/>
              <a:ext cx="559873" cy="3026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rot="10800000">
              <a:off x="2394996" y="1987543"/>
              <a:ext cx="399005" cy="783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p:nvGrpSpPr>
        <p:grpSpPr>
          <a:xfrm>
            <a:off x="2362198" y="2734731"/>
            <a:ext cx="1718735" cy="1157868"/>
            <a:chOff x="2362198" y="2734731"/>
            <a:chExt cx="1718735" cy="1157868"/>
          </a:xfrm>
        </p:grpSpPr>
        <p:sp>
          <p:nvSpPr>
            <p:cNvPr id="17" name="Ellipse 16"/>
            <p:cNvSpPr/>
            <p:nvPr/>
          </p:nvSpPr>
          <p:spPr>
            <a:xfrm>
              <a:off x="2362199" y="2734731"/>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2362198" y="378459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2599266" y="2793999"/>
              <a:ext cx="1481667" cy="954107"/>
            </a:xfrm>
            <a:prstGeom prst="rect">
              <a:avLst/>
            </a:prstGeom>
            <a:solidFill>
              <a:schemeClr val="bg1"/>
            </a:solidFill>
          </p:spPr>
          <p:txBody>
            <a:bodyPr wrap="square" rtlCol="0">
              <a:spAutoFit/>
            </a:bodyPr>
            <a:lstStyle/>
            <a:p>
              <a:r>
                <a:rPr lang="de-DE" sz="1400" dirty="0"/>
                <a:t>zwischen diesen Punkten ist die Spannung größer als 0 Volt</a:t>
              </a:r>
            </a:p>
          </p:txBody>
        </p:sp>
        <p:cxnSp>
          <p:nvCxnSpPr>
            <p:cNvPr id="20" name="Gerade Verbindung mit Pfeil 19"/>
            <p:cNvCxnSpPr>
              <a:endCxn id="18" idx="0"/>
            </p:cNvCxnSpPr>
            <p:nvPr/>
          </p:nvCxnSpPr>
          <p:spPr>
            <a:xfrm rot="5400000">
              <a:off x="2274900" y="3384031"/>
              <a:ext cx="541866" cy="2592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endCxn id="17" idx="4"/>
            </p:cNvCxnSpPr>
            <p:nvPr/>
          </p:nvCxnSpPr>
          <p:spPr>
            <a:xfrm rot="16200000" flipV="1">
              <a:off x="2413566" y="2845365"/>
              <a:ext cx="273003" cy="2677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6129867" cy="369332"/>
          </a:xfrm>
          <a:prstGeom prst="rect">
            <a:avLst/>
          </a:prstGeom>
        </p:spPr>
        <p:txBody>
          <a:bodyPr wrap="square">
            <a:spAutoFit/>
          </a:bodyPr>
          <a:lstStyle/>
          <a:p>
            <a:r>
              <a:rPr lang="de-AT" dirty="0"/>
              <a:t>Spannungsmessung – mit einem Multimeter:</a:t>
            </a:r>
            <a:endParaRPr lang="de-DE" dirty="0"/>
          </a:p>
        </p:txBody>
      </p:sp>
      <p:pic>
        <p:nvPicPr>
          <p:cNvPr id="4" name="Grafik 3" descr="Multimeter_01.jpg"/>
          <p:cNvPicPr>
            <a:picLocks noChangeAspect="1"/>
          </p:cNvPicPr>
          <p:nvPr/>
        </p:nvPicPr>
        <p:blipFill rotWithShape="1">
          <a:blip r:embed="rId3" cstate="print">
            <a:extLst>
              <a:ext uri="{28A0092B-C50C-407E-A947-70E740481C1C}">
                <a14:useLocalDpi xmlns:a14="http://schemas.microsoft.com/office/drawing/2010/main" val="0"/>
              </a:ext>
            </a:extLst>
          </a:blip>
          <a:srcRect l="4454" t="25421" r="20130" b="3085"/>
          <a:stretch/>
        </p:blipFill>
        <p:spPr bwMode="auto">
          <a:xfrm>
            <a:off x="5337810" y="1272012"/>
            <a:ext cx="3141980" cy="4449445"/>
          </a:xfrm>
          <a:prstGeom prst="rect">
            <a:avLst/>
          </a:prstGeom>
          <a:ln>
            <a:noFill/>
          </a:ln>
          <a:extLst>
            <a:ext uri="{53640926-AAD7-44D8-BBD7-CCE9431645EC}">
              <a14:shadowObscured xmlns:a14="http://schemas.microsoft.com/office/drawing/2010/main"/>
            </a:ext>
          </a:extLst>
        </p:spPr>
      </p:pic>
      <p:sp>
        <p:nvSpPr>
          <p:cNvPr id="1026" name="Ellipse 14"/>
          <p:cNvSpPr>
            <a:spLocks noChangeArrowheads="1"/>
          </p:cNvSpPr>
          <p:nvPr/>
        </p:nvSpPr>
        <p:spPr bwMode="auto">
          <a:xfrm rot="-2111837">
            <a:off x="5505979" y="1664759"/>
            <a:ext cx="1485900" cy="823913"/>
          </a:xfrm>
          <a:prstGeom prst="ellipse">
            <a:avLst/>
          </a:prstGeom>
          <a:noFill/>
          <a:ln w="3175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1027" name="Bogen 17"/>
          <p:cNvSpPr>
            <a:spLocks/>
          </p:cNvSpPr>
          <p:nvPr/>
        </p:nvSpPr>
        <p:spPr bwMode="auto">
          <a:xfrm rot="-10391601">
            <a:off x="6341004" y="1788584"/>
            <a:ext cx="1117600" cy="1492250"/>
          </a:xfrm>
          <a:custGeom>
            <a:avLst/>
            <a:gdLst>
              <a:gd name="T0" fmla="*/ 619513 w 1118235"/>
              <a:gd name="T1" fmla="*/ 4364 h 1491615"/>
              <a:gd name="T2" fmla="*/ 1082782 w 1118235"/>
              <a:gd name="T3" fmla="*/ 484457 h 1491615"/>
              <a:gd name="T4" fmla="*/ 1064376 w 1118235"/>
              <a:gd name="T5" fmla="*/ 1065186 h 1491615"/>
              <a:gd name="T6" fmla="*/ 0 60000 65536"/>
              <a:gd name="T7" fmla="*/ 0 60000 65536"/>
              <a:gd name="T8" fmla="*/ 0 60000 65536"/>
            </a:gdLst>
            <a:ahLst/>
            <a:cxnLst>
              <a:cxn ang="T6">
                <a:pos x="T0" y="T1"/>
              </a:cxn>
              <a:cxn ang="T7">
                <a:pos x="T2" y="T3"/>
              </a:cxn>
              <a:cxn ang="T8">
                <a:pos x="T4" y="T5"/>
              </a:cxn>
            </a:cxnLst>
            <a:rect l="0" t="0" r="r" b="b"/>
            <a:pathLst>
              <a:path w="1118235" h="1491615" stroke="0">
                <a:moveTo>
                  <a:pt x="619513" y="4364"/>
                </a:moveTo>
                <a:cubicBezTo>
                  <a:pt x="829530" y="34803"/>
                  <a:pt x="1008753" y="220535"/>
                  <a:pt x="1082782" y="484457"/>
                </a:cubicBezTo>
                <a:cubicBezTo>
                  <a:pt x="1135776" y="673388"/>
                  <a:pt x="1129136" y="882896"/>
                  <a:pt x="1064376" y="1065186"/>
                </a:cubicBezTo>
                <a:lnTo>
                  <a:pt x="559118" y="745808"/>
                </a:lnTo>
                <a:lnTo>
                  <a:pt x="619513" y="4364"/>
                </a:lnTo>
                <a:close/>
              </a:path>
              <a:path w="1118235" h="1491615" fill="none">
                <a:moveTo>
                  <a:pt x="619513" y="4364"/>
                </a:moveTo>
                <a:cubicBezTo>
                  <a:pt x="829530" y="34803"/>
                  <a:pt x="1008753" y="220535"/>
                  <a:pt x="1082782" y="484457"/>
                </a:cubicBezTo>
                <a:cubicBezTo>
                  <a:pt x="1135776" y="673388"/>
                  <a:pt x="1129136" y="882896"/>
                  <a:pt x="1064376" y="1065186"/>
                </a:cubicBezTo>
              </a:path>
            </a:pathLst>
          </a:custGeom>
          <a:noFill/>
          <a:ln w="31750">
            <a:solidFill>
              <a:srgbClr val="FF0000"/>
            </a:solidFill>
            <a:miter lim="800000"/>
            <a:headEnd/>
            <a:tailEnd type="triangle" w="med" len="med"/>
          </a:ln>
        </p:spPr>
        <p:txBody>
          <a:bodyPr vert="horz" wrap="square" lIns="91440" tIns="45720" rIns="91440" bIns="45720" numCol="1" anchor="ctr" anchorCtr="0" compatLnSpc="1">
            <a:prstTxWarp prst="textNoShape">
              <a:avLst/>
            </a:prstTxWarp>
          </a:bodyPr>
          <a:lstStyle/>
          <a:p>
            <a:endParaRPr lang="de-DE"/>
          </a:p>
        </p:txBody>
      </p:sp>
      <p:sp>
        <p:nvSpPr>
          <p:cNvPr id="1028" name="Ellipse 15"/>
          <p:cNvSpPr>
            <a:spLocks noChangeArrowheads="1"/>
          </p:cNvSpPr>
          <p:nvPr/>
        </p:nvSpPr>
        <p:spPr bwMode="auto">
          <a:xfrm>
            <a:off x="6143636" y="1857364"/>
            <a:ext cx="342900" cy="342900"/>
          </a:xfrm>
          <a:prstGeom prst="ellipse">
            <a:avLst/>
          </a:prstGeom>
          <a:noFill/>
          <a:ln w="3175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12" name="Rechteck 11"/>
          <p:cNvSpPr/>
          <p:nvPr/>
        </p:nvSpPr>
        <p:spPr>
          <a:xfrm>
            <a:off x="499534" y="1683435"/>
            <a:ext cx="4250267" cy="923330"/>
          </a:xfrm>
          <a:prstGeom prst="rect">
            <a:avLst/>
          </a:prstGeom>
        </p:spPr>
        <p:txBody>
          <a:bodyPr wrap="square">
            <a:spAutoFit/>
          </a:bodyPr>
          <a:lstStyle/>
          <a:p>
            <a:r>
              <a:rPr lang="de-AT" dirty="0"/>
              <a:t>Einstellen des passenden </a:t>
            </a:r>
            <a:r>
              <a:rPr lang="de-AT" dirty="0" err="1"/>
              <a:t>Messbereichs</a:t>
            </a:r>
            <a:r>
              <a:rPr lang="de-AT" dirty="0"/>
              <a:t> für das Messen an Schaltungen mit dem </a:t>
            </a:r>
            <a:r>
              <a:rPr lang="de-AT" dirty="0" err="1"/>
              <a:t>Arduino</a:t>
            </a:r>
            <a:r>
              <a:rPr lang="de-AT" dirty="0"/>
              <a:t>-Board:</a:t>
            </a:r>
            <a:endParaRPr lang="de-DE" dirty="0"/>
          </a:p>
        </p:txBody>
      </p:sp>
      <p:grpSp>
        <p:nvGrpSpPr>
          <p:cNvPr id="20" name="Gruppieren 19"/>
          <p:cNvGrpSpPr/>
          <p:nvPr/>
        </p:nvGrpSpPr>
        <p:grpSpPr>
          <a:xfrm>
            <a:off x="592667" y="1845733"/>
            <a:ext cx="5520266" cy="1265367"/>
            <a:chOff x="592667" y="1845733"/>
            <a:chExt cx="5520266" cy="1265367"/>
          </a:xfrm>
        </p:grpSpPr>
        <p:sp>
          <p:nvSpPr>
            <p:cNvPr id="13" name="Rechteck 12"/>
            <p:cNvSpPr/>
            <p:nvPr/>
          </p:nvSpPr>
          <p:spPr>
            <a:xfrm>
              <a:off x="592667" y="2741768"/>
              <a:ext cx="4250267" cy="369332"/>
            </a:xfrm>
            <a:prstGeom prst="rect">
              <a:avLst/>
            </a:prstGeom>
          </p:spPr>
          <p:txBody>
            <a:bodyPr wrap="square">
              <a:spAutoFit/>
            </a:bodyPr>
            <a:lstStyle/>
            <a:p>
              <a:r>
                <a:rPr lang="de-AT" dirty="0"/>
                <a:t>Gleichspannung</a:t>
              </a:r>
              <a:endParaRPr lang="de-DE" dirty="0"/>
            </a:p>
          </p:txBody>
        </p:sp>
        <p:cxnSp>
          <p:nvCxnSpPr>
            <p:cNvPr id="16" name="Gerade Verbindung mit Pfeil 15"/>
            <p:cNvCxnSpPr/>
            <p:nvPr/>
          </p:nvCxnSpPr>
          <p:spPr>
            <a:xfrm flipV="1">
              <a:off x="2277533" y="1845733"/>
              <a:ext cx="3835400" cy="1100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uppieren 20"/>
          <p:cNvGrpSpPr/>
          <p:nvPr/>
        </p:nvGrpSpPr>
        <p:grpSpPr>
          <a:xfrm>
            <a:off x="651934" y="2082800"/>
            <a:ext cx="5621866" cy="1680233"/>
            <a:chOff x="651934" y="2082800"/>
            <a:chExt cx="5621866" cy="1680233"/>
          </a:xfrm>
        </p:grpSpPr>
        <p:sp>
          <p:nvSpPr>
            <p:cNvPr id="14" name="Rechteck 13"/>
            <p:cNvSpPr/>
            <p:nvPr/>
          </p:nvSpPr>
          <p:spPr>
            <a:xfrm>
              <a:off x="651934" y="3393701"/>
              <a:ext cx="4250267" cy="369332"/>
            </a:xfrm>
            <a:prstGeom prst="rect">
              <a:avLst/>
            </a:prstGeom>
          </p:spPr>
          <p:txBody>
            <a:bodyPr wrap="square">
              <a:spAutoFit/>
            </a:bodyPr>
            <a:lstStyle/>
            <a:p>
              <a:r>
                <a:rPr lang="de-AT" dirty="0"/>
                <a:t>(maximal) 20 Volt</a:t>
              </a:r>
              <a:endParaRPr lang="de-DE" dirty="0"/>
            </a:p>
          </p:txBody>
        </p:sp>
        <p:cxnSp>
          <p:nvCxnSpPr>
            <p:cNvPr id="18" name="Gerade Verbindung mit Pfeil 17"/>
            <p:cNvCxnSpPr/>
            <p:nvPr/>
          </p:nvCxnSpPr>
          <p:spPr>
            <a:xfrm flipV="1">
              <a:off x="2379133" y="2082800"/>
              <a:ext cx="3894667" cy="148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uppieren 26"/>
          <p:cNvGrpSpPr/>
          <p:nvPr/>
        </p:nvGrpSpPr>
        <p:grpSpPr>
          <a:xfrm>
            <a:off x="524935" y="3945467"/>
            <a:ext cx="6485465" cy="1210733"/>
            <a:chOff x="524935" y="3945467"/>
            <a:chExt cx="6485465" cy="1210733"/>
          </a:xfrm>
        </p:grpSpPr>
        <p:sp>
          <p:nvSpPr>
            <p:cNvPr id="22" name="Rechteck 21"/>
            <p:cNvSpPr/>
            <p:nvPr/>
          </p:nvSpPr>
          <p:spPr>
            <a:xfrm>
              <a:off x="524935" y="4071035"/>
              <a:ext cx="2904066" cy="923330"/>
            </a:xfrm>
            <a:prstGeom prst="rect">
              <a:avLst/>
            </a:prstGeom>
          </p:spPr>
          <p:txBody>
            <a:bodyPr wrap="square">
              <a:spAutoFit/>
            </a:bodyPr>
            <a:lstStyle/>
            <a:p>
              <a:r>
                <a:rPr lang="de-AT" dirty="0"/>
                <a:t>…Verbinden der </a:t>
              </a:r>
              <a:r>
                <a:rPr lang="de-AT" dirty="0" err="1"/>
                <a:t>Messkabel</a:t>
              </a:r>
              <a:endParaRPr lang="de-AT" dirty="0"/>
            </a:p>
            <a:p>
              <a:r>
                <a:rPr lang="de-AT" dirty="0"/>
                <a:t>mit den </a:t>
              </a:r>
              <a:r>
                <a:rPr lang="de-AT" dirty="0" err="1"/>
                <a:t>Messpunkten</a:t>
              </a:r>
              <a:r>
                <a:rPr lang="de-AT" dirty="0"/>
                <a:t> in der</a:t>
              </a:r>
            </a:p>
            <a:p>
              <a:r>
                <a:rPr lang="de-AT" dirty="0" err="1"/>
                <a:t>Arduino</a:t>
              </a:r>
              <a:r>
                <a:rPr lang="de-AT" dirty="0"/>
                <a:t>-Schaltung…</a:t>
              </a:r>
              <a:endParaRPr lang="de-DE" dirty="0"/>
            </a:p>
          </p:txBody>
        </p:sp>
        <p:cxnSp>
          <p:nvCxnSpPr>
            <p:cNvPr id="24" name="Gerade Verbindung mit Pfeil 23"/>
            <p:cNvCxnSpPr/>
            <p:nvPr/>
          </p:nvCxnSpPr>
          <p:spPr>
            <a:xfrm>
              <a:off x="3191933" y="4250267"/>
              <a:ext cx="2802467" cy="9059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V="1">
              <a:off x="3208867" y="3945467"/>
              <a:ext cx="3801533" cy="313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1"/>
          <p:cNvGrpSpPr/>
          <p:nvPr/>
        </p:nvGrpSpPr>
        <p:grpSpPr>
          <a:xfrm>
            <a:off x="3260067" y="1648142"/>
            <a:ext cx="5324303" cy="4189314"/>
            <a:chOff x="1930800" y="1673542"/>
            <a:chExt cx="5324303" cy="4189314"/>
          </a:xfrm>
        </p:grpSpPr>
        <p:pic>
          <p:nvPicPr>
            <p:cNvPr id="7" name="Grafik 6" descr="workshop_led_red_yellow_green_with_button_and_photoresistor_traffic_light_Steckplatine.jpg"/>
            <p:cNvPicPr>
              <a:picLocks noChangeAspect="1"/>
            </p:cNvPicPr>
            <p:nvPr/>
          </p:nvPicPr>
          <p:blipFill rotWithShape="1">
            <a:blip r:embed="rId3" cstate="print">
              <a:extLst>
                <a:ext uri="{28A0092B-C50C-407E-A947-70E740481C1C}">
                  <a14:useLocalDpi xmlns:a14="http://schemas.microsoft.com/office/drawing/2010/main" val="0"/>
                </a:ext>
              </a:extLst>
            </a:blip>
            <a:srcRect t="1" b="48900"/>
            <a:stretch/>
          </p:blipFill>
          <p:spPr bwMode="auto">
            <a:xfrm>
              <a:off x="1930800" y="1673542"/>
              <a:ext cx="5324303" cy="4189314"/>
            </a:xfrm>
            <a:prstGeom prst="rect">
              <a:avLst/>
            </a:prstGeom>
            <a:ln>
              <a:noFill/>
            </a:ln>
            <a:extLst>
              <a:ext uri="{53640926-AAD7-44D8-BBD7-CCE9431645EC}">
                <a14:shadowObscured xmlns:a14="http://schemas.microsoft.com/office/drawing/2010/main"/>
              </a:ext>
            </a:extLst>
          </p:spPr>
        </p:pic>
        <p:sp>
          <p:nvSpPr>
            <p:cNvPr id="8" name="Ellipse 7"/>
            <p:cNvSpPr>
              <a:spLocks noChangeAspect="1"/>
            </p:cNvSpPr>
            <p:nvPr/>
          </p:nvSpPr>
          <p:spPr>
            <a:xfrm>
              <a:off x="4962356" y="4031148"/>
              <a:ext cx="97657" cy="976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9" name="Ellipse 8"/>
            <p:cNvSpPr>
              <a:spLocks noChangeAspect="1"/>
            </p:cNvSpPr>
            <p:nvPr/>
          </p:nvSpPr>
          <p:spPr>
            <a:xfrm>
              <a:off x="5671948" y="4172267"/>
              <a:ext cx="97657" cy="976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10" name="Rechteck 9"/>
          <p:cNvSpPr/>
          <p:nvPr/>
        </p:nvSpPr>
        <p:spPr>
          <a:xfrm>
            <a:off x="296333" y="1209302"/>
            <a:ext cx="6129867" cy="369332"/>
          </a:xfrm>
          <a:prstGeom prst="rect">
            <a:avLst/>
          </a:prstGeom>
        </p:spPr>
        <p:txBody>
          <a:bodyPr wrap="square">
            <a:spAutoFit/>
          </a:bodyPr>
          <a:lstStyle/>
          <a:p>
            <a:r>
              <a:rPr lang="de-AT" dirty="0" err="1"/>
              <a:t>Messpunkte</a:t>
            </a:r>
            <a:r>
              <a:rPr lang="de-AT" dirty="0"/>
              <a:t> zur Spannungsmessung – ein Beispiel:</a:t>
            </a:r>
            <a:endParaRPr lang="de-DE" dirty="0"/>
          </a:p>
        </p:txBody>
      </p:sp>
      <p:sp>
        <p:nvSpPr>
          <p:cNvPr id="13" name="Rechteck 12"/>
          <p:cNvSpPr/>
          <p:nvPr/>
        </p:nvSpPr>
        <p:spPr>
          <a:xfrm>
            <a:off x="397933" y="4341969"/>
            <a:ext cx="3115733" cy="1477328"/>
          </a:xfrm>
          <a:prstGeom prst="rect">
            <a:avLst/>
          </a:prstGeom>
        </p:spPr>
        <p:txBody>
          <a:bodyPr wrap="square">
            <a:spAutoFit/>
          </a:bodyPr>
          <a:lstStyle/>
          <a:p>
            <a:r>
              <a:rPr lang="de-AT" dirty="0" err="1"/>
              <a:t>Messpunkte</a:t>
            </a:r>
            <a:r>
              <a:rPr lang="de-AT" dirty="0"/>
              <a:t> zur</a:t>
            </a:r>
          </a:p>
          <a:p>
            <a:r>
              <a:rPr lang="de-AT" dirty="0"/>
              <a:t>Messung der Spannung,</a:t>
            </a:r>
          </a:p>
          <a:p>
            <a:r>
              <a:rPr lang="de-AT" dirty="0"/>
              <a:t>die am</a:t>
            </a:r>
          </a:p>
          <a:p>
            <a:r>
              <a:rPr lang="de-AT" dirty="0"/>
              <a:t>Widerstand „dazwischen“</a:t>
            </a:r>
          </a:p>
          <a:p>
            <a:r>
              <a:rPr lang="de-AT" dirty="0"/>
              <a:t>anliegt.</a:t>
            </a:r>
            <a:endParaRPr lang="de-DE" dirty="0"/>
          </a:p>
        </p:txBody>
      </p:sp>
      <p:grpSp>
        <p:nvGrpSpPr>
          <p:cNvPr id="3" name="Gruppieren 21"/>
          <p:cNvGrpSpPr/>
          <p:nvPr/>
        </p:nvGrpSpPr>
        <p:grpSpPr>
          <a:xfrm>
            <a:off x="1642533" y="4055533"/>
            <a:ext cx="5358682" cy="372534"/>
            <a:chOff x="1642533" y="4055533"/>
            <a:chExt cx="5358682" cy="372534"/>
          </a:xfrm>
        </p:grpSpPr>
        <p:cxnSp>
          <p:nvCxnSpPr>
            <p:cNvPr id="15" name="Gerade Verbindung mit Pfeil 14"/>
            <p:cNvCxnSpPr/>
            <p:nvPr/>
          </p:nvCxnSpPr>
          <p:spPr>
            <a:xfrm flipV="1">
              <a:off x="1642533" y="4055533"/>
              <a:ext cx="4605867" cy="347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endCxn id="9" idx="2"/>
            </p:cNvCxnSpPr>
            <p:nvPr/>
          </p:nvCxnSpPr>
          <p:spPr>
            <a:xfrm flipV="1">
              <a:off x="1701800" y="4195696"/>
              <a:ext cx="5299415" cy="232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Gerade Verbindung mit Pfeil 18"/>
          <p:cNvCxnSpPr/>
          <p:nvPr/>
        </p:nvCxnSpPr>
        <p:spPr>
          <a:xfrm flipV="1">
            <a:off x="2861733" y="4191000"/>
            <a:ext cx="3691467" cy="12022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1209302"/>
            <a:ext cx="6129867" cy="369332"/>
          </a:xfrm>
          <a:prstGeom prst="rect">
            <a:avLst/>
          </a:prstGeom>
        </p:spPr>
        <p:txBody>
          <a:bodyPr wrap="square">
            <a:spAutoFit/>
          </a:bodyPr>
          <a:lstStyle/>
          <a:p>
            <a:r>
              <a:rPr lang="de-AT" dirty="0"/>
              <a:t>Spannungsmessung – mit einem zweiten </a:t>
            </a:r>
            <a:r>
              <a:rPr lang="de-AT" dirty="0" err="1"/>
              <a:t>Arduino</a:t>
            </a:r>
            <a:r>
              <a:rPr lang="de-AT" dirty="0"/>
              <a:t>-Board:</a:t>
            </a:r>
            <a:endParaRPr lang="de-DE" dirty="0"/>
          </a:p>
        </p:txBody>
      </p:sp>
      <p:grpSp>
        <p:nvGrpSpPr>
          <p:cNvPr id="5" name="Gruppieren 4"/>
          <p:cNvGrpSpPr/>
          <p:nvPr/>
        </p:nvGrpSpPr>
        <p:grpSpPr>
          <a:xfrm>
            <a:off x="106469" y="1525375"/>
            <a:ext cx="4254660" cy="3471792"/>
            <a:chOff x="2781936" y="1864042"/>
            <a:chExt cx="4254660" cy="3471792"/>
          </a:xfrm>
        </p:grpSpPr>
        <p:pic>
          <p:nvPicPr>
            <p:cNvPr id="3" name="Grafik 2" descr="Ein Bild, das Text, Elektronik, Schaltkreis enthält.&#10;&#10;Automatisch generierte Beschreibung"/>
            <p:cNvPicPr>
              <a:picLocks noChangeAspect="1"/>
            </p:cNvPicPr>
            <p:nvPr/>
          </p:nvPicPr>
          <p:blipFill rotWithShape="1">
            <a:blip r:embed="rId3" cstate="print">
              <a:extLst>
                <a:ext uri="{28A0092B-C50C-407E-A947-70E740481C1C}">
                  <a14:useLocalDpi xmlns:a14="http://schemas.microsoft.com/office/drawing/2010/main" val="0"/>
                </a:ext>
              </a:extLst>
            </a:blip>
            <a:srcRect l="1449" b="6879"/>
            <a:stretch/>
          </p:blipFill>
          <p:spPr bwMode="auto">
            <a:xfrm>
              <a:off x="2781936" y="1864042"/>
              <a:ext cx="4254660" cy="3471792"/>
            </a:xfrm>
            <a:prstGeom prst="rect">
              <a:avLst/>
            </a:prstGeom>
            <a:ln>
              <a:noFill/>
            </a:ln>
            <a:extLst>
              <a:ext uri="{53640926-AAD7-44D8-BBD7-CCE9431645EC}">
                <a14:shadowObscured xmlns:a14="http://schemas.microsoft.com/office/drawing/2010/main"/>
              </a:ext>
            </a:extLst>
          </p:spPr>
        </p:pic>
        <p:sp>
          <p:nvSpPr>
            <p:cNvPr id="4" name="Ellipse 3"/>
            <p:cNvSpPr>
              <a:spLocks/>
            </p:cNvSpPr>
            <p:nvPr/>
          </p:nvSpPr>
          <p:spPr>
            <a:xfrm>
              <a:off x="4660900" y="4069397"/>
              <a:ext cx="340995" cy="683895"/>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pic>
        <p:nvPicPr>
          <p:cNvPr id="6" name="Grafik 5" descr="Ein Bild, das Text enthält.&#10;&#10;Automatisch generierte Beschreibung"/>
          <p:cNvPicPr>
            <a:picLocks noChangeAspect="1"/>
          </p:cNvPicPr>
          <p:nvPr/>
        </p:nvPicPr>
        <p:blipFill rotWithShape="1">
          <a:blip r:embed="rId4">
            <a:extLst>
              <a:ext uri="{28A0092B-C50C-407E-A947-70E740481C1C}">
                <a14:useLocalDpi xmlns:a14="http://schemas.microsoft.com/office/drawing/2010/main" val="0"/>
              </a:ext>
            </a:extLst>
          </a:blip>
          <a:srcRect l="-610" t="12660" r="59409" b="58925"/>
          <a:stretch/>
        </p:blipFill>
        <p:spPr bwMode="auto">
          <a:xfrm>
            <a:off x="3852966" y="4072467"/>
            <a:ext cx="4985706" cy="1934739"/>
          </a:xfrm>
          <a:prstGeom prst="rect">
            <a:avLst/>
          </a:prstGeom>
          <a:ln>
            <a:noFill/>
          </a:ln>
          <a:extLst>
            <a:ext uri="{53640926-AAD7-44D8-BBD7-CCE9431645EC}">
              <a14:shadowObscured xmlns:a14="http://schemas.microsoft.com/office/drawing/2010/main"/>
            </a:ext>
          </a:extLst>
        </p:spPr>
      </p:pic>
      <p:grpSp>
        <p:nvGrpSpPr>
          <p:cNvPr id="11" name="Gruppieren 10"/>
          <p:cNvGrpSpPr/>
          <p:nvPr/>
        </p:nvGrpSpPr>
        <p:grpSpPr>
          <a:xfrm>
            <a:off x="6096000" y="3776134"/>
            <a:ext cx="2802467" cy="1930399"/>
            <a:chOff x="6096000" y="3776134"/>
            <a:chExt cx="2802467" cy="1930399"/>
          </a:xfrm>
        </p:grpSpPr>
        <p:sp>
          <p:nvSpPr>
            <p:cNvPr id="7" name="Ellipse 6"/>
            <p:cNvSpPr/>
            <p:nvPr/>
          </p:nvSpPr>
          <p:spPr>
            <a:xfrm>
              <a:off x="7696200" y="5232400"/>
              <a:ext cx="1159933" cy="4741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6096000" y="3776134"/>
              <a:ext cx="2802467" cy="646331"/>
            </a:xfrm>
            <a:prstGeom prst="rect">
              <a:avLst/>
            </a:prstGeom>
            <a:noFill/>
          </p:spPr>
          <p:txBody>
            <a:bodyPr wrap="square" rtlCol="0">
              <a:spAutoFit/>
            </a:bodyPr>
            <a:lstStyle/>
            <a:p>
              <a:r>
                <a:rPr lang="de-DE" dirty="0"/>
                <a:t>Umrechnung auf den Wert der elektrischen Spannung</a:t>
              </a:r>
            </a:p>
          </p:txBody>
        </p:sp>
        <p:cxnSp>
          <p:nvCxnSpPr>
            <p:cNvPr id="10" name="Gerade Verbindung mit Pfeil 9"/>
            <p:cNvCxnSpPr/>
            <p:nvPr/>
          </p:nvCxnSpPr>
          <p:spPr>
            <a:xfrm rot="16200000" flipH="1">
              <a:off x="7158567" y="4415366"/>
              <a:ext cx="999067" cy="855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3395</Words>
  <Application>Microsoft Office PowerPoint</Application>
  <PresentationFormat>Bildschirmpräsentation (4:3)</PresentationFormat>
  <Paragraphs>342</Paragraphs>
  <Slides>22</Slides>
  <Notes>22</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31" baseType="lpstr">
      <vt:lpstr>SimSun</vt:lpstr>
      <vt:lpstr>Arial</vt:lpstr>
      <vt:lpstr>Calibri</vt:lpstr>
      <vt:lpstr>Calibri Light</vt:lpstr>
      <vt:lpstr>Cambria Math</vt:lpstr>
      <vt:lpstr>Courier New</vt:lpstr>
      <vt:lpstr>Times New Roman</vt:lpstr>
      <vt:lpstr>Office</vt:lpstr>
      <vt:lpstr>Formel</vt:lpstr>
      <vt:lpstr>Foliensatz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Beverly</dc:creator>
  <cp:lastModifiedBy>Rohrer, Marianne</cp:lastModifiedBy>
  <cp:revision>298</cp:revision>
  <dcterms:created xsi:type="dcterms:W3CDTF">2016-12-15T21:14:21Z</dcterms:created>
  <dcterms:modified xsi:type="dcterms:W3CDTF">2023-03-29T09:43:19Z</dcterms:modified>
</cp:coreProperties>
</file>